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Default Extension="png" ContentType="image/png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5485" y="223215"/>
            <a:ext cx="10793095" cy="3003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83869" y="489966"/>
            <a:ext cx="11147425" cy="0"/>
          </a:xfrm>
          <a:custGeom>
            <a:avLst/>
            <a:gdLst/>
            <a:ahLst/>
            <a:cxnLst/>
            <a:rect l="l" t="t" r="r" b="b"/>
            <a:pathLst>
              <a:path w="11147425" h="0">
                <a:moveTo>
                  <a:pt x="0" y="0"/>
                </a:moveTo>
                <a:lnTo>
                  <a:pt x="11147044" y="0"/>
                </a:lnTo>
              </a:path>
            </a:pathLst>
          </a:custGeom>
          <a:ln w="28575">
            <a:solidFill>
              <a:srgbClr val="17212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483869" y="6369558"/>
            <a:ext cx="11147425" cy="0"/>
          </a:xfrm>
          <a:custGeom>
            <a:avLst/>
            <a:gdLst/>
            <a:ahLst/>
            <a:cxnLst/>
            <a:rect l="l" t="t" r="r" b="b"/>
            <a:pathLst>
              <a:path w="11147425" h="0">
                <a:moveTo>
                  <a:pt x="0" y="0"/>
                </a:moveTo>
                <a:lnTo>
                  <a:pt x="11147044" y="0"/>
                </a:lnTo>
              </a:path>
            </a:pathLst>
          </a:custGeom>
          <a:ln w="28575">
            <a:solidFill>
              <a:srgbClr val="17212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05528" y="20523"/>
            <a:ext cx="3980942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32358" y="1564803"/>
            <a:ext cx="7339330" cy="31045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mailto:aiciprian@yahoo.com" TargetMode="Externa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1631295" cy="6858000"/>
            <a:chOff x="0" y="0"/>
            <a:chExt cx="11631295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087611" cy="685799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83870" y="489966"/>
              <a:ext cx="11147425" cy="0"/>
            </a:xfrm>
            <a:custGeom>
              <a:avLst/>
              <a:gdLst/>
              <a:ahLst/>
              <a:cxnLst/>
              <a:rect l="l" t="t" r="r" b="b"/>
              <a:pathLst>
                <a:path w="11147425" h="0">
                  <a:moveTo>
                    <a:pt x="0" y="0"/>
                  </a:moveTo>
                  <a:lnTo>
                    <a:pt x="11147044" y="0"/>
                  </a:lnTo>
                </a:path>
              </a:pathLst>
            </a:custGeom>
            <a:ln w="285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2834767" y="25400"/>
            <a:ext cx="5385435" cy="6070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400" spc="40">
                <a:latin typeface="Verdana"/>
                <a:cs typeface="Verdana"/>
              </a:rPr>
              <a:t>L</a:t>
            </a:r>
            <a:r>
              <a:rPr dirty="0" sz="2400" spc="-204">
                <a:latin typeface="Verdana"/>
                <a:cs typeface="Verdana"/>
              </a:rPr>
              <a:t>abo</a:t>
            </a:r>
            <a:r>
              <a:rPr dirty="0" sz="2400" spc="-185">
                <a:latin typeface="Verdana"/>
                <a:cs typeface="Verdana"/>
              </a:rPr>
              <a:t>r</a:t>
            </a:r>
            <a:r>
              <a:rPr dirty="0" sz="2400" spc="-180">
                <a:latin typeface="Verdana"/>
                <a:cs typeface="Verdana"/>
              </a:rPr>
              <a:t>a</a:t>
            </a:r>
            <a:r>
              <a:rPr dirty="0" sz="2400" spc="-140">
                <a:latin typeface="Verdana"/>
                <a:cs typeface="Verdana"/>
              </a:rPr>
              <a:t>t</a:t>
            </a:r>
            <a:r>
              <a:rPr dirty="0" sz="2400" spc="-135">
                <a:latin typeface="Verdana"/>
                <a:cs typeface="Verdana"/>
              </a:rPr>
              <a:t>orul</a:t>
            </a:r>
            <a:r>
              <a:rPr dirty="0" sz="2400" spc="-260">
                <a:latin typeface="Verdana"/>
                <a:cs typeface="Verdana"/>
              </a:rPr>
              <a:t> </a:t>
            </a:r>
            <a:r>
              <a:rPr dirty="0" sz="2400" spc="-195">
                <a:latin typeface="Verdana"/>
                <a:cs typeface="Verdana"/>
              </a:rPr>
              <a:t>de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55">
                <a:latin typeface="Verdana"/>
                <a:cs typeface="Verdana"/>
              </a:rPr>
              <a:t>c</a:t>
            </a:r>
            <a:r>
              <a:rPr dirty="0" sz="2400" spc="-185">
                <a:latin typeface="Verdana"/>
                <a:cs typeface="Verdana"/>
              </a:rPr>
              <a:t>e</a:t>
            </a:r>
            <a:r>
              <a:rPr dirty="0" sz="2400" spc="-165">
                <a:latin typeface="Verdana"/>
                <a:cs typeface="Verdana"/>
              </a:rPr>
              <a:t>r</a:t>
            </a:r>
            <a:r>
              <a:rPr dirty="0" sz="2400" spc="-135">
                <a:latin typeface="Verdana"/>
                <a:cs typeface="Verdana"/>
              </a:rPr>
              <a:t>ce</a:t>
            </a:r>
            <a:r>
              <a:rPr dirty="0" sz="2400" spc="-110">
                <a:latin typeface="Verdana"/>
                <a:cs typeface="Verdana"/>
              </a:rPr>
              <a:t>t</a:t>
            </a:r>
            <a:r>
              <a:rPr dirty="0" sz="2400">
                <a:latin typeface="Cambria"/>
                <a:cs typeface="Cambria"/>
              </a:rPr>
              <a:t>ă</a:t>
            </a:r>
            <a:r>
              <a:rPr dirty="0" sz="2400" spc="-130">
                <a:latin typeface="Verdana"/>
                <a:cs typeface="Verdana"/>
              </a:rPr>
              <a:t>r</a:t>
            </a:r>
            <a:r>
              <a:rPr dirty="0" sz="2400" spc="-80">
                <a:latin typeface="Verdana"/>
                <a:cs typeface="Verdana"/>
              </a:rPr>
              <a:t>i</a:t>
            </a:r>
            <a:r>
              <a:rPr dirty="0" sz="2400" spc="-285">
                <a:latin typeface="Verdana"/>
                <a:cs typeface="Verdana"/>
              </a:rPr>
              <a:t> </a:t>
            </a:r>
            <a:r>
              <a:rPr dirty="0" sz="2400">
                <a:latin typeface="Cambria"/>
                <a:cs typeface="Cambria"/>
              </a:rPr>
              <a:t>ș</a:t>
            </a:r>
            <a:r>
              <a:rPr dirty="0" sz="2400" spc="-70">
                <a:latin typeface="Verdana"/>
                <a:cs typeface="Verdana"/>
              </a:rPr>
              <a:t>i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204">
                <a:latin typeface="Verdana"/>
                <a:cs typeface="Verdana"/>
              </a:rPr>
              <a:t>s</a:t>
            </a:r>
            <a:r>
              <a:rPr dirty="0" sz="2400" spc="-85">
                <a:latin typeface="Verdana"/>
                <a:cs typeface="Verdana"/>
              </a:rPr>
              <a:t>i</a:t>
            </a:r>
            <a:r>
              <a:rPr dirty="0" sz="2400" spc="-290">
                <a:latin typeface="Verdana"/>
                <a:cs typeface="Verdana"/>
              </a:rPr>
              <a:t>m</a:t>
            </a:r>
            <a:r>
              <a:rPr dirty="0" sz="2400" spc="-170">
                <a:latin typeface="Verdana"/>
                <a:cs typeface="Verdana"/>
              </a:rPr>
              <a:t>u</a:t>
            </a:r>
            <a:r>
              <a:rPr dirty="0" sz="2400" spc="-80">
                <a:latin typeface="Verdana"/>
                <a:cs typeface="Verdana"/>
              </a:rPr>
              <a:t>l</a:t>
            </a:r>
            <a:r>
              <a:rPr dirty="0" sz="2400">
                <a:latin typeface="Cambria"/>
                <a:cs typeface="Cambria"/>
              </a:rPr>
              <a:t>ă</a:t>
            </a:r>
            <a:r>
              <a:rPr dirty="0" sz="2400" spc="-130">
                <a:latin typeface="Verdana"/>
                <a:cs typeface="Verdana"/>
              </a:rPr>
              <a:t>r</a:t>
            </a:r>
            <a:r>
              <a:rPr dirty="0" sz="2400" spc="-80">
                <a:latin typeface="Verdana"/>
                <a:cs typeface="Verdana"/>
              </a:rPr>
              <a:t>i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50">
                <a:latin typeface="Verdana"/>
                <a:cs typeface="Verdana"/>
              </a:rPr>
              <a:t>fuzzy</a:t>
            </a:r>
            <a:endParaRPr sz="24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dirty="0" sz="1400">
                <a:latin typeface="Times New Roman"/>
                <a:cs typeface="Times New Roman"/>
              </a:rPr>
              <a:t>Institutul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 Cercetări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Economice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și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Sociale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„Gh.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Zane”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Iași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11667" y="6345732"/>
            <a:ext cx="25895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40" b="1">
                <a:latin typeface="Times New Roman"/>
                <a:cs typeface="Times New Roman"/>
              </a:rPr>
              <a:t>Vatra</a:t>
            </a:r>
            <a:r>
              <a:rPr dirty="0" sz="1800" spc="-1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Dornei,</a:t>
            </a:r>
            <a:r>
              <a:rPr dirty="0" sz="1800" spc="-3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24</a:t>
            </a:r>
            <a:r>
              <a:rPr dirty="0" sz="1800" spc="-1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mai</a:t>
            </a:r>
            <a:r>
              <a:rPr dirty="0" sz="1800" spc="-2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2024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60952" y="949832"/>
            <a:ext cx="7612380" cy="29559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05"/>
              </a:spcBef>
            </a:pPr>
            <a:r>
              <a:rPr dirty="0" sz="3200" spc="-130">
                <a:latin typeface="Verdana"/>
                <a:cs typeface="Verdana"/>
              </a:rPr>
              <a:t>Methodo</a:t>
            </a:r>
            <a:r>
              <a:rPr dirty="0" sz="3200" spc="-55">
                <a:latin typeface="Verdana"/>
                <a:cs typeface="Verdana"/>
              </a:rPr>
              <a:t>l</a:t>
            </a:r>
            <a:r>
              <a:rPr dirty="0" sz="3200" spc="-240">
                <a:latin typeface="Verdana"/>
                <a:cs typeface="Verdana"/>
              </a:rPr>
              <a:t>og</a:t>
            </a:r>
            <a:r>
              <a:rPr dirty="0" sz="3200" spc="-105">
                <a:latin typeface="Verdana"/>
                <a:cs typeface="Verdana"/>
              </a:rPr>
              <a:t>i</a:t>
            </a:r>
            <a:r>
              <a:rPr dirty="0" sz="3200" spc="-200">
                <a:latin typeface="Verdana"/>
                <a:cs typeface="Verdana"/>
              </a:rPr>
              <a:t>cal</a:t>
            </a:r>
            <a:r>
              <a:rPr dirty="0" sz="3200" spc="-400">
                <a:latin typeface="Verdana"/>
                <a:cs typeface="Verdana"/>
              </a:rPr>
              <a:t> </a:t>
            </a:r>
            <a:r>
              <a:rPr dirty="0" sz="3200" spc="-140">
                <a:latin typeface="Verdana"/>
                <a:cs typeface="Verdana"/>
              </a:rPr>
              <a:t>Ap</a:t>
            </a:r>
            <a:r>
              <a:rPr dirty="0" sz="3200" spc="-125">
                <a:latin typeface="Verdana"/>
                <a:cs typeface="Verdana"/>
              </a:rPr>
              <a:t>p</a:t>
            </a:r>
            <a:r>
              <a:rPr dirty="0" sz="3200" spc="-229">
                <a:latin typeface="Verdana"/>
                <a:cs typeface="Verdana"/>
              </a:rPr>
              <a:t>r</a:t>
            </a:r>
            <a:r>
              <a:rPr dirty="0" sz="3200" spc="-235">
                <a:latin typeface="Verdana"/>
                <a:cs typeface="Verdana"/>
              </a:rPr>
              <a:t>oach</a:t>
            </a:r>
            <a:r>
              <a:rPr dirty="0" sz="3200" spc="-385">
                <a:latin typeface="Verdana"/>
                <a:cs typeface="Verdana"/>
              </a:rPr>
              <a:t> </a:t>
            </a:r>
            <a:r>
              <a:rPr dirty="0" sz="3200" spc="-55">
                <a:latin typeface="Verdana"/>
                <a:cs typeface="Verdana"/>
              </a:rPr>
              <a:t>t</a:t>
            </a:r>
            <a:r>
              <a:rPr dirty="0" sz="3200" spc="-190">
                <a:latin typeface="Verdana"/>
                <a:cs typeface="Verdana"/>
              </a:rPr>
              <a:t>o</a:t>
            </a:r>
            <a:r>
              <a:rPr dirty="0" sz="3200" spc="-370">
                <a:latin typeface="Verdana"/>
                <a:cs typeface="Verdana"/>
              </a:rPr>
              <a:t> </a:t>
            </a:r>
            <a:r>
              <a:rPr dirty="0" sz="3200" spc="-170">
                <a:latin typeface="Verdana"/>
                <a:cs typeface="Verdana"/>
              </a:rPr>
              <a:t>An</a:t>
            </a:r>
            <a:r>
              <a:rPr dirty="0" sz="3200" spc="-170">
                <a:latin typeface="Verdana"/>
                <a:cs typeface="Verdana"/>
              </a:rPr>
              <a:t>a</a:t>
            </a:r>
            <a:r>
              <a:rPr dirty="0" sz="3200" spc="-200">
                <a:latin typeface="Verdana"/>
                <a:cs typeface="Verdana"/>
              </a:rPr>
              <a:t>lyzin</a:t>
            </a:r>
            <a:r>
              <a:rPr dirty="0" sz="3200" spc="-260">
                <a:latin typeface="Verdana"/>
                <a:cs typeface="Verdana"/>
              </a:rPr>
              <a:t>g</a:t>
            </a:r>
            <a:r>
              <a:rPr dirty="0" sz="3200" spc="-365">
                <a:latin typeface="Verdana"/>
                <a:cs typeface="Verdana"/>
              </a:rPr>
              <a:t> </a:t>
            </a:r>
            <a:r>
              <a:rPr dirty="0" sz="3200" spc="-155">
                <a:latin typeface="Verdana"/>
                <a:cs typeface="Verdana"/>
              </a:rPr>
              <a:t>the  </a:t>
            </a:r>
            <a:r>
              <a:rPr dirty="0" sz="3200" spc="-285">
                <a:latin typeface="Verdana"/>
                <a:cs typeface="Verdana"/>
              </a:rPr>
              <a:t>S</a:t>
            </a:r>
            <a:r>
              <a:rPr dirty="0" sz="3200" spc="-280">
                <a:latin typeface="Verdana"/>
                <a:cs typeface="Verdana"/>
              </a:rPr>
              <a:t>u</a:t>
            </a:r>
            <a:r>
              <a:rPr dirty="0" sz="3200" spc="-265">
                <a:latin typeface="Verdana"/>
                <a:cs typeface="Verdana"/>
              </a:rPr>
              <a:t>s</a:t>
            </a:r>
            <a:r>
              <a:rPr dirty="0" sz="3200" spc="-55">
                <a:latin typeface="Verdana"/>
                <a:cs typeface="Verdana"/>
              </a:rPr>
              <a:t>t</a:t>
            </a:r>
            <a:r>
              <a:rPr dirty="0" sz="3200" spc="-250">
                <a:latin typeface="Verdana"/>
                <a:cs typeface="Verdana"/>
              </a:rPr>
              <a:t>ain</a:t>
            </a:r>
            <a:r>
              <a:rPr dirty="0" sz="3200" spc="-305">
                <a:latin typeface="Verdana"/>
                <a:cs typeface="Verdana"/>
              </a:rPr>
              <a:t>a</a:t>
            </a:r>
            <a:r>
              <a:rPr dirty="0" sz="3200" spc="-235">
                <a:latin typeface="Verdana"/>
                <a:cs typeface="Verdana"/>
              </a:rPr>
              <a:t>b</a:t>
            </a:r>
            <a:r>
              <a:rPr dirty="0" sz="3200" spc="-100">
                <a:latin typeface="Verdana"/>
                <a:cs typeface="Verdana"/>
              </a:rPr>
              <a:t>i</a:t>
            </a:r>
            <a:r>
              <a:rPr dirty="0" sz="3200" spc="-105">
                <a:latin typeface="Verdana"/>
                <a:cs typeface="Verdana"/>
              </a:rPr>
              <a:t>lit</a:t>
            </a:r>
            <a:r>
              <a:rPr dirty="0" sz="3200" spc="-190">
                <a:latin typeface="Verdana"/>
                <a:cs typeface="Verdana"/>
              </a:rPr>
              <a:t>y</a:t>
            </a:r>
            <a:r>
              <a:rPr dirty="0" sz="3200" spc="-370">
                <a:latin typeface="Verdana"/>
                <a:cs typeface="Verdana"/>
              </a:rPr>
              <a:t> </a:t>
            </a:r>
            <a:r>
              <a:rPr dirty="0" sz="3200" spc="-110">
                <a:latin typeface="Verdana"/>
                <a:cs typeface="Verdana"/>
              </a:rPr>
              <a:t>of</a:t>
            </a:r>
            <a:r>
              <a:rPr dirty="0" sz="3200" spc="-370">
                <a:latin typeface="Verdana"/>
                <a:cs typeface="Verdana"/>
              </a:rPr>
              <a:t> </a:t>
            </a:r>
            <a:r>
              <a:rPr dirty="0" sz="3200" spc="-204">
                <a:latin typeface="Verdana"/>
                <a:cs typeface="Verdana"/>
              </a:rPr>
              <a:t>Ru</a:t>
            </a:r>
            <a:r>
              <a:rPr dirty="0" sz="3200" spc="-185">
                <a:latin typeface="Verdana"/>
                <a:cs typeface="Verdana"/>
              </a:rPr>
              <a:t>r</a:t>
            </a:r>
            <a:r>
              <a:rPr dirty="0" sz="3200" spc="-305">
                <a:latin typeface="Verdana"/>
                <a:cs typeface="Verdana"/>
              </a:rPr>
              <a:t>a</a:t>
            </a:r>
            <a:r>
              <a:rPr dirty="0" sz="3200" spc="-140">
                <a:latin typeface="Verdana"/>
                <a:cs typeface="Verdana"/>
              </a:rPr>
              <a:t>l</a:t>
            </a:r>
            <a:r>
              <a:rPr dirty="0" sz="3200" spc="-385">
                <a:latin typeface="Verdana"/>
                <a:cs typeface="Verdana"/>
              </a:rPr>
              <a:t> </a:t>
            </a:r>
            <a:r>
              <a:rPr dirty="0" sz="3200" spc="-200">
                <a:latin typeface="Verdana"/>
                <a:cs typeface="Verdana"/>
              </a:rPr>
              <a:t>T</a:t>
            </a:r>
            <a:r>
              <a:rPr dirty="0" sz="3200" spc="-225">
                <a:latin typeface="Verdana"/>
                <a:cs typeface="Verdana"/>
              </a:rPr>
              <a:t>ourism</a:t>
            </a:r>
            <a:r>
              <a:rPr dirty="0" sz="3200" spc="-360">
                <a:latin typeface="Verdana"/>
                <a:cs typeface="Verdana"/>
              </a:rPr>
              <a:t> </a:t>
            </a:r>
            <a:r>
              <a:rPr dirty="0" sz="3200" spc="-25">
                <a:latin typeface="Verdana"/>
                <a:cs typeface="Verdana"/>
              </a:rPr>
              <a:t>P</a:t>
            </a:r>
            <a:r>
              <a:rPr dirty="0" sz="3200" spc="-229">
                <a:latin typeface="Verdana"/>
                <a:cs typeface="Verdana"/>
              </a:rPr>
              <a:t>r</a:t>
            </a:r>
            <a:r>
              <a:rPr dirty="0" sz="3200" spc="-190">
                <a:latin typeface="Verdana"/>
                <a:cs typeface="Verdana"/>
              </a:rPr>
              <a:t>ojects  </a:t>
            </a:r>
            <a:r>
              <a:rPr dirty="0" sz="3200" spc="-180">
                <a:latin typeface="Verdana"/>
                <a:cs typeface="Verdana"/>
              </a:rPr>
              <a:t>Using</a:t>
            </a:r>
            <a:r>
              <a:rPr dirty="0" sz="3200" spc="-375">
                <a:latin typeface="Verdana"/>
                <a:cs typeface="Verdana"/>
              </a:rPr>
              <a:t> </a:t>
            </a:r>
            <a:r>
              <a:rPr dirty="0" sz="3200" spc="-210">
                <a:latin typeface="Verdana"/>
                <a:cs typeface="Verdana"/>
              </a:rPr>
              <a:t>Elemen</a:t>
            </a:r>
            <a:r>
              <a:rPr dirty="0" sz="3200" spc="-160">
                <a:latin typeface="Verdana"/>
                <a:cs typeface="Verdana"/>
              </a:rPr>
              <a:t>t</a:t>
            </a:r>
            <a:r>
              <a:rPr dirty="0" sz="3200" spc="-315">
                <a:latin typeface="Verdana"/>
                <a:cs typeface="Verdana"/>
              </a:rPr>
              <a:t>a</a:t>
            </a:r>
            <a:r>
              <a:rPr dirty="0" sz="3200" spc="-195">
                <a:latin typeface="Verdana"/>
                <a:cs typeface="Verdana"/>
              </a:rPr>
              <a:t>r</a:t>
            </a:r>
            <a:r>
              <a:rPr dirty="0" sz="3200" spc="-270">
                <a:latin typeface="Verdana"/>
                <a:cs typeface="Verdana"/>
              </a:rPr>
              <a:t>y</a:t>
            </a:r>
            <a:r>
              <a:rPr dirty="0" sz="3200" spc="-400">
                <a:latin typeface="Verdana"/>
                <a:cs typeface="Verdana"/>
              </a:rPr>
              <a:t> </a:t>
            </a:r>
            <a:r>
              <a:rPr dirty="0" sz="3200" spc="-130">
                <a:latin typeface="Verdana"/>
                <a:cs typeface="Verdana"/>
              </a:rPr>
              <a:t>T</a:t>
            </a:r>
            <a:r>
              <a:rPr dirty="0" sz="3200" spc="-229">
                <a:latin typeface="Verdana"/>
                <a:cs typeface="Verdana"/>
              </a:rPr>
              <a:t>r</a:t>
            </a:r>
            <a:r>
              <a:rPr dirty="0" sz="3200" spc="-245">
                <a:latin typeface="Verdana"/>
                <a:cs typeface="Verdana"/>
              </a:rPr>
              <a:t>apezoida</a:t>
            </a:r>
            <a:r>
              <a:rPr dirty="0" sz="3200" spc="-120">
                <a:latin typeface="Verdana"/>
                <a:cs typeface="Verdana"/>
              </a:rPr>
              <a:t>l</a:t>
            </a:r>
            <a:r>
              <a:rPr dirty="0" sz="3200" spc="-390">
                <a:latin typeface="Verdana"/>
                <a:cs typeface="Verdana"/>
              </a:rPr>
              <a:t> </a:t>
            </a:r>
            <a:r>
              <a:rPr dirty="0" sz="3200" spc="-80">
                <a:latin typeface="Verdana"/>
                <a:cs typeface="Verdana"/>
              </a:rPr>
              <a:t>F</a:t>
            </a:r>
            <a:r>
              <a:rPr dirty="0" sz="3200" spc="-240">
                <a:latin typeface="Verdana"/>
                <a:cs typeface="Verdana"/>
              </a:rPr>
              <a:t>uzzy</a:t>
            </a:r>
            <a:endParaRPr sz="3200">
              <a:latin typeface="Verdana"/>
              <a:cs typeface="Verdana"/>
            </a:endParaRPr>
          </a:p>
          <a:p>
            <a:pPr algn="ctr" marR="178435">
              <a:lnSpc>
                <a:spcPct val="100000"/>
              </a:lnSpc>
            </a:pPr>
            <a:r>
              <a:rPr dirty="0" sz="3200" spc="-225">
                <a:latin typeface="Verdana"/>
                <a:cs typeface="Verdana"/>
              </a:rPr>
              <a:t>Numbers</a:t>
            </a:r>
            <a:endParaRPr sz="3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550">
              <a:latin typeface="Verdana"/>
              <a:cs typeface="Verdana"/>
            </a:endParaRPr>
          </a:p>
          <a:p>
            <a:pPr marL="3340100">
              <a:lnSpc>
                <a:spcPct val="100000"/>
              </a:lnSpc>
            </a:pPr>
            <a:r>
              <a:rPr dirty="0" sz="2800" spc="-5" b="1">
                <a:latin typeface="Times New Roman"/>
                <a:cs typeface="Times New Roman"/>
              </a:rPr>
              <a:t>Ciprian</a:t>
            </a:r>
            <a:r>
              <a:rPr dirty="0" sz="2800" spc="-25" b="1">
                <a:latin typeface="Times New Roman"/>
                <a:cs typeface="Times New Roman"/>
              </a:rPr>
              <a:t> </a:t>
            </a:r>
            <a:r>
              <a:rPr dirty="0" sz="2800" b="1">
                <a:latin typeface="Times New Roman"/>
                <a:cs typeface="Times New Roman"/>
              </a:rPr>
              <a:t>Ionel</a:t>
            </a:r>
            <a:r>
              <a:rPr dirty="0" sz="2800" spc="-175" b="1">
                <a:latin typeface="Times New Roman"/>
                <a:cs typeface="Times New Roman"/>
              </a:rPr>
              <a:t> </a:t>
            </a:r>
            <a:r>
              <a:rPr dirty="0" sz="2800" spc="-10" b="1">
                <a:latin typeface="Times New Roman"/>
                <a:cs typeface="Times New Roman"/>
              </a:rPr>
              <a:t>ALECU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55663" y="2350007"/>
            <a:ext cx="5736336" cy="412699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90143" y="403606"/>
            <a:ext cx="494030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145" b="0" i="0">
                <a:latin typeface="Verdana"/>
                <a:cs typeface="Verdana"/>
              </a:rPr>
              <a:t>E</a:t>
            </a:r>
            <a:r>
              <a:rPr dirty="0" sz="3200" spc="-315" b="0" i="0">
                <a:latin typeface="Verdana"/>
                <a:cs typeface="Verdana"/>
              </a:rPr>
              <a:t>v</a:t>
            </a:r>
            <a:r>
              <a:rPr dirty="0" sz="3200" spc="-229" b="0" i="0">
                <a:latin typeface="Verdana"/>
                <a:cs typeface="Verdana"/>
              </a:rPr>
              <a:t>alu</a:t>
            </a:r>
            <a:r>
              <a:rPr dirty="0" sz="3200" spc="-5" b="0" i="0">
                <a:latin typeface="Cambria"/>
                <a:cs typeface="Cambria"/>
              </a:rPr>
              <a:t>ă</a:t>
            </a:r>
            <a:r>
              <a:rPr dirty="0" sz="3200" spc="-170" b="0" i="0">
                <a:latin typeface="Verdana"/>
                <a:cs typeface="Verdana"/>
              </a:rPr>
              <a:t>r</a:t>
            </a:r>
            <a:r>
              <a:rPr dirty="0" sz="3200" spc="-110" b="0" i="0">
                <a:latin typeface="Verdana"/>
                <a:cs typeface="Verdana"/>
              </a:rPr>
              <a:t>i</a:t>
            </a:r>
            <a:r>
              <a:rPr dirty="0" sz="3200" spc="-355" b="0" i="0">
                <a:latin typeface="Verdana"/>
                <a:cs typeface="Verdana"/>
              </a:rPr>
              <a:t> </a:t>
            </a:r>
            <a:r>
              <a:rPr dirty="0" sz="3200" spc="-235" b="0" i="0">
                <a:latin typeface="Verdana"/>
                <a:cs typeface="Verdana"/>
              </a:rPr>
              <a:t>n</a:t>
            </a:r>
            <a:r>
              <a:rPr dirty="0" sz="3200" spc="-250" b="0" i="0">
                <a:latin typeface="Verdana"/>
                <a:cs typeface="Verdana"/>
              </a:rPr>
              <a:t>u</a:t>
            </a:r>
            <a:r>
              <a:rPr dirty="0" sz="3200" spc="-295" b="0" i="0">
                <a:latin typeface="Verdana"/>
                <a:cs typeface="Verdana"/>
              </a:rPr>
              <a:t>an</a:t>
            </a:r>
            <a:r>
              <a:rPr dirty="0" sz="3200" spc="-5" b="0" i="0">
                <a:latin typeface="Cambria"/>
                <a:cs typeface="Cambria"/>
              </a:rPr>
              <a:t>ț</a:t>
            </a:r>
            <a:r>
              <a:rPr dirty="0" sz="3200" spc="-240" b="0" i="0">
                <a:latin typeface="Verdana"/>
                <a:cs typeface="Verdana"/>
              </a:rPr>
              <a:t>a</a:t>
            </a:r>
            <a:r>
              <a:rPr dirty="0" sz="3200" spc="-175" b="0" i="0">
                <a:latin typeface="Verdana"/>
                <a:cs typeface="Verdana"/>
              </a:rPr>
              <a:t>t</a:t>
            </a:r>
            <a:r>
              <a:rPr dirty="0" sz="3200" spc="-270" b="0" i="0">
                <a:latin typeface="Verdana"/>
                <a:cs typeface="Verdana"/>
              </a:rPr>
              <a:t>e</a:t>
            </a:r>
            <a:r>
              <a:rPr dirty="0" sz="3200" spc="-355" b="0" i="0">
                <a:latin typeface="Verdana"/>
                <a:cs typeface="Verdana"/>
              </a:rPr>
              <a:t> </a:t>
            </a:r>
            <a:r>
              <a:rPr dirty="0" sz="3200" spc="-210" b="0" i="0">
                <a:latin typeface="Verdana"/>
                <a:cs typeface="Verdana"/>
              </a:rPr>
              <a:t>c</a:t>
            </a:r>
            <a:r>
              <a:rPr dirty="0" sz="3200" spc="-275" b="0" i="0">
                <a:latin typeface="Verdana"/>
                <a:cs typeface="Verdana"/>
              </a:rPr>
              <a:t>v</a:t>
            </a:r>
            <a:r>
              <a:rPr dirty="0" sz="3200" spc="-235" b="0" i="0">
                <a:latin typeface="Verdana"/>
                <a:cs typeface="Verdana"/>
              </a:rPr>
              <a:t>adruple</a:t>
            </a:r>
            <a:endParaRPr sz="32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7448" y="899845"/>
            <a:ext cx="7400290" cy="950594"/>
          </a:xfrm>
          <a:prstGeom prst="rect">
            <a:avLst/>
          </a:prstGeom>
        </p:spPr>
        <p:txBody>
          <a:bodyPr wrap="square" lIns="0" tIns="1771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95"/>
              </a:spcBef>
              <a:tabLst>
                <a:tab pos="5292725" algn="l"/>
              </a:tabLst>
            </a:pPr>
            <a:r>
              <a:rPr dirty="0" sz="1950" spc="-265" i="1">
                <a:latin typeface="Times New Roman"/>
                <a:cs typeface="Times New Roman"/>
              </a:rPr>
              <a:t>A</a:t>
            </a:r>
            <a:r>
              <a:rPr dirty="0" sz="1950" spc="-105" i="1">
                <a:latin typeface="Times New Roman"/>
                <a:cs typeface="Times New Roman"/>
              </a:rPr>
              <a:t> </a:t>
            </a:r>
            <a:r>
              <a:rPr dirty="0" sz="1950" spc="-204" i="1">
                <a:latin typeface="Times New Roman"/>
                <a:cs typeface="Times New Roman"/>
              </a:rPr>
              <a:t>eleme</a:t>
            </a:r>
            <a:r>
              <a:rPr dirty="0" sz="1950" spc="-210" i="1">
                <a:latin typeface="Times New Roman"/>
                <a:cs typeface="Times New Roman"/>
              </a:rPr>
              <a:t>n</a:t>
            </a:r>
            <a:r>
              <a:rPr dirty="0" sz="1950" spc="-125" i="1">
                <a:latin typeface="Times New Roman"/>
                <a:cs typeface="Times New Roman"/>
              </a:rPr>
              <a:t>t</a:t>
            </a:r>
            <a:r>
              <a:rPr dirty="0" sz="1950" spc="-215" i="1">
                <a:latin typeface="Times New Roman"/>
                <a:cs typeface="Times New Roman"/>
              </a:rPr>
              <a:t>a</a:t>
            </a:r>
            <a:r>
              <a:rPr dirty="0" sz="1950" spc="-175" i="1">
                <a:latin typeface="Times New Roman"/>
                <a:cs typeface="Times New Roman"/>
              </a:rPr>
              <a:t>r</a:t>
            </a:r>
            <a:r>
              <a:rPr dirty="0" sz="1950" spc="-195" i="1">
                <a:latin typeface="Times New Roman"/>
                <a:cs typeface="Times New Roman"/>
              </a:rPr>
              <a:t>y</a:t>
            </a:r>
            <a:r>
              <a:rPr dirty="0" sz="1950" spc="-105" i="1">
                <a:latin typeface="Times New Roman"/>
                <a:cs typeface="Times New Roman"/>
              </a:rPr>
              <a:t> </a:t>
            </a:r>
            <a:r>
              <a:rPr dirty="0" sz="1950" spc="-204" i="1">
                <a:latin typeface="Times New Roman"/>
                <a:cs typeface="Times New Roman"/>
              </a:rPr>
              <a:t>eleme</a:t>
            </a:r>
            <a:r>
              <a:rPr dirty="0" sz="1950" spc="-210" i="1">
                <a:latin typeface="Times New Roman"/>
                <a:cs typeface="Times New Roman"/>
              </a:rPr>
              <a:t>n</a:t>
            </a:r>
            <a:r>
              <a:rPr dirty="0" sz="1950" spc="-125" i="1">
                <a:latin typeface="Times New Roman"/>
                <a:cs typeface="Times New Roman"/>
              </a:rPr>
              <a:t>t</a:t>
            </a:r>
            <a:r>
              <a:rPr dirty="0" sz="1950" spc="-215" i="1">
                <a:latin typeface="Times New Roman"/>
                <a:cs typeface="Times New Roman"/>
              </a:rPr>
              <a:t>a</a:t>
            </a:r>
            <a:r>
              <a:rPr dirty="0" sz="1950" spc="-175" i="1">
                <a:latin typeface="Times New Roman"/>
                <a:cs typeface="Times New Roman"/>
              </a:rPr>
              <a:t>r</a:t>
            </a:r>
            <a:r>
              <a:rPr dirty="0" sz="1950" spc="-195" i="1">
                <a:latin typeface="Times New Roman"/>
                <a:cs typeface="Times New Roman"/>
              </a:rPr>
              <a:t>y</a:t>
            </a:r>
            <a:r>
              <a:rPr dirty="0" sz="1950" spc="-85" i="1">
                <a:latin typeface="Times New Roman"/>
                <a:cs typeface="Times New Roman"/>
              </a:rPr>
              <a:t> </a:t>
            </a:r>
            <a:r>
              <a:rPr dirty="0" sz="1950" spc="-125" i="1">
                <a:latin typeface="Times New Roman"/>
                <a:cs typeface="Times New Roman"/>
              </a:rPr>
              <a:t>t</a:t>
            </a:r>
            <a:r>
              <a:rPr dirty="0" sz="1950" spc="-180" i="1">
                <a:latin typeface="Times New Roman"/>
                <a:cs typeface="Times New Roman"/>
              </a:rPr>
              <a:t>r</a:t>
            </a:r>
            <a:r>
              <a:rPr dirty="0" sz="1950" spc="-215" i="1">
                <a:latin typeface="Times New Roman"/>
                <a:cs typeface="Times New Roman"/>
              </a:rPr>
              <a:t>ap</a:t>
            </a:r>
            <a:r>
              <a:rPr dirty="0" sz="1950" spc="-175" i="1">
                <a:latin typeface="Times New Roman"/>
                <a:cs typeface="Times New Roman"/>
              </a:rPr>
              <a:t>ezoi</a:t>
            </a:r>
            <a:r>
              <a:rPr dirty="0" sz="1950" spc="-215" i="1">
                <a:latin typeface="Times New Roman"/>
                <a:cs typeface="Times New Roman"/>
              </a:rPr>
              <a:t>da</a:t>
            </a:r>
            <a:r>
              <a:rPr dirty="0" sz="1950" spc="-125" i="1">
                <a:latin typeface="Times New Roman"/>
                <a:cs typeface="Times New Roman"/>
              </a:rPr>
              <a:t>l</a:t>
            </a:r>
            <a:r>
              <a:rPr dirty="0" sz="1950" spc="-95" i="1">
                <a:latin typeface="Times New Roman"/>
                <a:cs typeface="Times New Roman"/>
              </a:rPr>
              <a:t> </a:t>
            </a:r>
            <a:r>
              <a:rPr dirty="0" sz="1950" spc="-125" i="1">
                <a:latin typeface="Times New Roman"/>
                <a:cs typeface="Times New Roman"/>
              </a:rPr>
              <a:t>f</a:t>
            </a:r>
            <a:r>
              <a:rPr dirty="0" sz="1950" spc="-215" i="1">
                <a:latin typeface="Times New Roman"/>
                <a:cs typeface="Times New Roman"/>
              </a:rPr>
              <a:t>u</a:t>
            </a:r>
            <a:r>
              <a:rPr dirty="0" sz="1950" spc="-175" i="1">
                <a:latin typeface="Times New Roman"/>
                <a:cs typeface="Times New Roman"/>
              </a:rPr>
              <a:t>zz</a:t>
            </a:r>
            <a:r>
              <a:rPr dirty="0" sz="1950" spc="-195" i="1">
                <a:latin typeface="Times New Roman"/>
                <a:cs typeface="Times New Roman"/>
              </a:rPr>
              <a:t>y</a:t>
            </a:r>
            <a:r>
              <a:rPr dirty="0" sz="1950" spc="-105" i="1">
                <a:latin typeface="Times New Roman"/>
                <a:cs typeface="Times New Roman"/>
              </a:rPr>
              <a:t> </a:t>
            </a:r>
            <a:r>
              <a:rPr dirty="0" sz="1950" spc="-215" i="1">
                <a:latin typeface="Times New Roman"/>
                <a:cs typeface="Times New Roman"/>
              </a:rPr>
              <a:t>nu</a:t>
            </a:r>
            <a:r>
              <a:rPr dirty="0" sz="1950" spc="-315" i="1">
                <a:latin typeface="Times New Roman"/>
                <a:cs typeface="Times New Roman"/>
              </a:rPr>
              <a:t>m</a:t>
            </a:r>
            <a:r>
              <a:rPr dirty="0" sz="1950" spc="-215" i="1">
                <a:latin typeface="Times New Roman"/>
                <a:cs typeface="Times New Roman"/>
              </a:rPr>
              <a:t>b</a:t>
            </a:r>
            <a:r>
              <a:rPr dirty="0" sz="1950" spc="-180" i="1">
                <a:latin typeface="Times New Roman"/>
                <a:cs typeface="Times New Roman"/>
              </a:rPr>
              <a:t>ers</a:t>
            </a:r>
            <a:r>
              <a:rPr dirty="0" sz="1950" i="1">
                <a:latin typeface="Times New Roman"/>
                <a:cs typeface="Times New Roman"/>
              </a:rPr>
              <a:t> </a:t>
            </a:r>
            <a:r>
              <a:rPr dirty="0" sz="1950" spc="-220" i="1">
                <a:latin typeface="Times New Roman"/>
                <a:cs typeface="Times New Roman"/>
              </a:rPr>
              <a:t> </a:t>
            </a:r>
            <a:r>
              <a:rPr dirty="0" sz="1950" spc="-145" i="1">
                <a:latin typeface="Times New Roman"/>
                <a:cs typeface="Times New Roman"/>
              </a:rPr>
              <a:t>is</a:t>
            </a:r>
            <a:r>
              <a:rPr dirty="0" sz="1950" spc="-114" i="1">
                <a:latin typeface="Times New Roman"/>
                <a:cs typeface="Times New Roman"/>
              </a:rPr>
              <a:t> </a:t>
            </a:r>
            <a:r>
              <a:rPr dirty="0" sz="1950" spc="-125" i="1">
                <a:latin typeface="Times New Roman"/>
                <a:cs typeface="Times New Roman"/>
              </a:rPr>
              <a:t>t</a:t>
            </a:r>
            <a:r>
              <a:rPr dirty="0" sz="1950" spc="-215" i="1">
                <a:latin typeface="Times New Roman"/>
                <a:cs typeface="Times New Roman"/>
              </a:rPr>
              <a:t>h</a:t>
            </a:r>
            <a:r>
              <a:rPr dirty="0" sz="1950" spc="-195" i="1">
                <a:latin typeface="Times New Roman"/>
                <a:cs typeface="Times New Roman"/>
              </a:rPr>
              <a:t>e</a:t>
            </a:r>
            <a:r>
              <a:rPr dirty="0" sz="1950" spc="-105" i="1">
                <a:latin typeface="Times New Roman"/>
                <a:cs typeface="Times New Roman"/>
              </a:rPr>
              <a:t> </a:t>
            </a:r>
            <a:r>
              <a:rPr dirty="0" sz="1950" spc="-215" i="1">
                <a:latin typeface="Times New Roman"/>
                <a:cs typeface="Times New Roman"/>
              </a:rPr>
              <a:t>qua</a:t>
            </a:r>
            <a:r>
              <a:rPr dirty="0" sz="1950" spc="-175" i="1">
                <a:latin typeface="Times New Roman"/>
                <a:cs typeface="Times New Roman"/>
              </a:rPr>
              <a:t>r</a:t>
            </a:r>
            <a:r>
              <a:rPr dirty="0" sz="1950" spc="-105" i="1">
                <a:latin typeface="Times New Roman"/>
                <a:cs typeface="Times New Roman"/>
              </a:rPr>
              <a:t>t</a:t>
            </a:r>
            <a:r>
              <a:rPr dirty="0" sz="1950" spc="-160" i="1">
                <a:latin typeface="Times New Roman"/>
                <a:cs typeface="Times New Roman"/>
              </a:rPr>
              <a:t>et</a:t>
            </a:r>
            <a:r>
              <a:rPr dirty="0" sz="1950" i="1">
                <a:latin typeface="Times New Roman"/>
                <a:cs typeface="Times New Roman"/>
              </a:rPr>
              <a:t>	</a:t>
            </a:r>
            <a:r>
              <a:rPr dirty="0" sz="1950" spc="-335">
                <a:latin typeface="Times New Roman"/>
                <a:cs typeface="Times New Roman"/>
              </a:rPr>
              <a:t>A</a:t>
            </a:r>
            <a:r>
              <a:rPr dirty="0" sz="1950" spc="-245">
                <a:latin typeface="Times New Roman"/>
                <a:cs typeface="Times New Roman"/>
              </a:rPr>
              <a:t>=</a:t>
            </a:r>
            <a:r>
              <a:rPr dirty="0" sz="1950" spc="-140">
                <a:latin typeface="Times New Roman"/>
                <a:cs typeface="Times New Roman"/>
              </a:rPr>
              <a:t>(</a:t>
            </a:r>
            <a:r>
              <a:rPr dirty="0" sz="1950" spc="-155">
                <a:latin typeface="Times New Roman"/>
                <a:cs typeface="Times New Roman"/>
              </a:rPr>
              <a:t>a,</a:t>
            </a:r>
            <a:r>
              <a:rPr dirty="0" sz="1950" spc="-100">
                <a:latin typeface="Times New Roman"/>
                <a:cs typeface="Times New Roman"/>
              </a:rPr>
              <a:t> </a:t>
            </a:r>
            <a:r>
              <a:rPr dirty="0" sz="1950" spc="-155">
                <a:latin typeface="Times New Roman"/>
                <a:cs typeface="Times New Roman"/>
              </a:rPr>
              <a:t>c,</a:t>
            </a:r>
            <a:r>
              <a:rPr dirty="0" sz="1950" spc="-100">
                <a:latin typeface="Times New Roman"/>
                <a:cs typeface="Times New Roman"/>
              </a:rPr>
              <a:t> </a:t>
            </a:r>
            <a:r>
              <a:rPr dirty="0" sz="1950" spc="-215">
                <a:latin typeface="Times New Roman"/>
                <a:cs typeface="Times New Roman"/>
              </a:rPr>
              <a:t>d</a:t>
            </a:r>
            <a:r>
              <a:rPr dirty="0" sz="1950" spc="-110">
                <a:latin typeface="Times New Roman"/>
                <a:cs typeface="Times New Roman"/>
              </a:rPr>
              <a:t>,</a:t>
            </a:r>
            <a:r>
              <a:rPr dirty="0" sz="1950" spc="-105">
                <a:latin typeface="Times New Roman"/>
                <a:cs typeface="Times New Roman"/>
              </a:rPr>
              <a:t> </a:t>
            </a:r>
            <a:r>
              <a:rPr dirty="0" sz="1950" spc="-215">
                <a:latin typeface="Times New Roman"/>
                <a:cs typeface="Times New Roman"/>
              </a:rPr>
              <a:t>b</a:t>
            </a:r>
            <a:r>
              <a:rPr dirty="0" sz="1950" spc="-125">
                <a:latin typeface="Times New Roman"/>
                <a:cs typeface="Times New Roman"/>
              </a:rPr>
              <a:t>)</a:t>
            </a:r>
            <a:r>
              <a:rPr dirty="0" sz="1950" spc="-335">
                <a:latin typeface="Symbol"/>
                <a:cs typeface="Symbol"/>
              </a:rPr>
              <a:t></a:t>
            </a:r>
            <a:r>
              <a:rPr dirty="0" sz="1950" spc="-265">
                <a:latin typeface="Times New Roman"/>
                <a:cs typeface="Times New Roman"/>
              </a:rPr>
              <a:t>T</a:t>
            </a:r>
            <a:r>
              <a:rPr dirty="0" sz="1950" spc="-235">
                <a:latin typeface="Times New Roman"/>
                <a:cs typeface="Times New Roman"/>
              </a:rPr>
              <a:t>P</a:t>
            </a:r>
            <a:r>
              <a:rPr dirty="0" sz="1950" spc="-300">
                <a:latin typeface="Times New Roman"/>
                <a:cs typeface="Times New Roman"/>
              </a:rPr>
              <a:t>R</a:t>
            </a:r>
            <a:r>
              <a:rPr dirty="0" sz="1950" spc="-110">
                <a:latin typeface="Times New Roman"/>
                <a:cs typeface="Times New Roman"/>
              </a:rPr>
              <a:t>,</a:t>
            </a:r>
            <a:r>
              <a:rPr dirty="0" sz="1950" spc="-100">
                <a:latin typeface="Times New Roman"/>
                <a:cs typeface="Times New Roman"/>
              </a:rPr>
              <a:t> </a:t>
            </a:r>
            <a:r>
              <a:rPr dirty="0" sz="1950" spc="-300" i="1">
                <a:latin typeface="Times New Roman"/>
                <a:cs typeface="Times New Roman"/>
              </a:rPr>
              <a:t>w</a:t>
            </a:r>
            <a:r>
              <a:rPr dirty="0" sz="1950" spc="-215" i="1">
                <a:latin typeface="Times New Roman"/>
                <a:cs typeface="Times New Roman"/>
              </a:rPr>
              <a:t>h</a:t>
            </a:r>
            <a:r>
              <a:rPr dirty="0" sz="1950" spc="-185" i="1">
                <a:latin typeface="Times New Roman"/>
                <a:cs typeface="Times New Roman"/>
              </a:rPr>
              <a:t>ere</a:t>
            </a:r>
            <a:endParaRPr sz="1950">
              <a:latin typeface="Times New Roman"/>
              <a:cs typeface="Times New Roman"/>
            </a:endParaRPr>
          </a:p>
          <a:p>
            <a:pPr marL="847725">
              <a:lnSpc>
                <a:spcPct val="100000"/>
              </a:lnSpc>
              <a:spcBef>
                <a:spcPts val="1300"/>
              </a:spcBef>
            </a:pPr>
            <a:r>
              <a:rPr dirty="0" sz="1950" spc="-225">
                <a:latin typeface="Times New Roman"/>
                <a:cs typeface="Times New Roman"/>
              </a:rPr>
              <a:t>a</a:t>
            </a:r>
            <a:r>
              <a:rPr dirty="0" sz="1950" spc="-225">
                <a:latin typeface="Symbol"/>
                <a:cs typeface="Symbol"/>
              </a:rPr>
              <a:t></a:t>
            </a:r>
            <a:r>
              <a:rPr dirty="0" sz="1950" spc="-225">
                <a:latin typeface="Times New Roman"/>
                <a:cs typeface="Times New Roman"/>
              </a:rPr>
              <a:t>c</a:t>
            </a:r>
            <a:r>
              <a:rPr dirty="0" sz="1950" spc="-225">
                <a:latin typeface="Symbol"/>
                <a:cs typeface="Symbol"/>
              </a:rPr>
              <a:t></a:t>
            </a:r>
            <a:r>
              <a:rPr dirty="0" sz="1950" spc="-225">
                <a:latin typeface="Times New Roman"/>
                <a:cs typeface="Times New Roman"/>
              </a:rPr>
              <a:t>d</a:t>
            </a:r>
            <a:r>
              <a:rPr dirty="0" sz="1950" spc="-225">
                <a:latin typeface="Symbol"/>
                <a:cs typeface="Symbol"/>
              </a:rPr>
              <a:t></a:t>
            </a:r>
            <a:r>
              <a:rPr dirty="0" sz="1950" spc="-225">
                <a:latin typeface="Times New Roman"/>
                <a:cs typeface="Times New Roman"/>
              </a:rPr>
              <a:t>b</a:t>
            </a:r>
            <a:r>
              <a:rPr dirty="0" sz="1950" spc="-225">
                <a:latin typeface="Symbol"/>
                <a:cs typeface="Symbol"/>
              </a:rPr>
              <a:t></a:t>
            </a:r>
            <a:r>
              <a:rPr dirty="0" sz="1950" spc="-225">
                <a:latin typeface="Times New Roman"/>
                <a:cs typeface="Times New Roman"/>
              </a:rPr>
              <a:t>R,</a:t>
            </a:r>
            <a:r>
              <a:rPr dirty="0" sz="1950" spc="-100">
                <a:latin typeface="Times New Roman"/>
                <a:cs typeface="Times New Roman"/>
              </a:rPr>
              <a:t> </a:t>
            </a:r>
            <a:r>
              <a:rPr dirty="0" sz="1950" spc="-215">
                <a:latin typeface="Times New Roman"/>
                <a:cs typeface="Times New Roman"/>
              </a:rPr>
              <a:t>and</a:t>
            </a:r>
            <a:r>
              <a:rPr dirty="0" sz="1950" spc="40">
                <a:latin typeface="Times New Roman"/>
                <a:cs typeface="Times New Roman"/>
              </a:rPr>
              <a:t> </a:t>
            </a:r>
            <a:r>
              <a:rPr dirty="0" sz="1950" spc="-210" i="1">
                <a:latin typeface="Times New Roman"/>
                <a:cs typeface="Times New Roman"/>
              </a:rPr>
              <a:t>memebership</a:t>
            </a:r>
            <a:r>
              <a:rPr dirty="0" sz="1950" spc="-90" i="1">
                <a:latin typeface="Times New Roman"/>
                <a:cs typeface="Times New Roman"/>
              </a:rPr>
              <a:t> </a:t>
            </a:r>
            <a:r>
              <a:rPr dirty="0" sz="1950" spc="-180" i="1">
                <a:latin typeface="Times New Roman"/>
                <a:cs typeface="Times New Roman"/>
              </a:rPr>
              <a:t>function</a:t>
            </a:r>
            <a:r>
              <a:rPr dirty="0" sz="1950" spc="-110" i="1">
                <a:latin typeface="Times New Roman"/>
                <a:cs typeface="Times New Roman"/>
              </a:rPr>
              <a:t> </a:t>
            </a:r>
            <a:r>
              <a:rPr dirty="0" sz="1950" spc="-204" i="1">
                <a:latin typeface="Times New Roman"/>
                <a:cs typeface="Times New Roman"/>
              </a:rPr>
              <a:t>u:</a:t>
            </a:r>
            <a:r>
              <a:rPr dirty="0" sz="1950" spc="-204">
                <a:latin typeface="Times New Roman"/>
                <a:cs typeface="Times New Roman"/>
              </a:rPr>
              <a:t>R→[0:1],</a:t>
            </a:r>
            <a:r>
              <a:rPr dirty="0" sz="1950" spc="-100">
                <a:latin typeface="Times New Roman"/>
                <a:cs typeface="Times New Roman"/>
              </a:rPr>
              <a:t> </a:t>
            </a:r>
            <a:r>
              <a:rPr dirty="0" sz="1950" spc="-185" i="1">
                <a:latin typeface="Times New Roman"/>
                <a:cs typeface="Times New Roman"/>
              </a:rPr>
              <a:t>defined</a:t>
            </a:r>
            <a:r>
              <a:rPr dirty="0" sz="1950" spc="-110" i="1">
                <a:latin typeface="Times New Roman"/>
                <a:cs typeface="Times New Roman"/>
              </a:rPr>
              <a:t> </a:t>
            </a:r>
            <a:r>
              <a:rPr dirty="0" sz="1950" spc="-185" i="1">
                <a:latin typeface="Times New Roman"/>
                <a:cs typeface="Times New Roman"/>
              </a:rPr>
              <a:t>by: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16580" y="3279857"/>
            <a:ext cx="191770" cy="6769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ts val="2545"/>
              </a:lnSpc>
              <a:spcBef>
                <a:spcPts val="125"/>
              </a:spcBef>
            </a:pPr>
            <a:r>
              <a:rPr dirty="0" sz="2350" spc="-254">
                <a:latin typeface="Symbol"/>
                <a:cs typeface="Symbol"/>
              </a:rPr>
              <a:t></a:t>
            </a:r>
            <a:endParaRPr sz="2350">
              <a:latin typeface="Symbol"/>
              <a:cs typeface="Symbol"/>
            </a:endParaRPr>
          </a:p>
          <a:p>
            <a:pPr marL="38100">
              <a:lnSpc>
                <a:spcPts val="2545"/>
              </a:lnSpc>
            </a:pPr>
            <a:r>
              <a:rPr dirty="0" sz="2350" spc="-710">
                <a:latin typeface="Symbol"/>
                <a:cs typeface="Symbol"/>
              </a:rPr>
              <a:t></a:t>
            </a:r>
            <a:r>
              <a:rPr dirty="0" baseline="-27186" sz="3525" spc="-1064">
                <a:latin typeface="Symbol"/>
                <a:cs typeface="Symbol"/>
              </a:rPr>
              <a:t></a:t>
            </a:r>
            <a:endParaRPr baseline="-27186" sz="3525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41980" y="2557302"/>
            <a:ext cx="140970" cy="3879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350" spc="-254">
                <a:latin typeface="Symbol"/>
                <a:cs typeface="Symbol"/>
              </a:rPr>
              <a:t></a:t>
            </a:r>
            <a:endParaRPr sz="23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41980" y="2990955"/>
            <a:ext cx="140970" cy="3879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350" spc="-254">
                <a:latin typeface="Symbol"/>
                <a:cs typeface="Symbol"/>
              </a:rPr>
              <a:t></a:t>
            </a:r>
            <a:endParaRPr sz="235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20978" y="3642042"/>
            <a:ext cx="1814195" cy="3879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996315" algn="l"/>
              </a:tabLst>
            </a:pPr>
            <a:r>
              <a:rPr dirty="0" sz="2350" spc="-300">
                <a:latin typeface="Times New Roman"/>
                <a:cs typeface="Times New Roman"/>
              </a:rPr>
              <a:t>0</a:t>
            </a:r>
            <a:r>
              <a:rPr dirty="0" sz="2350" spc="-130">
                <a:latin typeface="Times New Roman"/>
                <a:cs typeface="Times New Roman"/>
              </a:rPr>
              <a:t>,</a:t>
            </a:r>
            <a:r>
              <a:rPr dirty="0" sz="2350">
                <a:latin typeface="Times New Roman"/>
                <a:cs typeface="Times New Roman"/>
              </a:rPr>
              <a:t>	</a:t>
            </a:r>
            <a:r>
              <a:rPr dirty="0" sz="2350" spc="-229" i="1">
                <a:latin typeface="Times New Roman"/>
                <a:cs typeface="Times New Roman"/>
              </a:rPr>
              <a:t>x</a:t>
            </a:r>
            <a:r>
              <a:rPr dirty="0" sz="2350" spc="-355" i="1">
                <a:latin typeface="Times New Roman"/>
                <a:cs typeface="Times New Roman"/>
              </a:rPr>
              <a:t> </a:t>
            </a:r>
            <a:r>
              <a:rPr dirty="0" sz="2350" spc="-170">
                <a:latin typeface="Symbol"/>
                <a:cs typeface="Symbol"/>
              </a:rPr>
              <a:t></a:t>
            </a:r>
            <a:r>
              <a:rPr dirty="0" sz="2350" spc="-135">
                <a:latin typeface="Times New Roman"/>
                <a:cs typeface="Times New Roman"/>
              </a:rPr>
              <a:t>(</a:t>
            </a:r>
            <a:r>
              <a:rPr dirty="0" sz="2350" spc="-240" i="1">
                <a:latin typeface="Times New Roman"/>
                <a:cs typeface="Times New Roman"/>
              </a:rPr>
              <a:t>a</a:t>
            </a:r>
            <a:r>
              <a:rPr dirty="0" sz="2350" spc="30">
                <a:latin typeface="Times New Roman"/>
                <a:cs typeface="Times New Roman"/>
              </a:rPr>
              <a:t>,</a:t>
            </a:r>
            <a:r>
              <a:rPr dirty="0" sz="2350" spc="-240" i="1">
                <a:latin typeface="Times New Roman"/>
                <a:cs typeface="Times New Roman"/>
              </a:rPr>
              <a:t>b</a:t>
            </a:r>
            <a:r>
              <a:rPr dirty="0" sz="2350" spc="-175">
                <a:latin typeface="Times New Roman"/>
                <a:cs typeface="Times New Roman"/>
              </a:rPr>
              <a:t>)</a:t>
            </a:r>
            <a:endParaRPr sz="23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98249" y="3189616"/>
            <a:ext cx="1015365" cy="3879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350" spc="-190">
                <a:latin typeface="Times New Roman"/>
                <a:cs typeface="Times New Roman"/>
              </a:rPr>
              <a:t>(</a:t>
            </a:r>
            <a:r>
              <a:rPr dirty="0" sz="2350" spc="-120" i="1">
                <a:latin typeface="Times New Roman"/>
                <a:cs typeface="Times New Roman"/>
              </a:rPr>
              <a:t>i</a:t>
            </a:r>
            <a:r>
              <a:rPr dirty="0" sz="2350" spc="-145" i="1">
                <a:latin typeface="Times New Roman"/>
                <a:cs typeface="Times New Roman"/>
              </a:rPr>
              <a:t>f</a:t>
            </a:r>
            <a:r>
              <a:rPr dirty="0" sz="2350" spc="-185" i="1">
                <a:latin typeface="Times New Roman"/>
                <a:cs typeface="Times New Roman"/>
              </a:rPr>
              <a:t> </a:t>
            </a:r>
            <a:r>
              <a:rPr dirty="0" sz="2350" spc="-190">
                <a:latin typeface="Times New Roman"/>
                <a:cs typeface="Times New Roman"/>
              </a:rPr>
              <a:t>(</a:t>
            </a:r>
            <a:r>
              <a:rPr dirty="0" sz="2350" spc="-260" i="1">
                <a:latin typeface="Times New Roman"/>
                <a:cs typeface="Times New Roman"/>
              </a:rPr>
              <a:t>b</a:t>
            </a:r>
            <a:r>
              <a:rPr dirty="0" sz="2350" spc="-195" i="1">
                <a:latin typeface="Times New Roman"/>
                <a:cs typeface="Times New Roman"/>
              </a:rPr>
              <a:t> </a:t>
            </a:r>
            <a:r>
              <a:rPr dirty="0" sz="2350" spc="-285">
                <a:latin typeface="Symbol"/>
                <a:cs typeface="Symbol"/>
              </a:rPr>
              <a:t></a:t>
            </a:r>
            <a:r>
              <a:rPr dirty="0" sz="2350" spc="-175">
                <a:latin typeface="Times New Roman"/>
                <a:cs typeface="Times New Roman"/>
              </a:rPr>
              <a:t> </a:t>
            </a:r>
            <a:r>
              <a:rPr dirty="0" sz="2350" spc="-65" i="1">
                <a:latin typeface="Times New Roman"/>
                <a:cs typeface="Times New Roman"/>
              </a:rPr>
              <a:t>d</a:t>
            </a:r>
            <a:r>
              <a:rPr dirty="0" sz="2350" spc="-145">
                <a:latin typeface="Times New Roman"/>
                <a:cs typeface="Times New Roman"/>
              </a:rPr>
              <a:t>))</a:t>
            </a:r>
            <a:endParaRPr sz="23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50285" y="3189616"/>
            <a:ext cx="3025140" cy="3879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64795" algn="l"/>
              </a:tabLst>
            </a:pPr>
            <a:r>
              <a:rPr dirty="0" sz="2350" spc="-260" i="1">
                <a:latin typeface="Times New Roman"/>
                <a:cs typeface="Times New Roman"/>
              </a:rPr>
              <a:t>u</a:t>
            </a:r>
            <a:r>
              <a:rPr dirty="0" sz="2350" spc="-260" i="1">
                <a:latin typeface="Times New Roman"/>
                <a:cs typeface="Times New Roman"/>
              </a:rPr>
              <a:t>	</a:t>
            </a:r>
            <a:r>
              <a:rPr dirty="0" sz="2350" spc="-50">
                <a:latin typeface="Times New Roman"/>
                <a:cs typeface="Times New Roman"/>
              </a:rPr>
              <a:t>(</a:t>
            </a:r>
            <a:r>
              <a:rPr dirty="0" sz="2350" spc="-195" i="1">
                <a:latin typeface="Times New Roman"/>
                <a:cs typeface="Times New Roman"/>
              </a:rPr>
              <a:t>x</a:t>
            </a:r>
            <a:r>
              <a:rPr dirty="0" sz="2350" spc="-175">
                <a:latin typeface="Times New Roman"/>
                <a:cs typeface="Times New Roman"/>
              </a:rPr>
              <a:t>)</a:t>
            </a:r>
            <a:r>
              <a:rPr dirty="0" sz="2350" spc="-175">
                <a:latin typeface="Times New Roman"/>
                <a:cs typeface="Times New Roman"/>
              </a:rPr>
              <a:t> </a:t>
            </a:r>
            <a:r>
              <a:rPr dirty="0" sz="2350" spc="-285">
                <a:latin typeface="Symbol"/>
                <a:cs typeface="Symbol"/>
              </a:rPr>
              <a:t></a:t>
            </a:r>
            <a:r>
              <a:rPr dirty="0" sz="2350" spc="-204">
                <a:latin typeface="Times New Roman"/>
                <a:cs typeface="Times New Roman"/>
              </a:rPr>
              <a:t> </a:t>
            </a:r>
            <a:r>
              <a:rPr dirty="0" sz="2350" spc="-190">
                <a:latin typeface="Times New Roman"/>
                <a:cs typeface="Times New Roman"/>
              </a:rPr>
              <a:t>(</a:t>
            </a:r>
            <a:r>
              <a:rPr dirty="0" sz="2350" spc="-260" i="1">
                <a:latin typeface="Times New Roman"/>
                <a:cs typeface="Times New Roman"/>
              </a:rPr>
              <a:t>b</a:t>
            </a:r>
            <a:r>
              <a:rPr dirty="0" sz="2350" spc="-250" i="1">
                <a:latin typeface="Times New Roman"/>
                <a:cs typeface="Times New Roman"/>
              </a:rPr>
              <a:t> </a:t>
            </a:r>
            <a:r>
              <a:rPr dirty="0" sz="2350" spc="-285">
                <a:latin typeface="Symbol"/>
                <a:cs typeface="Symbol"/>
              </a:rPr>
              <a:t></a:t>
            </a:r>
            <a:r>
              <a:rPr dirty="0" sz="2350" spc="-180">
                <a:latin typeface="Times New Roman"/>
                <a:cs typeface="Times New Roman"/>
              </a:rPr>
              <a:t> </a:t>
            </a:r>
            <a:r>
              <a:rPr dirty="0" sz="2350" spc="-195" i="1">
                <a:latin typeface="Times New Roman"/>
                <a:cs typeface="Times New Roman"/>
              </a:rPr>
              <a:t>x</a:t>
            </a:r>
            <a:r>
              <a:rPr dirty="0" sz="2350" spc="-175">
                <a:latin typeface="Times New Roman"/>
                <a:cs typeface="Times New Roman"/>
              </a:rPr>
              <a:t>)</a:t>
            </a:r>
            <a:r>
              <a:rPr dirty="0" sz="2350" spc="-320">
                <a:latin typeface="Times New Roman"/>
                <a:cs typeface="Times New Roman"/>
              </a:rPr>
              <a:t> </a:t>
            </a:r>
            <a:r>
              <a:rPr dirty="0" sz="2350" spc="-120">
                <a:latin typeface="Times New Roman"/>
                <a:cs typeface="Times New Roman"/>
              </a:rPr>
              <a:t>/</a:t>
            </a:r>
            <a:r>
              <a:rPr dirty="0" sz="2350" spc="-215">
                <a:latin typeface="Times New Roman"/>
                <a:cs typeface="Times New Roman"/>
              </a:rPr>
              <a:t>(</a:t>
            </a:r>
            <a:r>
              <a:rPr dirty="0" sz="2350" spc="-260" i="1">
                <a:latin typeface="Times New Roman"/>
                <a:cs typeface="Times New Roman"/>
              </a:rPr>
              <a:t>b</a:t>
            </a:r>
            <a:r>
              <a:rPr dirty="0" sz="2350" spc="-254" i="1">
                <a:latin typeface="Times New Roman"/>
                <a:cs typeface="Times New Roman"/>
              </a:rPr>
              <a:t> </a:t>
            </a:r>
            <a:r>
              <a:rPr dirty="0" sz="2350" spc="-285">
                <a:latin typeface="Symbol"/>
                <a:cs typeface="Symbol"/>
              </a:rPr>
              <a:t></a:t>
            </a:r>
            <a:r>
              <a:rPr dirty="0" sz="2350" spc="-265">
                <a:latin typeface="Times New Roman"/>
                <a:cs typeface="Times New Roman"/>
              </a:rPr>
              <a:t> </a:t>
            </a:r>
            <a:r>
              <a:rPr dirty="0" sz="2350" spc="-65" i="1">
                <a:latin typeface="Times New Roman"/>
                <a:cs typeface="Times New Roman"/>
              </a:rPr>
              <a:t>d</a:t>
            </a:r>
            <a:r>
              <a:rPr dirty="0" sz="2350" spc="-145">
                <a:latin typeface="Times New Roman"/>
                <a:cs typeface="Times New Roman"/>
              </a:rPr>
              <a:t>)</a:t>
            </a:r>
            <a:r>
              <a:rPr dirty="0" sz="2350" spc="40">
                <a:latin typeface="Times New Roman"/>
                <a:cs typeface="Times New Roman"/>
              </a:rPr>
              <a:t>,</a:t>
            </a:r>
            <a:r>
              <a:rPr dirty="0" sz="2350" spc="-260" i="1">
                <a:latin typeface="Times New Roman"/>
                <a:cs typeface="Times New Roman"/>
              </a:rPr>
              <a:t>d</a:t>
            </a:r>
            <a:r>
              <a:rPr dirty="0" sz="2350" spc="-25" i="1">
                <a:latin typeface="Times New Roman"/>
                <a:cs typeface="Times New Roman"/>
              </a:rPr>
              <a:t> </a:t>
            </a:r>
            <a:r>
              <a:rPr dirty="0" sz="2350" spc="-285">
                <a:latin typeface="Symbol"/>
                <a:cs typeface="Symbol"/>
              </a:rPr>
              <a:t></a:t>
            </a:r>
            <a:r>
              <a:rPr dirty="0" sz="2350" spc="-90">
                <a:latin typeface="Times New Roman"/>
                <a:cs typeface="Times New Roman"/>
              </a:rPr>
              <a:t> </a:t>
            </a:r>
            <a:r>
              <a:rPr dirty="0" sz="2350" spc="-229" i="1">
                <a:latin typeface="Times New Roman"/>
                <a:cs typeface="Times New Roman"/>
              </a:rPr>
              <a:t>x</a:t>
            </a:r>
            <a:r>
              <a:rPr dirty="0" sz="2350" spc="-185" i="1">
                <a:latin typeface="Times New Roman"/>
                <a:cs typeface="Times New Roman"/>
              </a:rPr>
              <a:t> </a:t>
            </a:r>
            <a:r>
              <a:rPr dirty="0" sz="2350" spc="-285">
                <a:latin typeface="Symbol"/>
                <a:cs typeface="Symbol"/>
              </a:rPr>
              <a:t></a:t>
            </a:r>
            <a:r>
              <a:rPr dirty="0" sz="2350" spc="-229">
                <a:latin typeface="Times New Roman"/>
                <a:cs typeface="Times New Roman"/>
              </a:rPr>
              <a:t> </a:t>
            </a:r>
            <a:r>
              <a:rPr dirty="0" sz="2350" spc="-260" i="1">
                <a:latin typeface="Times New Roman"/>
                <a:cs typeface="Times New Roman"/>
              </a:rPr>
              <a:t>b</a:t>
            </a:r>
            <a:endParaRPr sz="23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17695" y="2737785"/>
            <a:ext cx="1776730" cy="3879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963930" algn="l"/>
              </a:tabLst>
            </a:pPr>
            <a:r>
              <a:rPr dirty="0" sz="2350" spc="-440">
                <a:latin typeface="Times New Roman"/>
                <a:cs typeface="Times New Roman"/>
              </a:rPr>
              <a:t>1</a:t>
            </a:r>
            <a:r>
              <a:rPr dirty="0" sz="2350" spc="-130">
                <a:latin typeface="Times New Roman"/>
                <a:cs typeface="Times New Roman"/>
              </a:rPr>
              <a:t>,</a:t>
            </a:r>
            <a:r>
              <a:rPr dirty="0" sz="2350">
                <a:latin typeface="Times New Roman"/>
                <a:cs typeface="Times New Roman"/>
              </a:rPr>
              <a:t>	</a:t>
            </a:r>
            <a:r>
              <a:rPr dirty="0" sz="2350" spc="-229" i="1">
                <a:latin typeface="Times New Roman"/>
                <a:cs typeface="Times New Roman"/>
              </a:rPr>
              <a:t>c</a:t>
            </a:r>
            <a:r>
              <a:rPr dirty="0" sz="2350" spc="-185" i="1">
                <a:latin typeface="Times New Roman"/>
                <a:cs typeface="Times New Roman"/>
              </a:rPr>
              <a:t> </a:t>
            </a:r>
            <a:r>
              <a:rPr dirty="0" sz="2350" spc="-285">
                <a:latin typeface="Symbol"/>
                <a:cs typeface="Symbol"/>
              </a:rPr>
              <a:t></a:t>
            </a:r>
            <a:r>
              <a:rPr dirty="0" sz="2350" spc="-90">
                <a:latin typeface="Times New Roman"/>
                <a:cs typeface="Times New Roman"/>
              </a:rPr>
              <a:t> </a:t>
            </a:r>
            <a:r>
              <a:rPr dirty="0" sz="2350" spc="-229" i="1">
                <a:latin typeface="Times New Roman"/>
                <a:cs typeface="Times New Roman"/>
              </a:rPr>
              <a:t>x</a:t>
            </a:r>
            <a:r>
              <a:rPr dirty="0" sz="2350" spc="-180" i="1">
                <a:latin typeface="Times New Roman"/>
                <a:cs typeface="Times New Roman"/>
              </a:rPr>
              <a:t> </a:t>
            </a:r>
            <a:r>
              <a:rPr dirty="0" sz="2350" spc="-285">
                <a:latin typeface="Symbol"/>
                <a:cs typeface="Symbol"/>
              </a:rPr>
              <a:t></a:t>
            </a:r>
            <a:r>
              <a:rPr dirty="0" sz="2350" spc="-175">
                <a:latin typeface="Times New Roman"/>
                <a:cs typeface="Times New Roman"/>
              </a:rPr>
              <a:t> </a:t>
            </a:r>
            <a:r>
              <a:rPr dirty="0" sz="2350" spc="-260" i="1">
                <a:latin typeface="Times New Roman"/>
                <a:cs typeface="Times New Roman"/>
              </a:rPr>
              <a:t>d</a:t>
            </a:r>
            <a:endParaRPr sz="23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3520" y="2939467"/>
            <a:ext cx="944880" cy="3879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dirty="0" sz="2350" spc="-260" i="1">
                <a:latin typeface="Times New Roman"/>
                <a:cs typeface="Times New Roman"/>
              </a:rPr>
              <a:t>u</a:t>
            </a:r>
            <a:r>
              <a:rPr dirty="0" sz="2350" spc="-260" i="1">
                <a:latin typeface="Times New Roman"/>
                <a:cs typeface="Times New Roman"/>
              </a:rPr>
              <a:t> </a:t>
            </a:r>
            <a:r>
              <a:rPr dirty="0" sz="2350" spc="-210" i="1">
                <a:latin typeface="Times New Roman"/>
                <a:cs typeface="Times New Roman"/>
              </a:rPr>
              <a:t> </a:t>
            </a:r>
            <a:r>
              <a:rPr dirty="0" sz="2350" spc="-50">
                <a:latin typeface="Times New Roman"/>
                <a:cs typeface="Times New Roman"/>
              </a:rPr>
              <a:t>(</a:t>
            </a:r>
            <a:r>
              <a:rPr dirty="0" sz="2350" spc="-200" i="1">
                <a:latin typeface="Times New Roman"/>
                <a:cs typeface="Times New Roman"/>
              </a:rPr>
              <a:t>x</a:t>
            </a:r>
            <a:r>
              <a:rPr dirty="0" sz="2350" spc="-175">
                <a:latin typeface="Times New Roman"/>
                <a:cs typeface="Times New Roman"/>
              </a:rPr>
              <a:t>)</a:t>
            </a:r>
            <a:r>
              <a:rPr dirty="0" sz="2350" spc="-170">
                <a:latin typeface="Times New Roman"/>
                <a:cs typeface="Times New Roman"/>
              </a:rPr>
              <a:t> </a:t>
            </a:r>
            <a:r>
              <a:rPr dirty="0" sz="2350" spc="-285">
                <a:latin typeface="Symbol"/>
                <a:cs typeface="Symbol"/>
              </a:rPr>
              <a:t></a:t>
            </a:r>
            <a:r>
              <a:rPr dirty="0" sz="2350" spc="-175">
                <a:latin typeface="Times New Roman"/>
                <a:cs typeface="Times New Roman"/>
              </a:rPr>
              <a:t> </a:t>
            </a:r>
            <a:r>
              <a:rPr dirty="0" baseline="31914" sz="3525" spc="-382">
                <a:latin typeface="Symbol"/>
                <a:cs typeface="Symbol"/>
              </a:rPr>
              <a:t></a:t>
            </a:r>
            <a:endParaRPr baseline="31914" sz="3525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89562" y="3180669"/>
            <a:ext cx="108585" cy="236854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350" spc="-175" i="1">
                <a:latin typeface="Times New Roman"/>
                <a:cs typeface="Times New Roman"/>
              </a:rPr>
              <a:t>R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82996" y="3391441"/>
            <a:ext cx="108585" cy="236854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350" spc="-175" i="1">
                <a:latin typeface="Times New Roman"/>
                <a:cs typeface="Times New Roman"/>
              </a:rPr>
              <a:t>A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03880" y="2285354"/>
            <a:ext cx="4430395" cy="3879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25"/>
              </a:spcBef>
              <a:tabLst>
                <a:tab pos="3428365" algn="l"/>
              </a:tabLst>
            </a:pPr>
            <a:r>
              <a:rPr dirty="0" baseline="3546" sz="3525" spc="-382">
                <a:latin typeface="Symbol"/>
                <a:cs typeface="Symbol"/>
              </a:rPr>
              <a:t></a:t>
            </a:r>
            <a:r>
              <a:rPr dirty="0" baseline="3546" sz="3525" spc="254">
                <a:latin typeface="Times New Roman"/>
                <a:cs typeface="Times New Roman"/>
              </a:rPr>
              <a:t> </a:t>
            </a:r>
            <a:r>
              <a:rPr dirty="0" sz="2350" spc="-80" i="1">
                <a:latin typeface="Times New Roman"/>
                <a:cs typeface="Times New Roman"/>
              </a:rPr>
              <a:t>u</a:t>
            </a:r>
            <a:r>
              <a:rPr dirty="0" baseline="43209" sz="2025" spc="-240" i="1">
                <a:latin typeface="Times New Roman"/>
                <a:cs typeface="Times New Roman"/>
              </a:rPr>
              <a:t>L</a:t>
            </a:r>
            <a:r>
              <a:rPr dirty="0" baseline="43209" sz="2025" spc="-172" i="1">
                <a:latin typeface="Times New Roman"/>
                <a:cs typeface="Times New Roman"/>
              </a:rPr>
              <a:t> </a:t>
            </a:r>
            <a:r>
              <a:rPr dirty="0" sz="2350" spc="-50">
                <a:latin typeface="Times New Roman"/>
                <a:cs typeface="Times New Roman"/>
              </a:rPr>
              <a:t>(</a:t>
            </a:r>
            <a:r>
              <a:rPr dirty="0" sz="2350" spc="-200" i="1">
                <a:latin typeface="Times New Roman"/>
                <a:cs typeface="Times New Roman"/>
              </a:rPr>
              <a:t>x</a:t>
            </a:r>
            <a:r>
              <a:rPr dirty="0" sz="2350" spc="-175">
                <a:latin typeface="Times New Roman"/>
                <a:cs typeface="Times New Roman"/>
              </a:rPr>
              <a:t>)</a:t>
            </a:r>
            <a:r>
              <a:rPr dirty="0" sz="2350" spc="-170">
                <a:latin typeface="Times New Roman"/>
                <a:cs typeface="Times New Roman"/>
              </a:rPr>
              <a:t> </a:t>
            </a:r>
            <a:r>
              <a:rPr dirty="0" sz="2350" spc="-285">
                <a:latin typeface="Symbol"/>
                <a:cs typeface="Symbol"/>
              </a:rPr>
              <a:t></a:t>
            </a:r>
            <a:r>
              <a:rPr dirty="0" sz="2350" spc="-204">
                <a:latin typeface="Times New Roman"/>
                <a:cs typeface="Times New Roman"/>
              </a:rPr>
              <a:t> </a:t>
            </a:r>
            <a:r>
              <a:rPr dirty="0" sz="2350" spc="-50">
                <a:latin typeface="Times New Roman"/>
                <a:cs typeface="Times New Roman"/>
              </a:rPr>
              <a:t>(</a:t>
            </a:r>
            <a:r>
              <a:rPr dirty="0" sz="2350" spc="-229" i="1">
                <a:latin typeface="Times New Roman"/>
                <a:cs typeface="Times New Roman"/>
              </a:rPr>
              <a:t>x</a:t>
            </a:r>
            <a:r>
              <a:rPr dirty="0" sz="2350" spc="-240" i="1">
                <a:latin typeface="Times New Roman"/>
                <a:cs typeface="Times New Roman"/>
              </a:rPr>
              <a:t> </a:t>
            </a:r>
            <a:r>
              <a:rPr dirty="0" sz="2350" spc="-285">
                <a:latin typeface="Symbol"/>
                <a:cs typeface="Symbol"/>
              </a:rPr>
              <a:t></a:t>
            </a:r>
            <a:r>
              <a:rPr dirty="0" sz="2350" spc="-265">
                <a:latin typeface="Times New Roman"/>
                <a:cs typeface="Times New Roman"/>
              </a:rPr>
              <a:t> </a:t>
            </a:r>
            <a:r>
              <a:rPr dirty="0" sz="2350" spc="-210" i="1">
                <a:latin typeface="Times New Roman"/>
                <a:cs typeface="Times New Roman"/>
              </a:rPr>
              <a:t>a</a:t>
            </a:r>
            <a:r>
              <a:rPr dirty="0" sz="2350" spc="-175">
                <a:latin typeface="Times New Roman"/>
                <a:cs typeface="Times New Roman"/>
              </a:rPr>
              <a:t>)</a:t>
            </a:r>
            <a:r>
              <a:rPr dirty="0" sz="2350" spc="-315">
                <a:latin typeface="Times New Roman"/>
                <a:cs typeface="Times New Roman"/>
              </a:rPr>
              <a:t> </a:t>
            </a:r>
            <a:r>
              <a:rPr dirty="0" sz="2350" spc="-120">
                <a:latin typeface="Times New Roman"/>
                <a:cs typeface="Times New Roman"/>
              </a:rPr>
              <a:t>/</a:t>
            </a:r>
            <a:r>
              <a:rPr dirty="0" sz="2350" spc="-185">
                <a:latin typeface="Times New Roman"/>
                <a:cs typeface="Times New Roman"/>
              </a:rPr>
              <a:t>(</a:t>
            </a:r>
            <a:r>
              <a:rPr dirty="0" sz="2350" spc="-229" i="1">
                <a:latin typeface="Times New Roman"/>
                <a:cs typeface="Times New Roman"/>
              </a:rPr>
              <a:t>c</a:t>
            </a:r>
            <a:r>
              <a:rPr dirty="0" sz="2350" spc="-240" i="1">
                <a:latin typeface="Times New Roman"/>
                <a:cs typeface="Times New Roman"/>
              </a:rPr>
              <a:t> </a:t>
            </a:r>
            <a:r>
              <a:rPr dirty="0" sz="2350" spc="-285">
                <a:latin typeface="Symbol"/>
                <a:cs typeface="Symbol"/>
              </a:rPr>
              <a:t></a:t>
            </a:r>
            <a:r>
              <a:rPr dirty="0" sz="2350" spc="-265">
                <a:latin typeface="Times New Roman"/>
                <a:cs typeface="Times New Roman"/>
              </a:rPr>
              <a:t> </a:t>
            </a:r>
            <a:r>
              <a:rPr dirty="0" sz="2350" spc="-210" i="1">
                <a:latin typeface="Times New Roman"/>
                <a:cs typeface="Times New Roman"/>
              </a:rPr>
              <a:t>a</a:t>
            </a:r>
            <a:r>
              <a:rPr dirty="0" sz="2350" spc="-145">
                <a:latin typeface="Times New Roman"/>
                <a:cs typeface="Times New Roman"/>
              </a:rPr>
              <a:t>)</a:t>
            </a:r>
            <a:r>
              <a:rPr dirty="0" sz="2350" spc="40">
                <a:latin typeface="Times New Roman"/>
                <a:cs typeface="Times New Roman"/>
              </a:rPr>
              <a:t>,</a:t>
            </a:r>
            <a:r>
              <a:rPr dirty="0" sz="2350" spc="-260" i="1">
                <a:latin typeface="Times New Roman"/>
                <a:cs typeface="Times New Roman"/>
              </a:rPr>
              <a:t>a</a:t>
            </a:r>
            <a:r>
              <a:rPr dirty="0" sz="2350" spc="-165" i="1">
                <a:latin typeface="Times New Roman"/>
                <a:cs typeface="Times New Roman"/>
              </a:rPr>
              <a:t> </a:t>
            </a:r>
            <a:r>
              <a:rPr dirty="0" sz="2350" spc="-285">
                <a:latin typeface="Symbol"/>
                <a:cs typeface="Symbol"/>
              </a:rPr>
              <a:t></a:t>
            </a:r>
            <a:r>
              <a:rPr dirty="0" sz="2350" spc="-95">
                <a:latin typeface="Times New Roman"/>
                <a:cs typeface="Times New Roman"/>
              </a:rPr>
              <a:t> </a:t>
            </a:r>
            <a:r>
              <a:rPr dirty="0" sz="2350" spc="-229" i="1">
                <a:latin typeface="Times New Roman"/>
                <a:cs typeface="Times New Roman"/>
              </a:rPr>
              <a:t>x</a:t>
            </a:r>
            <a:r>
              <a:rPr dirty="0" sz="2350" spc="-185" i="1">
                <a:latin typeface="Times New Roman"/>
                <a:cs typeface="Times New Roman"/>
              </a:rPr>
              <a:t> </a:t>
            </a:r>
            <a:r>
              <a:rPr dirty="0" sz="2350" spc="-285">
                <a:latin typeface="Symbol"/>
                <a:cs typeface="Symbol"/>
              </a:rPr>
              <a:t></a:t>
            </a:r>
            <a:r>
              <a:rPr dirty="0" sz="2350" spc="-204">
                <a:latin typeface="Times New Roman"/>
                <a:cs typeface="Times New Roman"/>
              </a:rPr>
              <a:t> </a:t>
            </a:r>
            <a:r>
              <a:rPr dirty="0" sz="2350" spc="-229" i="1">
                <a:latin typeface="Times New Roman"/>
                <a:cs typeface="Times New Roman"/>
              </a:rPr>
              <a:t>c</a:t>
            </a:r>
            <a:r>
              <a:rPr dirty="0" sz="2350" i="1">
                <a:latin typeface="Times New Roman"/>
                <a:cs typeface="Times New Roman"/>
              </a:rPr>
              <a:t>	</a:t>
            </a:r>
            <a:r>
              <a:rPr dirty="0" sz="2350" spc="-190">
                <a:latin typeface="Times New Roman"/>
                <a:cs typeface="Times New Roman"/>
              </a:rPr>
              <a:t>(</a:t>
            </a:r>
            <a:r>
              <a:rPr dirty="0" sz="2350" spc="-120" i="1">
                <a:latin typeface="Times New Roman"/>
                <a:cs typeface="Times New Roman"/>
              </a:rPr>
              <a:t>i</a:t>
            </a:r>
            <a:r>
              <a:rPr dirty="0" sz="2350" spc="-145" i="1">
                <a:latin typeface="Times New Roman"/>
                <a:cs typeface="Times New Roman"/>
              </a:rPr>
              <a:t>f</a:t>
            </a:r>
            <a:r>
              <a:rPr dirty="0" sz="2350" spc="-180" i="1">
                <a:latin typeface="Times New Roman"/>
                <a:cs typeface="Times New Roman"/>
              </a:rPr>
              <a:t> </a:t>
            </a:r>
            <a:r>
              <a:rPr dirty="0" sz="2350" spc="-135">
                <a:latin typeface="Times New Roman"/>
                <a:cs typeface="Times New Roman"/>
              </a:rPr>
              <a:t>(</a:t>
            </a:r>
            <a:r>
              <a:rPr dirty="0" sz="2350" spc="-260" i="1">
                <a:latin typeface="Times New Roman"/>
                <a:cs typeface="Times New Roman"/>
              </a:rPr>
              <a:t>a</a:t>
            </a:r>
            <a:r>
              <a:rPr dirty="0" sz="2350" spc="-165" i="1">
                <a:latin typeface="Times New Roman"/>
                <a:cs typeface="Times New Roman"/>
              </a:rPr>
              <a:t> </a:t>
            </a:r>
            <a:r>
              <a:rPr dirty="0" sz="2350" spc="-285">
                <a:latin typeface="Symbol"/>
                <a:cs typeface="Symbol"/>
              </a:rPr>
              <a:t></a:t>
            </a:r>
            <a:r>
              <a:rPr dirty="0" sz="2350" spc="-210">
                <a:latin typeface="Times New Roman"/>
                <a:cs typeface="Times New Roman"/>
              </a:rPr>
              <a:t> </a:t>
            </a:r>
            <a:r>
              <a:rPr dirty="0" sz="2350" spc="-195" i="1">
                <a:latin typeface="Times New Roman"/>
                <a:cs typeface="Times New Roman"/>
              </a:rPr>
              <a:t>c</a:t>
            </a:r>
            <a:r>
              <a:rPr dirty="0" sz="2350" spc="-145">
                <a:latin typeface="Times New Roman"/>
                <a:cs typeface="Times New Roman"/>
              </a:rPr>
              <a:t>))</a:t>
            </a:r>
            <a:endParaRPr sz="23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87092" y="2487179"/>
            <a:ext cx="108585" cy="236854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350" spc="-175" i="1">
                <a:latin typeface="Times New Roman"/>
                <a:cs typeface="Times New Roman"/>
              </a:rPr>
              <a:t>A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2089" y="3140692"/>
            <a:ext cx="108585" cy="236854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350" spc="-175" i="1">
                <a:latin typeface="Times New Roman"/>
                <a:cs typeface="Times New Roman"/>
              </a:rPr>
              <a:t>A</a:t>
            </a:r>
            <a:endParaRPr sz="13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8741" y="780669"/>
            <a:ext cx="10602595" cy="398970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Times New Roman"/>
                <a:cs typeface="Times New Roman"/>
              </a:rPr>
              <a:t>Procesul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economic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în </a:t>
            </a:r>
            <a:r>
              <a:rPr dirty="0" sz="2000">
                <a:latin typeface="Times New Roman"/>
                <a:cs typeface="Times New Roman"/>
              </a:rPr>
              <a:t>condiții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incertitudine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prezintă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următoarele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etape: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algn="just" marL="355600" marR="8255" indent="-342900">
              <a:lnSpc>
                <a:spcPct val="100000"/>
              </a:lnSpc>
              <a:spcBef>
                <a:spcPts val="5"/>
              </a:spcBef>
              <a:buFont typeface="Times New Roman"/>
              <a:buChar char="-"/>
              <a:tabLst>
                <a:tab pos="355600" algn="l"/>
              </a:tabLst>
            </a:pPr>
            <a:r>
              <a:rPr dirty="0" sz="2000" spc="-5" b="1">
                <a:latin typeface="Times New Roman"/>
                <a:cs typeface="Times New Roman"/>
              </a:rPr>
              <a:t>identificarea </a:t>
            </a:r>
            <a:r>
              <a:rPr dirty="0" sz="2000" spc="-10" b="1">
                <a:latin typeface="Times New Roman"/>
                <a:cs typeface="Times New Roman"/>
              </a:rPr>
              <a:t>şi definirea problemei </a:t>
            </a:r>
            <a:r>
              <a:rPr dirty="0" sz="2000">
                <a:latin typeface="Times New Roman"/>
                <a:cs typeface="Times New Roman"/>
              </a:rPr>
              <a:t>- </a:t>
            </a:r>
            <a:r>
              <a:rPr dirty="0" sz="2000" spc="-10">
                <a:latin typeface="Times New Roman"/>
                <a:cs typeface="Times New Roman"/>
              </a:rPr>
              <a:t>în </a:t>
            </a:r>
            <a:r>
              <a:rPr dirty="0" sz="2000" spc="-5">
                <a:latin typeface="Times New Roman"/>
                <a:cs typeface="Times New Roman"/>
              </a:rPr>
              <a:t>cazul proceselor in condiții </a:t>
            </a:r>
            <a:r>
              <a:rPr dirty="0" sz="2000">
                <a:latin typeface="Times New Roman"/>
                <a:cs typeface="Times New Roman"/>
              </a:rPr>
              <a:t>de </a:t>
            </a:r>
            <a:r>
              <a:rPr dirty="0" sz="2000" spc="-5">
                <a:latin typeface="Times New Roman"/>
                <a:cs typeface="Times New Roman"/>
              </a:rPr>
              <a:t>incertitudine este mult </a:t>
            </a:r>
            <a:r>
              <a:rPr dirty="0" sz="2000" spc="-10">
                <a:latin typeface="Times New Roman"/>
                <a:cs typeface="Times New Roman"/>
              </a:rPr>
              <a:t>mai </a:t>
            </a:r>
            <a:r>
              <a:rPr dirty="0" sz="2000" spc="-5">
                <a:latin typeface="Times New Roman"/>
                <a:cs typeface="Times New Roman"/>
              </a:rPr>
              <a:t> dificil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precizat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„graniţele”</a:t>
            </a:r>
            <a:r>
              <a:rPr dirty="0" sz="2000" spc="47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situaţiei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decizionale;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Times New Roman"/>
              <a:buChar char="-"/>
            </a:pPr>
            <a:endParaRPr sz="205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100000"/>
              </a:lnSpc>
              <a:buFont typeface="Times New Roman"/>
              <a:buChar char="-"/>
              <a:tabLst>
                <a:tab pos="355600" algn="l"/>
              </a:tabLst>
            </a:pPr>
            <a:r>
              <a:rPr dirty="0" sz="2000" spc="-10" b="1">
                <a:latin typeface="Times New Roman"/>
                <a:cs typeface="Times New Roman"/>
              </a:rPr>
              <a:t>precizarea corespunzătoare </a:t>
            </a:r>
            <a:r>
              <a:rPr dirty="0" sz="2000" b="1">
                <a:latin typeface="Times New Roman"/>
                <a:cs typeface="Times New Roman"/>
              </a:rPr>
              <a:t>a </a:t>
            </a:r>
            <a:r>
              <a:rPr dirty="0" sz="2000" spc="-5" b="1">
                <a:latin typeface="Times New Roman"/>
                <a:cs typeface="Times New Roman"/>
              </a:rPr>
              <a:t>obiectivelor </a:t>
            </a:r>
            <a:r>
              <a:rPr dirty="0" sz="2000">
                <a:latin typeface="Times New Roman"/>
                <a:cs typeface="Times New Roman"/>
              </a:rPr>
              <a:t>- </a:t>
            </a:r>
            <a:r>
              <a:rPr dirty="0" sz="2000" spc="-5">
                <a:latin typeface="Times New Roman"/>
                <a:cs typeface="Times New Roman"/>
              </a:rPr>
              <a:t>practica managerială </a:t>
            </a:r>
            <a:r>
              <a:rPr dirty="0" sz="2000">
                <a:latin typeface="Times New Roman"/>
                <a:cs typeface="Times New Roman"/>
              </a:rPr>
              <a:t>a </a:t>
            </a:r>
            <a:r>
              <a:rPr dirty="0" sz="2000" spc="-5">
                <a:latin typeface="Times New Roman"/>
                <a:cs typeface="Times New Roman"/>
              </a:rPr>
              <a:t>scos în evidenţă ponderea 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ridicată </a:t>
            </a:r>
            <a:r>
              <a:rPr dirty="0" sz="2000">
                <a:latin typeface="Times New Roman"/>
                <a:cs typeface="Times New Roman"/>
              </a:rPr>
              <a:t>a </a:t>
            </a:r>
            <a:r>
              <a:rPr dirty="0" sz="2000" spc="-5">
                <a:latin typeface="Times New Roman"/>
                <a:cs typeface="Times New Roman"/>
              </a:rPr>
              <a:t>obiectivelor fundamentale</a:t>
            </a:r>
            <a:r>
              <a:rPr dirty="0" sz="2000" spc="49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şi a </a:t>
            </a:r>
            <a:r>
              <a:rPr dirty="0" sz="2000" spc="-5">
                <a:latin typeface="Times New Roman"/>
                <a:cs typeface="Times New Roman"/>
              </a:rPr>
              <a:t>celor derivate de </a:t>
            </a:r>
            <a:r>
              <a:rPr dirty="0" sz="2000">
                <a:latin typeface="Times New Roman"/>
                <a:cs typeface="Times New Roman"/>
              </a:rPr>
              <a:t>gradul I </a:t>
            </a:r>
            <a:r>
              <a:rPr dirty="0" sz="2000" spc="-10">
                <a:latin typeface="Times New Roman"/>
                <a:cs typeface="Times New Roman"/>
              </a:rPr>
              <a:t>în </a:t>
            </a:r>
            <a:r>
              <a:rPr dirty="0" sz="2000" spc="-5">
                <a:latin typeface="Times New Roman"/>
                <a:cs typeface="Times New Roman"/>
              </a:rPr>
              <a:t>cadrul proceselor</a:t>
            </a:r>
            <a:r>
              <a:rPr dirty="0" sz="2000" spc="98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în </a:t>
            </a:r>
            <a:r>
              <a:rPr dirty="0" sz="2000" spc="-5">
                <a:latin typeface="Times New Roman"/>
                <a:cs typeface="Times New Roman"/>
              </a:rPr>
              <a:t>condiţii </a:t>
            </a:r>
            <a:r>
              <a:rPr dirty="0" sz="2000">
                <a:latin typeface="Times New Roman"/>
                <a:cs typeface="Times New Roman"/>
              </a:rPr>
              <a:t> de </a:t>
            </a:r>
            <a:r>
              <a:rPr dirty="0" sz="2000" spc="-5">
                <a:latin typeface="Times New Roman"/>
                <a:cs typeface="Times New Roman"/>
              </a:rPr>
              <a:t>incertitudine, spre deosebire </a:t>
            </a:r>
            <a:r>
              <a:rPr dirty="0" sz="2000">
                <a:latin typeface="Times New Roman"/>
                <a:cs typeface="Times New Roman"/>
              </a:rPr>
              <a:t>de </a:t>
            </a:r>
            <a:r>
              <a:rPr dirty="0" sz="2000" spc="-5">
                <a:latin typeface="Times New Roman"/>
                <a:cs typeface="Times New Roman"/>
              </a:rPr>
              <a:t>cele probabilistice </a:t>
            </a:r>
            <a:r>
              <a:rPr dirty="0" sz="2000">
                <a:latin typeface="Times New Roman"/>
                <a:cs typeface="Times New Roman"/>
              </a:rPr>
              <a:t>şi </a:t>
            </a:r>
            <a:r>
              <a:rPr dirty="0" sz="2000" spc="-5">
                <a:latin typeface="Times New Roman"/>
                <a:cs typeface="Times New Roman"/>
              </a:rPr>
              <a:t>deterministe </a:t>
            </a:r>
            <a:r>
              <a:rPr dirty="0" sz="2000">
                <a:latin typeface="Times New Roman"/>
                <a:cs typeface="Times New Roman"/>
              </a:rPr>
              <a:t>unde sunt </a:t>
            </a:r>
            <a:r>
              <a:rPr dirty="0" sz="2000" spc="-5">
                <a:latin typeface="Times New Roman"/>
                <a:cs typeface="Times New Roman"/>
              </a:rPr>
              <a:t>dominante obiective </a:t>
            </a:r>
            <a:r>
              <a:rPr dirty="0" sz="2000">
                <a:latin typeface="Times New Roman"/>
                <a:cs typeface="Times New Roman"/>
              </a:rPr>
              <a:t> derivate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gradul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II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sau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obiective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specifice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mult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mai</a:t>
            </a:r>
            <a:r>
              <a:rPr dirty="0" sz="2000" spc="-5">
                <a:latin typeface="Times New Roman"/>
                <a:cs typeface="Times New Roman"/>
              </a:rPr>
              <a:t> clar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structurate;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Times New Roman"/>
              <a:buChar char="-"/>
            </a:pPr>
            <a:endParaRPr sz="205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100000"/>
              </a:lnSpc>
              <a:spcBef>
                <a:spcPts val="5"/>
              </a:spcBef>
              <a:buFont typeface="Times New Roman"/>
              <a:buChar char="-"/>
              <a:tabLst>
                <a:tab pos="419734" algn="l"/>
              </a:tabLst>
            </a:pPr>
            <a:r>
              <a:rPr dirty="0"/>
              <a:t>	</a:t>
            </a:r>
            <a:r>
              <a:rPr dirty="0" sz="2000" spc="-10" b="1">
                <a:latin typeface="Times New Roman"/>
                <a:cs typeface="Times New Roman"/>
              </a:rPr>
              <a:t>identificarea</a:t>
            </a:r>
            <a:r>
              <a:rPr dirty="0" sz="2000" spc="-5" b="1">
                <a:latin typeface="Times New Roman"/>
                <a:cs typeface="Times New Roman"/>
              </a:rPr>
              <a:t> alternativelor</a:t>
            </a:r>
            <a:r>
              <a:rPr dirty="0" sz="2000" b="1">
                <a:latin typeface="Times New Roman"/>
                <a:cs typeface="Times New Roman"/>
              </a:rPr>
              <a:t> sau</a:t>
            </a:r>
            <a:r>
              <a:rPr dirty="0" sz="2000" spc="5" b="1">
                <a:latin typeface="Times New Roman"/>
                <a:cs typeface="Times New Roman"/>
              </a:rPr>
              <a:t> </a:t>
            </a:r>
            <a:r>
              <a:rPr dirty="0" sz="2000" spc="-20" b="1">
                <a:latin typeface="Times New Roman"/>
                <a:cs typeface="Times New Roman"/>
              </a:rPr>
              <a:t>variantelor,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a</a:t>
            </a:r>
            <a:r>
              <a:rPr dirty="0" sz="2000" spc="5" b="1">
                <a:latin typeface="Times New Roman"/>
                <a:cs typeface="Times New Roman"/>
              </a:rPr>
              <a:t> </a:t>
            </a:r>
            <a:r>
              <a:rPr dirty="0" sz="2000" spc="-10" b="1">
                <a:latin typeface="Times New Roman"/>
                <a:cs typeface="Times New Roman"/>
              </a:rPr>
              <a:t>directiilor</a:t>
            </a:r>
            <a:r>
              <a:rPr dirty="0" sz="2000" spc="-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de</a:t>
            </a:r>
            <a:r>
              <a:rPr dirty="0" sz="2000" spc="5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actiune</a:t>
            </a:r>
            <a:r>
              <a:rPr dirty="0" sz="200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–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cu</a:t>
            </a:r>
            <a:r>
              <a:rPr dirty="0" sz="2000" spc="-5">
                <a:latin typeface="Times New Roman"/>
                <a:cs typeface="Times New Roman"/>
              </a:rPr>
              <a:t> cât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orizonturile 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temporale </a:t>
            </a:r>
            <a:r>
              <a:rPr dirty="0" sz="2000">
                <a:latin typeface="Times New Roman"/>
                <a:cs typeface="Times New Roman"/>
              </a:rPr>
              <a:t>sunt </a:t>
            </a:r>
            <a:r>
              <a:rPr dirty="0" sz="2000" spc="-10">
                <a:latin typeface="Times New Roman"/>
                <a:cs typeface="Times New Roman"/>
              </a:rPr>
              <a:t>mai </a:t>
            </a:r>
            <a:r>
              <a:rPr dirty="0" sz="2000" spc="-5">
                <a:latin typeface="Times New Roman"/>
                <a:cs typeface="Times New Roman"/>
              </a:rPr>
              <a:t>mari cu atât dificultăţile previzionale cresc, </a:t>
            </a:r>
            <a:r>
              <a:rPr dirty="0" sz="2000" spc="-10">
                <a:latin typeface="Times New Roman"/>
                <a:cs typeface="Times New Roman"/>
              </a:rPr>
              <a:t>iar </a:t>
            </a:r>
            <a:r>
              <a:rPr dirty="0" sz="2000" spc="-5">
                <a:latin typeface="Times New Roman"/>
                <a:cs typeface="Times New Roman"/>
              </a:rPr>
              <a:t>alternativele greu identificat </a:t>
            </a:r>
            <a:r>
              <a:rPr dirty="0" sz="2000">
                <a:latin typeface="Times New Roman"/>
                <a:cs typeface="Times New Roman"/>
              </a:rPr>
              <a:t>şi </a:t>
            </a:r>
            <a:r>
              <a:rPr dirty="0" sz="2000" spc="5">
                <a:latin typeface="Times New Roman"/>
                <a:cs typeface="Times New Roman"/>
              </a:rPr>
              <a:t>de 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structurat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în</a:t>
            </a:r>
            <a:r>
              <a:rPr dirty="0" sz="2000">
                <a:latin typeface="Times New Roman"/>
                <a:cs typeface="Times New Roman"/>
              </a:rPr>
              <a:t> detaliu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410845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Procesul</a:t>
            </a:r>
            <a:r>
              <a:rPr dirty="0" spc="-10"/>
              <a:t> </a:t>
            </a:r>
            <a:r>
              <a:rPr dirty="0" spc="-5"/>
              <a:t>de</a:t>
            </a:r>
            <a:r>
              <a:rPr dirty="0" spc="-30"/>
              <a:t> </a:t>
            </a:r>
            <a:r>
              <a:rPr dirty="0" spc="-5"/>
              <a:t>nuanțare(3)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4941" y="1029970"/>
            <a:ext cx="10603230" cy="42945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355600" marR="5080" indent="-342900">
              <a:lnSpc>
                <a:spcPct val="100000"/>
              </a:lnSpc>
              <a:spcBef>
                <a:spcPts val="105"/>
              </a:spcBef>
              <a:buFont typeface="Times New Roman"/>
              <a:buChar char="-"/>
              <a:tabLst>
                <a:tab pos="355600" algn="l"/>
              </a:tabLst>
            </a:pPr>
            <a:r>
              <a:rPr dirty="0" sz="2000" spc="-5" b="1">
                <a:latin typeface="Times New Roman"/>
                <a:cs typeface="Times New Roman"/>
              </a:rPr>
              <a:t>eva</a:t>
            </a:r>
            <a:r>
              <a:rPr dirty="0" sz="2000" spc="-5" b="1">
                <a:latin typeface="Times New Roman"/>
                <a:cs typeface="Times New Roman"/>
              </a:rPr>
              <a:t>luarea rezultatelor/consecințelor </a:t>
            </a:r>
            <a:r>
              <a:rPr dirty="0" sz="2000" b="1">
                <a:latin typeface="Times New Roman"/>
                <a:cs typeface="Times New Roman"/>
              </a:rPr>
              <a:t>si </a:t>
            </a:r>
            <a:r>
              <a:rPr dirty="0" sz="2000" spc="-10" b="1">
                <a:latin typeface="Times New Roman"/>
                <a:cs typeface="Times New Roman"/>
              </a:rPr>
              <a:t>fuzzificarea </a:t>
            </a:r>
            <a:r>
              <a:rPr dirty="0" sz="2000" spc="-15" b="1">
                <a:latin typeface="Times New Roman"/>
                <a:cs typeface="Times New Roman"/>
              </a:rPr>
              <a:t>datelor- </a:t>
            </a:r>
            <a:r>
              <a:rPr dirty="0" sz="2000" spc="-5">
                <a:latin typeface="Times New Roman"/>
                <a:cs typeface="Times New Roman"/>
              </a:rPr>
              <a:t>este </a:t>
            </a:r>
            <a:r>
              <a:rPr dirty="0" sz="2000">
                <a:latin typeface="Times New Roman"/>
                <a:cs typeface="Times New Roman"/>
              </a:rPr>
              <a:t>o </a:t>
            </a:r>
            <a:r>
              <a:rPr dirty="0" sz="2000" spc="-5">
                <a:latin typeface="Times New Roman"/>
                <a:cs typeface="Times New Roman"/>
              </a:rPr>
              <a:t>acţiune continuă </a:t>
            </a:r>
            <a:r>
              <a:rPr dirty="0" sz="2000">
                <a:latin typeface="Times New Roman"/>
                <a:cs typeface="Times New Roman"/>
              </a:rPr>
              <a:t>care </a:t>
            </a:r>
            <a:r>
              <a:rPr dirty="0" sz="2000" spc="-5">
                <a:latin typeface="Times New Roman"/>
                <a:cs typeface="Times New Roman"/>
              </a:rPr>
              <a:t>trebuie 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permanent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actualizată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în</a:t>
            </a:r>
            <a:r>
              <a:rPr dirty="0" sz="2000" spc="-5">
                <a:latin typeface="Times New Roman"/>
                <a:cs typeface="Times New Roman"/>
              </a:rPr>
              <a:t> conformitate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cu</a:t>
            </a:r>
            <a:r>
              <a:rPr dirty="0" sz="2000" spc="-5">
                <a:latin typeface="Times New Roman"/>
                <a:cs typeface="Times New Roman"/>
              </a:rPr>
              <a:t> dinamica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evenimentelor;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(caracterul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imprecis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al 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informaţiilor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şi</a:t>
            </a:r>
            <a:r>
              <a:rPr dirty="0" sz="2000" spc="-5">
                <a:latin typeface="Times New Roman"/>
                <a:cs typeface="Times New Roman"/>
              </a:rPr>
              <a:t> capacităţile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limitate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previzionare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în</a:t>
            </a:r>
            <a:r>
              <a:rPr dirty="0" sz="2000" spc="-5">
                <a:latin typeface="Times New Roman"/>
                <a:cs typeface="Times New Roman"/>
              </a:rPr>
              <a:t> condiţii</a:t>
            </a:r>
            <a:r>
              <a:rPr dirty="0" sz="2000">
                <a:latin typeface="Times New Roman"/>
                <a:cs typeface="Times New Roman"/>
              </a:rPr>
              <a:t> de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incertitudine</a:t>
            </a:r>
            <a:r>
              <a:rPr dirty="0" sz="2000" spc="49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face</a:t>
            </a:r>
            <a:r>
              <a:rPr dirty="0" sz="2000" spc="5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dificilă 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evaluarea alternativelor;) trebuiesc respectate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nevoile descriptive </a:t>
            </a:r>
            <a:r>
              <a:rPr dirty="0" sz="2000">
                <a:latin typeface="Times New Roman"/>
                <a:cs typeface="Times New Roman"/>
              </a:rPr>
              <a:t>, </a:t>
            </a:r>
            <a:r>
              <a:rPr dirty="0" sz="2000" spc="-5">
                <a:latin typeface="Times New Roman"/>
                <a:cs typeface="Times New Roman"/>
              </a:rPr>
              <a:t>nevoi tipologice, nevoi privind 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interoperabilitatea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Times New Roman"/>
              <a:buChar char="-"/>
            </a:pPr>
            <a:endParaRPr sz="205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ct val="100000"/>
              </a:lnSpc>
              <a:spcBef>
                <a:spcPts val="5"/>
              </a:spcBef>
              <a:buFont typeface="Times New Roman"/>
              <a:buChar char="-"/>
              <a:tabLst>
                <a:tab pos="355600" algn="l"/>
              </a:tabLst>
            </a:pPr>
            <a:r>
              <a:rPr dirty="0" sz="2000" spc="-10" b="1">
                <a:latin typeface="Times New Roman"/>
                <a:cs typeface="Times New Roman"/>
              </a:rPr>
              <a:t>stabilirea </a:t>
            </a:r>
            <a:r>
              <a:rPr dirty="0" sz="2000" spc="-5" b="1">
                <a:latin typeface="Times New Roman"/>
                <a:cs typeface="Times New Roman"/>
              </a:rPr>
              <a:t>criteriilor </a:t>
            </a:r>
            <a:r>
              <a:rPr dirty="0" sz="2000" b="1">
                <a:latin typeface="Times New Roman"/>
                <a:cs typeface="Times New Roman"/>
              </a:rPr>
              <a:t>de </a:t>
            </a:r>
            <a:r>
              <a:rPr dirty="0" sz="2000" spc="-10" b="1">
                <a:latin typeface="Times New Roman"/>
                <a:cs typeface="Times New Roman"/>
              </a:rPr>
              <a:t>ierarhizare </a:t>
            </a:r>
            <a:r>
              <a:rPr dirty="0" sz="2000" b="1">
                <a:latin typeface="Times New Roman"/>
                <a:cs typeface="Times New Roman"/>
              </a:rPr>
              <a:t>a </a:t>
            </a:r>
            <a:r>
              <a:rPr dirty="0" sz="2000" spc="-10" b="1">
                <a:latin typeface="Times New Roman"/>
                <a:cs typeface="Times New Roman"/>
              </a:rPr>
              <a:t>preferinţelor </a:t>
            </a:r>
            <a:r>
              <a:rPr dirty="0" sz="2000" spc="-5" b="1">
                <a:latin typeface="Times New Roman"/>
                <a:cs typeface="Times New Roman"/>
              </a:rPr>
              <a:t>pentru </a:t>
            </a:r>
            <a:r>
              <a:rPr dirty="0" sz="2000" spc="-10" b="1">
                <a:latin typeface="Times New Roman"/>
                <a:cs typeface="Times New Roman"/>
              </a:rPr>
              <a:t>identificarea </a:t>
            </a:r>
            <a:r>
              <a:rPr dirty="0" sz="2000" spc="-5" b="1">
                <a:latin typeface="Times New Roman"/>
                <a:cs typeface="Times New Roman"/>
              </a:rPr>
              <a:t>„actiunii optime” </a:t>
            </a:r>
            <a:r>
              <a:rPr dirty="0" sz="2000" spc="-5">
                <a:latin typeface="Times New Roman"/>
                <a:cs typeface="Times New Roman"/>
              </a:rPr>
              <a:t>este 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strâns legată de componentele </a:t>
            </a:r>
            <a:r>
              <a:rPr dirty="0" sz="2000">
                <a:latin typeface="Times New Roman"/>
                <a:cs typeface="Times New Roman"/>
              </a:rPr>
              <a:t>de </a:t>
            </a:r>
            <a:r>
              <a:rPr dirty="0" sz="2000" spc="-5">
                <a:latin typeface="Times New Roman"/>
                <a:cs typeface="Times New Roman"/>
              </a:rPr>
              <a:t>natură psihologică greu </a:t>
            </a:r>
            <a:r>
              <a:rPr dirty="0" sz="2000">
                <a:latin typeface="Times New Roman"/>
                <a:cs typeface="Times New Roman"/>
              </a:rPr>
              <a:t>de </a:t>
            </a:r>
            <a:r>
              <a:rPr dirty="0" sz="2000" spc="-5">
                <a:latin typeface="Times New Roman"/>
                <a:cs typeface="Times New Roman"/>
              </a:rPr>
              <a:t>cuantificat, </a:t>
            </a:r>
            <a:r>
              <a:rPr dirty="0" sz="2000">
                <a:latin typeface="Times New Roman"/>
                <a:cs typeface="Times New Roman"/>
              </a:rPr>
              <a:t>de </a:t>
            </a:r>
            <a:r>
              <a:rPr dirty="0" sz="2000" spc="-5">
                <a:latin typeface="Times New Roman"/>
                <a:cs typeface="Times New Roman"/>
              </a:rPr>
              <a:t>raţionamente </a:t>
            </a:r>
            <a:r>
              <a:rPr dirty="0" sz="2000">
                <a:latin typeface="Times New Roman"/>
                <a:cs typeface="Times New Roman"/>
              </a:rPr>
              <a:t>de </a:t>
            </a:r>
            <a:r>
              <a:rPr dirty="0" sz="2000" spc="-5">
                <a:latin typeface="Times New Roman"/>
                <a:cs typeface="Times New Roman"/>
              </a:rPr>
              <a:t>natură </a:t>
            </a:r>
            <a:r>
              <a:rPr dirty="0" sz="2000">
                <a:latin typeface="Times New Roman"/>
                <a:cs typeface="Times New Roman"/>
              </a:rPr>
              <a:t> subiectivă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;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Times New Roman"/>
              <a:buChar char="-"/>
            </a:pPr>
            <a:endParaRPr sz="205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100000"/>
              </a:lnSpc>
              <a:spcBef>
                <a:spcPts val="5"/>
              </a:spcBef>
              <a:buFont typeface="Times New Roman"/>
              <a:buChar char="-"/>
              <a:tabLst>
                <a:tab pos="355600" algn="l"/>
              </a:tabLst>
            </a:pPr>
            <a:r>
              <a:rPr dirty="0" sz="2000" b="1">
                <a:latin typeface="Times New Roman"/>
                <a:cs typeface="Times New Roman"/>
              </a:rPr>
              <a:t>feedback – </a:t>
            </a:r>
            <a:r>
              <a:rPr dirty="0" sz="2000" spc="-5" b="1">
                <a:latin typeface="Times New Roman"/>
                <a:cs typeface="Times New Roman"/>
              </a:rPr>
              <a:t>prin </a:t>
            </a:r>
            <a:r>
              <a:rPr dirty="0" sz="2000" spc="-10" b="1">
                <a:latin typeface="Times New Roman"/>
                <a:cs typeface="Times New Roman"/>
              </a:rPr>
              <a:t>care sa </a:t>
            </a:r>
            <a:r>
              <a:rPr dirty="0" sz="2000" b="1">
                <a:latin typeface="Times New Roman"/>
                <a:cs typeface="Times New Roman"/>
              </a:rPr>
              <a:t>se </a:t>
            </a:r>
            <a:r>
              <a:rPr dirty="0" sz="2000" spc="-5" b="1">
                <a:latin typeface="Times New Roman"/>
                <a:cs typeface="Times New Roman"/>
              </a:rPr>
              <a:t>definească </a:t>
            </a:r>
            <a:r>
              <a:rPr dirty="0" sz="2000" spc="-10" b="1">
                <a:latin typeface="Times New Roman"/>
                <a:cs typeface="Times New Roman"/>
              </a:rPr>
              <a:t>si să </a:t>
            </a:r>
            <a:r>
              <a:rPr dirty="0" sz="2000" b="1">
                <a:latin typeface="Times New Roman"/>
                <a:cs typeface="Times New Roman"/>
              </a:rPr>
              <a:t>se </a:t>
            </a:r>
            <a:r>
              <a:rPr dirty="0" sz="2000" spc="-10" b="1">
                <a:latin typeface="Times New Roman"/>
                <a:cs typeface="Times New Roman"/>
              </a:rPr>
              <a:t>asigure </a:t>
            </a:r>
            <a:r>
              <a:rPr dirty="0" sz="2000" b="1">
                <a:latin typeface="Times New Roman"/>
                <a:cs typeface="Times New Roman"/>
              </a:rPr>
              <a:t>o </a:t>
            </a:r>
            <a:r>
              <a:rPr dirty="0" sz="2000" spc="-10" b="1">
                <a:latin typeface="Times New Roman"/>
                <a:cs typeface="Times New Roman"/>
              </a:rPr>
              <a:t>procedură </a:t>
            </a:r>
            <a:r>
              <a:rPr dirty="0" sz="2000" b="1">
                <a:latin typeface="Times New Roman"/>
                <a:cs typeface="Times New Roman"/>
              </a:rPr>
              <a:t>de </a:t>
            </a:r>
            <a:r>
              <a:rPr dirty="0" sz="2000" spc="-5" b="1">
                <a:latin typeface="Times New Roman"/>
                <a:cs typeface="Times New Roman"/>
              </a:rPr>
              <a:t>defuzzificare</a:t>
            </a:r>
            <a:r>
              <a:rPr dirty="0" sz="2000" spc="-5">
                <a:latin typeface="Times New Roman"/>
                <a:cs typeface="Times New Roman"/>
              </a:rPr>
              <a:t>; deosebire </a:t>
            </a:r>
            <a:r>
              <a:rPr dirty="0" sz="2000" spc="5">
                <a:latin typeface="Times New Roman"/>
                <a:cs typeface="Times New Roman"/>
              </a:rPr>
              <a:t>de 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celelalte </a:t>
            </a:r>
            <a:r>
              <a:rPr dirty="0" sz="2000" spc="-10">
                <a:latin typeface="Times New Roman"/>
                <a:cs typeface="Times New Roman"/>
              </a:rPr>
              <a:t>situaţii </a:t>
            </a:r>
            <a:r>
              <a:rPr dirty="0" sz="2000" spc="-5">
                <a:latin typeface="Times New Roman"/>
                <a:cs typeface="Times New Roman"/>
              </a:rPr>
              <a:t>decizionale, </a:t>
            </a:r>
            <a:r>
              <a:rPr dirty="0" sz="2000" spc="-10">
                <a:latin typeface="Times New Roman"/>
                <a:cs typeface="Times New Roman"/>
              </a:rPr>
              <a:t>în </a:t>
            </a:r>
            <a:r>
              <a:rPr dirty="0" sz="2000" spc="-5">
                <a:latin typeface="Times New Roman"/>
                <a:cs typeface="Times New Roman"/>
              </a:rPr>
              <a:t>condiţii </a:t>
            </a:r>
            <a:r>
              <a:rPr dirty="0" sz="2000">
                <a:latin typeface="Times New Roman"/>
                <a:cs typeface="Times New Roman"/>
              </a:rPr>
              <a:t>de </a:t>
            </a:r>
            <a:r>
              <a:rPr dirty="0" sz="2000" spc="-5">
                <a:latin typeface="Times New Roman"/>
                <a:cs typeface="Times New Roman"/>
              </a:rPr>
              <a:t>incertitudine, feedback -ul </a:t>
            </a:r>
            <a:r>
              <a:rPr dirty="0" sz="2000">
                <a:latin typeface="Times New Roman"/>
                <a:cs typeface="Times New Roman"/>
              </a:rPr>
              <a:t>are </a:t>
            </a:r>
            <a:r>
              <a:rPr dirty="0" sz="2000" spc="-5">
                <a:latin typeface="Times New Roman"/>
                <a:cs typeface="Times New Roman"/>
              </a:rPr>
              <a:t>un rol mult </a:t>
            </a:r>
            <a:r>
              <a:rPr dirty="0" sz="2000" spc="-10">
                <a:latin typeface="Times New Roman"/>
                <a:cs typeface="Times New Roman"/>
              </a:rPr>
              <a:t>mai </a:t>
            </a:r>
            <a:r>
              <a:rPr dirty="0" sz="2000" spc="-25">
                <a:latin typeface="Times New Roman"/>
                <a:cs typeface="Times New Roman"/>
              </a:rPr>
              <a:t>activ,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fiind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necesar în cadrul tuturor etapelor procesului, </a:t>
            </a:r>
            <a:r>
              <a:rPr dirty="0" sz="2000">
                <a:latin typeface="Times New Roman"/>
                <a:cs typeface="Times New Roman"/>
              </a:rPr>
              <a:t>nu </a:t>
            </a:r>
            <a:r>
              <a:rPr dirty="0" sz="2000" spc="-5">
                <a:latin typeface="Times New Roman"/>
                <a:cs typeface="Times New Roman"/>
              </a:rPr>
              <a:t>numai ca </a:t>
            </a:r>
            <a:r>
              <a:rPr dirty="0" sz="2000">
                <a:latin typeface="Times New Roman"/>
                <a:cs typeface="Times New Roman"/>
              </a:rPr>
              <a:t>o componentă </a:t>
            </a:r>
            <a:r>
              <a:rPr dirty="0" sz="2000" spc="-5">
                <a:latin typeface="Times New Roman"/>
                <a:cs typeface="Times New Roman"/>
              </a:rPr>
              <a:t>finală, permiţând </a:t>
            </a:r>
            <a:r>
              <a:rPr dirty="0" sz="2000">
                <a:latin typeface="Times New Roman"/>
                <a:cs typeface="Times New Roman"/>
              </a:rPr>
              <a:t>o </a:t>
            </a:r>
            <a:r>
              <a:rPr dirty="0" sz="2000" spc="-5">
                <a:latin typeface="Times New Roman"/>
                <a:cs typeface="Times New Roman"/>
              </a:rPr>
              <a:t>ajustare </a:t>
            </a:r>
            <a:r>
              <a:rPr dirty="0" sz="2000">
                <a:latin typeface="Times New Roman"/>
                <a:cs typeface="Times New Roman"/>
              </a:rPr>
              <a:t> continuă.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410845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Procesul</a:t>
            </a:r>
            <a:r>
              <a:rPr dirty="0" spc="-10"/>
              <a:t> </a:t>
            </a:r>
            <a:r>
              <a:rPr dirty="0" spc="-5"/>
              <a:t>de</a:t>
            </a:r>
            <a:r>
              <a:rPr dirty="0" spc="-30"/>
              <a:t> </a:t>
            </a:r>
            <a:r>
              <a:rPr dirty="0" spc="-5"/>
              <a:t>nuanțare(4)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4074" y="136397"/>
            <a:ext cx="57467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14">
                <a:latin typeface="Verdana"/>
                <a:cs typeface="Verdana"/>
              </a:rPr>
              <a:t>Ope</a:t>
            </a:r>
            <a:r>
              <a:rPr dirty="0" sz="1800" spc="-85">
                <a:latin typeface="Verdana"/>
                <a:cs typeface="Verdana"/>
              </a:rPr>
              <a:t>r</a:t>
            </a:r>
            <a:r>
              <a:rPr dirty="0" sz="1800" spc="-200">
                <a:latin typeface="Verdana"/>
                <a:cs typeface="Verdana"/>
              </a:rPr>
              <a:t>a</a:t>
            </a:r>
            <a:r>
              <a:rPr dirty="0" sz="1800">
                <a:latin typeface="Cambria"/>
                <a:cs typeface="Cambria"/>
              </a:rPr>
              <a:t>ţ</a:t>
            </a:r>
            <a:r>
              <a:rPr dirty="0" sz="1800" spc="-60">
                <a:latin typeface="Verdana"/>
                <a:cs typeface="Verdana"/>
              </a:rPr>
              <a:t>i</a:t>
            </a:r>
            <a:r>
              <a:rPr dirty="0" sz="1800" spc="-55">
                <a:latin typeface="Verdana"/>
                <a:cs typeface="Verdana"/>
              </a:rPr>
              <a:t>i</a:t>
            </a:r>
            <a:r>
              <a:rPr dirty="0" sz="1800" spc="180">
                <a:latin typeface="Verdana"/>
                <a:cs typeface="Verdana"/>
              </a:rPr>
              <a:t> </a:t>
            </a:r>
            <a:r>
              <a:rPr dirty="0" sz="1800" spc="-120">
                <a:latin typeface="Verdana"/>
                <a:cs typeface="Verdana"/>
              </a:rPr>
              <a:t>ele</a:t>
            </a:r>
            <a:r>
              <a:rPr dirty="0" sz="1800" spc="-150">
                <a:latin typeface="Verdana"/>
                <a:cs typeface="Verdana"/>
              </a:rPr>
              <a:t>men</a:t>
            </a:r>
            <a:r>
              <a:rPr dirty="0" sz="1800" spc="-90">
                <a:latin typeface="Verdana"/>
                <a:cs typeface="Verdana"/>
              </a:rPr>
              <a:t>t</a:t>
            </a:r>
            <a:r>
              <a:rPr dirty="0" sz="1800" spc="-150">
                <a:latin typeface="Verdana"/>
                <a:cs typeface="Verdana"/>
              </a:rPr>
              <a:t>ar</a:t>
            </a:r>
            <a:r>
              <a:rPr dirty="0" sz="1800" spc="-165">
                <a:latin typeface="Verdana"/>
                <a:cs typeface="Verdana"/>
              </a:rPr>
              <a:t>e</a:t>
            </a:r>
            <a:r>
              <a:rPr dirty="0" sz="1800" spc="-215">
                <a:latin typeface="Verdana"/>
                <a:cs typeface="Verdana"/>
              </a:rPr>
              <a:t> </a:t>
            </a:r>
            <a:r>
              <a:rPr dirty="0" sz="1800" spc="-114">
                <a:latin typeface="Verdana"/>
                <a:cs typeface="Verdana"/>
              </a:rPr>
              <a:t>cu</a:t>
            </a:r>
            <a:r>
              <a:rPr dirty="0" sz="1800" spc="-210">
                <a:latin typeface="Verdana"/>
                <a:cs typeface="Verdana"/>
              </a:rPr>
              <a:t> </a:t>
            </a:r>
            <a:r>
              <a:rPr dirty="0" sz="1800" spc="-170">
                <a:latin typeface="Verdana"/>
                <a:cs typeface="Verdana"/>
              </a:rPr>
              <a:t>num</a:t>
            </a:r>
            <a:r>
              <a:rPr dirty="0" sz="1800" spc="-130">
                <a:latin typeface="Verdana"/>
                <a:cs typeface="Verdana"/>
              </a:rPr>
              <a:t>e</a:t>
            </a:r>
            <a:r>
              <a:rPr dirty="0" sz="1800" spc="-114">
                <a:latin typeface="Verdana"/>
                <a:cs typeface="Verdana"/>
              </a:rPr>
              <a:t>r</a:t>
            </a:r>
            <a:r>
              <a:rPr dirty="0" sz="1800" spc="-155">
                <a:latin typeface="Verdana"/>
                <a:cs typeface="Verdana"/>
              </a:rPr>
              <a:t>e</a:t>
            </a:r>
            <a:r>
              <a:rPr dirty="0" sz="1800" spc="-200">
                <a:latin typeface="Verdana"/>
                <a:cs typeface="Verdana"/>
              </a:rPr>
              <a:t> </a:t>
            </a:r>
            <a:r>
              <a:rPr dirty="0" sz="1800" spc="-55">
                <a:latin typeface="Verdana"/>
                <a:cs typeface="Verdana"/>
              </a:rPr>
              <a:t>f</a:t>
            </a:r>
            <a:r>
              <a:rPr dirty="0" sz="1800" spc="-100">
                <a:latin typeface="Verdana"/>
                <a:cs typeface="Verdana"/>
              </a:rPr>
              <a:t>u</a:t>
            </a:r>
            <a:r>
              <a:rPr dirty="0" sz="1800" spc="-135">
                <a:latin typeface="Verdana"/>
                <a:cs typeface="Verdana"/>
              </a:rPr>
              <a:t>z</a:t>
            </a:r>
            <a:r>
              <a:rPr dirty="0" sz="1800" spc="-140">
                <a:latin typeface="Verdana"/>
                <a:cs typeface="Verdana"/>
              </a:rPr>
              <a:t>z</a:t>
            </a:r>
            <a:r>
              <a:rPr dirty="0" sz="1800" spc="-155">
                <a:latin typeface="Verdana"/>
                <a:cs typeface="Verdana"/>
              </a:rPr>
              <a:t>y</a:t>
            </a:r>
            <a:r>
              <a:rPr dirty="0" sz="1800" spc="-180">
                <a:latin typeface="Verdana"/>
                <a:cs typeface="Verdana"/>
              </a:rPr>
              <a:t> </a:t>
            </a:r>
            <a:r>
              <a:rPr dirty="0" sz="1800" spc="-60">
                <a:latin typeface="Verdana"/>
                <a:cs typeface="Verdana"/>
              </a:rPr>
              <a:t>t</a:t>
            </a:r>
            <a:r>
              <a:rPr dirty="0" sz="1800" spc="-90">
                <a:latin typeface="Verdana"/>
                <a:cs typeface="Verdana"/>
              </a:rPr>
              <a:t>r</a:t>
            </a:r>
            <a:r>
              <a:rPr dirty="0" sz="1800" spc="-170">
                <a:latin typeface="Verdana"/>
                <a:cs typeface="Verdana"/>
              </a:rPr>
              <a:t>ap</a:t>
            </a:r>
            <a:r>
              <a:rPr dirty="0" sz="1800" spc="-155">
                <a:latin typeface="Verdana"/>
                <a:cs typeface="Verdana"/>
              </a:rPr>
              <a:t>e</a:t>
            </a:r>
            <a:r>
              <a:rPr dirty="0" sz="1800" spc="-145">
                <a:latin typeface="Verdana"/>
                <a:cs typeface="Verdana"/>
              </a:rPr>
              <a:t>z</a:t>
            </a:r>
            <a:r>
              <a:rPr dirty="0" sz="1800" spc="-125">
                <a:latin typeface="Verdana"/>
                <a:cs typeface="Verdana"/>
              </a:rPr>
              <a:t>oida</a:t>
            </a:r>
            <a:r>
              <a:rPr dirty="0" sz="1800" spc="-70">
                <a:latin typeface="Verdana"/>
                <a:cs typeface="Verdana"/>
              </a:rPr>
              <a:t>l</a:t>
            </a:r>
            <a:r>
              <a:rPr dirty="0" sz="1800" spc="-140">
                <a:latin typeface="Verdana"/>
                <a:cs typeface="Verdana"/>
              </a:rPr>
              <a:t>e</a:t>
            </a:r>
            <a:r>
              <a:rPr dirty="0" sz="1800" spc="-235">
                <a:latin typeface="Verdana"/>
                <a:cs typeface="Verdana"/>
              </a:rPr>
              <a:t> </a:t>
            </a:r>
            <a:r>
              <a:rPr dirty="0" sz="1800" spc="-105">
                <a:latin typeface="Verdana"/>
                <a:cs typeface="Verdana"/>
              </a:rPr>
              <a:t>clasi</a:t>
            </a:r>
            <a:r>
              <a:rPr dirty="0" sz="1800" spc="-135">
                <a:latin typeface="Verdana"/>
                <a:cs typeface="Verdana"/>
              </a:rPr>
              <a:t>c</a:t>
            </a:r>
            <a:r>
              <a:rPr dirty="0" sz="1800" spc="-155">
                <a:latin typeface="Verdana"/>
                <a:cs typeface="Verdana"/>
              </a:rPr>
              <a:t>e</a:t>
            </a:r>
            <a:endParaRPr sz="1800">
              <a:latin typeface="Verdana"/>
              <a:cs typeface="Verdan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564358" y="1034766"/>
          <a:ext cx="9151620" cy="45681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3600"/>
                <a:gridCol w="1367155"/>
                <a:gridCol w="984884"/>
                <a:gridCol w="3608704"/>
                <a:gridCol w="2315210"/>
              </a:tblGrid>
              <a:tr h="1779270">
                <a:tc>
                  <a:txBody>
                    <a:bodyPr/>
                    <a:lstStyle/>
                    <a:p>
                      <a:pPr marL="98425">
                        <a:lnSpc>
                          <a:spcPts val="1939"/>
                        </a:lnSpc>
                      </a:pPr>
                      <a:r>
                        <a:rPr dirty="0" sz="1700" spc="5">
                          <a:latin typeface="Times New Roman"/>
                          <a:cs typeface="Times New Roman"/>
                        </a:rPr>
                        <a:t>Nr.crt.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ts val="1939"/>
                        </a:lnSpc>
                      </a:pPr>
                      <a:r>
                        <a:rPr dirty="0" sz="1700">
                          <a:latin typeface="Times New Roman"/>
                          <a:cs typeface="Times New Roman"/>
                        </a:rPr>
                        <a:t>Operaţia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39"/>
                        </a:lnSpc>
                      </a:pPr>
                      <a:r>
                        <a:rPr dirty="0" sz="1700" spc="10">
                          <a:latin typeface="Times New Roman"/>
                          <a:cs typeface="Times New Roman"/>
                        </a:rPr>
                        <a:t>Simbol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70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700" spc="-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>
                          <a:latin typeface="Symbol"/>
                          <a:cs typeface="Symbol"/>
                        </a:rPr>
                        <a:t></a:t>
                      </a:r>
                      <a:r>
                        <a:rPr dirty="0" sz="1700" spc="-1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>
                          <a:latin typeface="Times New Roman"/>
                          <a:cs typeface="Times New Roman"/>
                        </a:rPr>
                        <a:t>)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39"/>
                        </a:lnSpc>
                      </a:pPr>
                      <a:r>
                        <a:rPr dirty="0" sz="1700" spc="5">
                          <a:latin typeface="Times New Roman"/>
                          <a:cs typeface="Times New Roman"/>
                        </a:rPr>
                        <a:t>Numere</a:t>
                      </a:r>
                      <a:r>
                        <a:rPr dirty="0" sz="17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10">
                          <a:latin typeface="Times New Roman"/>
                          <a:cs typeface="Times New Roman"/>
                        </a:rPr>
                        <a:t>fuzzy</a:t>
                      </a:r>
                      <a:r>
                        <a:rPr dirty="0" sz="17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5">
                          <a:latin typeface="Times New Roman"/>
                          <a:cs typeface="Times New Roman"/>
                        </a:rPr>
                        <a:t>trapezoidale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algn="ctr" marL="2667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700" spc="-8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000" sz="1500" spc="-89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z="1700" spc="-2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6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000" sz="1500" spc="-82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z="1700" spc="-2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9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5000" sz="1500" spc="-7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>
                          <a:latin typeface="Symbol"/>
                          <a:cs typeface="Symbol"/>
                        </a:rPr>
                        <a:t></a:t>
                      </a:r>
                      <a:r>
                        <a:rPr dirty="0" sz="1700" spc="-1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195" i="1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baseline="-25000" sz="1500" spc="37" i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baseline="-25000" sz="1500" spc="104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z="17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>
                          <a:latin typeface="Times New Roman"/>
                          <a:cs typeface="Times New Roman"/>
                        </a:rPr>
                        <a:t>unde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algn="ctr" marR="16510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750" spc="-11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5000" sz="1500" spc="112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185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50" spc="-20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dirty="0" sz="1750" spc="-13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000" sz="1500" spc="7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750" spc="9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1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baseline="-25000" sz="1500" spc="-179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9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5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baseline="-25000" sz="1500" spc="-2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9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1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baseline="-25000" sz="1500" spc="-9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-110">
                          <a:latin typeface="Times New Roman"/>
                          <a:cs typeface="Times New Roman"/>
                        </a:rPr>
                        <a:t>];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12446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750" spc="-9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5000" sz="1500" spc="112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50" spc="-1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125">
                          <a:latin typeface="Symbol"/>
                          <a:cs typeface="Symbol"/>
                        </a:rPr>
                        <a:t></a:t>
                      </a:r>
                      <a:r>
                        <a:rPr dirty="0" sz="1750" spc="-12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000" sz="1500" spc="7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750" spc="12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1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baseline="-25000" sz="1500" spc="-18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12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4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baseline="-25000" sz="1500" spc="-2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12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1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baseline="-25000" sz="1500" spc="-6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140">
                          <a:latin typeface="Symbol"/>
                          <a:cs typeface="Symbol"/>
                        </a:rPr>
                        <a:t></a:t>
                      </a:r>
                      <a:r>
                        <a:rPr dirty="0" baseline="1633" sz="255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baseline="1633" sz="2550" spc="-32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-11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5000" sz="1500" spc="104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50" spc="-1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175">
                          <a:latin typeface="Symbol"/>
                          <a:cs typeface="Symbol"/>
                        </a:rPr>
                        <a:t></a:t>
                      </a:r>
                      <a:r>
                        <a:rPr dirty="0" sz="1750" spc="-19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000" sz="1500" spc="89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750" spc="7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8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baseline="-25000" sz="1500" spc="-17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7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114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baseline="-25000" sz="1500" spc="-2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7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8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baseline="-25000" sz="1500" spc="-6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>
                          <a:latin typeface="Symbol"/>
                          <a:cs typeface="Symbol"/>
                        </a:rPr>
                        <a:t></a:t>
                      </a:r>
                      <a:endParaRPr sz="2400">
                        <a:latin typeface="Symbol"/>
                        <a:cs typeface="Symbol"/>
                      </a:endParaRPr>
                    </a:p>
                    <a:p>
                      <a:pPr algn="ctr" marR="381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750" spc="-13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5000" sz="1500" spc="-18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50" spc="-11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-11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5000" sz="1500" spc="1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</a:t>
                      </a:r>
                      <a:r>
                        <a:rPr dirty="0" sz="1750" spc="-25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-14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b</a:t>
                      </a:r>
                      <a:endParaRPr baseline="-25000"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 marR="12065">
                        <a:lnSpc>
                          <a:spcPts val="1800"/>
                        </a:lnSpc>
                      </a:pPr>
                      <a:r>
                        <a:rPr dirty="0" sz="1700" spc="10">
                          <a:latin typeface="Times New Roman"/>
                          <a:cs typeface="Times New Roman"/>
                        </a:rPr>
                        <a:t>Exemplu</a:t>
                      </a:r>
                      <a:r>
                        <a:rPr dirty="0" sz="17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5">
                          <a:latin typeface="Times New Roman"/>
                          <a:cs typeface="Times New Roman"/>
                        </a:rPr>
                        <a:t>numeric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124460" marR="12065">
                        <a:lnSpc>
                          <a:spcPts val="2740"/>
                        </a:lnSpc>
                      </a:pPr>
                      <a:r>
                        <a:rPr dirty="0" sz="1750" spc="-8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5000" sz="1500" spc="-15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50" spc="-1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310">
                          <a:latin typeface="Symbol"/>
                          <a:cs typeface="Symbol"/>
                        </a:rPr>
                        <a:t></a:t>
                      </a:r>
                      <a:r>
                        <a:rPr dirty="0" sz="1750" spc="-24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750" spc="-2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105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750" spc="-7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155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750" spc="-2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35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2400" spc="110">
                          <a:latin typeface="Symbol"/>
                          <a:cs typeface="Symbol"/>
                        </a:rPr>
                        <a:t></a:t>
                      </a:r>
                      <a:r>
                        <a:rPr dirty="0" baseline="1633" sz="2550">
                          <a:latin typeface="Times New Roman"/>
                          <a:cs typeface="Times New Roman"/>
                        </a:rPr>
                        <a:t>;</a:t>
                      </a:r>
                      <a:endParaRPr baseline="1633" sz="2550">
                        <a:latin typeface="Times New Roman"/>
                        <a:cs typeface="Times New Roman"/>
                      </a:endParaRPr>
                    </a:p>
                    <a:p>
                      <a:pPr marL="124460" marR="1206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750" spc="-114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5000" sz="1500" spc="-179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50" spc="-1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175">
                          <a:latin typeface="Symbol"/>
                          <a:cs typeface="Symbol"/>
                        </a:rPr>
                        <a:t></a:t>
                      </a:r>
                      <a:r>
                        <a:rPr dirty="0" sz="1750" spc="-155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750" spc="-8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13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750" spc="-5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10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1750" spc="-10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65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2400">
                          <a:latin typeface="Symbol"/>
                          <a:cs typeface="Symbol"/>
                        </a:rPr>
                        <a:t></a:t>
                      </a:r>
                      <a:endParaRPr sz="2400">
                        <a:latin typeface="Symbol"/>
                        <a:cs typeface="Symbol"/>
                      </a:endParaRPr>
                    </a:p>
                    <a:p>
                      <a:pPr marL="124460" marR="1206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750" spc="-10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5000" sz="1500" spc="12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50" spc="-2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-180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dirty="0" sz="1750" spc="-24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750" spc="-2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11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750" spc="-8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165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750" spc="-3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55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750" spc="140">
                          <a:latin typeface="Times New Roman"/>
                          <a:cs typeface="Times New Roman"/>
                        </a:rPr>
                        <a:t>]</a:t>
                      </a:r>
                      <a:r>
                        <a:rPr dirty="0" sz="1750" spc="45">
                          <a:latin typeface="Symbol"/>
                          <a:cs typeface="Symbol"/>
                        </a:rPr>
                        <a:t></a:t>
                      </a:r>
                      <a:r>
                        <a:rPr dirty="0" sz="1750" spc="-45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dirty="0" sz="1750" spc="-165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750" spc="-8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135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750" spc="-5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11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1750" spc="-10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8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1750">
                          <a:latin typeface="Times New Roman"/>
                          <a:cs typeface="Times New Roman"/>
                        </a:rPr>
                        <a:t>]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94460">
                <a:tc>
                  <a:txBody>
                    <a:bodyPr/>
                    <a:lstStyle/>
                    <a:p>
                      <a:pPr marL="98425">
                        <a:lnSpc>
                          <a:spcPts val="1939"/>
                        </a:lnSpc>
                      </a:pPr>
                      <a:r>
                        <a:rPr dirty="0" sz="1700">
                          <a:latin typeface="Times New Roman"/>
                          <a:cs typeface="Times New Roman"/>
                        </a:rPr>
                        <a:t>1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ts val="1939"/>
                        </a:lnSpc>
                      </a:pPr>
                      <a:r>
                        <a:rPr dirty="0" sz="1700" spc="5">
                          <a:latin typeface="Times New Roman"/>
                          <a:cs typeface="Times New Roman"/>
                        </a:rPr>
                        <a:t>Adunare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39"/>
                        </a:lnSpc>
                      </a:pPr>
                      <a:r>
                        <a:rPr dirty="0" sz="1700">
                          <a:latin typeface="Times New Roman"/>
                          <a:cs typeface="Times New Roman"/>
                        </a:rPr>
                        <a:t>(+)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85314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baseline="-3267" sz="2550" spc="-22">
                          <a:latin typeface="Symbol"/>
                          <a:cs typeface="Symbol"/>
                        </a:rPr>
                        <a:t></a:t>
                      </a:r>
                      <a:r>
                        <a:rPr dirty="0" sz="1700" spc="2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baseline="-25000" sz="1500" spc="-23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5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5000" sz="1500" spc="-12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z="1700" spc="-1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14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1</a:t>
                      </a:r>
                      <a:endParaRPr baseline="-25000" sz="1500">
                        <a:latin typeface="Times New Roman"/>
                        <a:cs typeface="Times New Roman"/>
                      </a:endParaRPr>
                    </a:p>
                    <a:p>
                      <a:pPr marL="1885314">
                        <a:lnSpc>
                          <a:spcPts val="1660"/>
                        </a:lnSpc>
                        <a:spcBef>
                          <a:spcPts val="570"/>
                        </a:spcBef>
                        <a:tabLst>
                          <a:tab pos="2231390" algn="l"/>
                          <a:tab pos="2642235" algn="l"/>
                        </a:tabLst>
                      </a:pPr>
                      <a:r>
                        <a:rPr dirty="0" baseline="27777" sz="2550" spc="-22">
                          <a:latin typeface="Symbol"/>
                          <a:cs typeface="Symbol"/>
                        </a:rPr>
                        <a:t></a:t>
                      </a:r>
                      <a:r>
                        <a:rPr dirty="0" sz="170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700" i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70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700" i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70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z="1700" spc="-1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i="1">
                          <a:latin typeface="Times New Roman"/>
                          <a:cs typeface="Times New Roman"/>
                        </a:rPr>
                        <a:t>b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124460">
                        <a:lnSpc>
                          <a:spcPts val="915"/>
                        </a:lnSpc>
                        <a:tabLst>
                          <a:tab pos="2516505" algn="l"/>
                          <a:tab pos="2901950" algn="l"/>
                        </a:tabLst>
                      </a:pPr>
                      <a:r>
                        <a:rPr dirty="0" sz="1750" spc="6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sz="1750" spc="55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45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50" spc="-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6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sz="1750" spc="20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2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750" spc="2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z="1750" spc="2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750" spc="2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sz="1750" spc="29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10">
                          <a:latin typeface="Times New Roman"/>
                          <a:cs typeface="Times New Roman"/>
                        </a:rPr>
                        <a:t>unde</a:t>
                      </a:r>
                      <a:r>
                        <a:rPr dirty="0" sz="1700" spc="2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4313" sz="2550" spc="7">
                          <a:latin typeface="Symbol"/>
                          <a:cs typeface="Symbol"/>
                        </a:rPr>
                        <a:t></a:t>
                      </a:r>
                      <a:r>
                        <a:rPr dirty="0" baseline="34313" sz="2550" spc="54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50000" sz="1500" spc="-7">
                          <a:latin typeface="Times New Roman"/>
                          <a:cs typeface="Times New Roman"/>
                        </a:rPr>
                        <a:t>2	2	2</a:t>
                      </a:r>
                      <a:endParaRPr baseline="50000" sz="1500">
                        <a:latin typeface="Times New Roman"/>
                        <a:cs typeface="Times New Roman"/>
                      </a:endParaRPr>
                    </a:p>
                    <a:p>
                      <a:pPr marL="278130">
                        <a:lnSpc>
                          <a:spcPts val="630"/>
                        </a:lnSpc>
                        <a:tabLst>
                          <a:tab pos="743585" algn="l"/>
                          <a:tab pos="1263015" algn="l"/>
                          <a:tab pos="1885314" algn="l"/>
                        </a:tabLst>
                      </a:pPr>
                      <a:r>
                        <a:rPr dirty="0" sz="1000" spc="30" i="1">
                          <a:latin typeface="Times New Roman"/>
                          <a:cs typeface="Times New Roman"/>
                        </a:rPr>
                        <a:t>c	a	b	</a:t>
                      </a:r>
                      <a:r>
                        <a:rPr dirty="0" baseline="6535" sz="2550" spc="7">
                          <a:latin typeface="Symbol"/>
                          <a:cs typeface="Symbol"/>
                        </a:rPr>
                        <a:t></a:t>
                      </a:r>
                      <a:endParaRPr baseline="6535" sz="2550">
                        <a:latin typeface="Symbol"/>
                        <a:cs typeface="Symbol"/>
                      </a:endParaRPr>
                    </a:p>
                    <a:p>
                      <a:pPr marL="1885314">
                        <a:lnSpc>
                          <a:spcPts val="1440"/>
                        </a:lnSpc>
                      </a:pPr>
                      <a:r>
                        <a:rPr dirty="0" baseline="-21241" sz="2550" spc="-22">
                          <a:latin typeface="Symbol"/>
                          <a:cs typeface="Symbol"/>
                        </a:rPr>
                        <a:t></a:t>
                      </a:r>
                      <a:r>
                        <a:rPr dirty="0" sz="1700" spc="1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5000" sz="1500" spc="8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2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5000" sz="15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z="1700" spc="-1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5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3</a:t>
                      </a:r>
                      <a:endParaRPr baseline="-25000" sz="1500">
                        <a:latin typeface="Times New Roman"/>
                        <a:cs typeface="Times New Roman"/>
                      </a:endParaRPr>
                    </a:p>
                    <a:p>
                      <a:pPr marL="1885314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dirty="0" baseline="11437" sz="2550" spc="-1275">
                          <a:latin typeface="Symbol"/>
                          <a:cs typeface="Symbol"/>
                        </a:rPr>
                        <a:t></a:t>
                      </a:r>
                      <a:r>
                        <a:rPr dirty="0" baseline="-14705" sz="2550" spc="-22">
                          <a:latin typeface="Symbol"/>
                          <a:cs typeface="Symbol"/>
                        </a:rPr>
                        <a:t></a:t>
                      </a:r>
                      <a:r>
                        <a:rPr dirty="0" sz="1700" spc="4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5000" sz="1500" spc="12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5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5000" sz="15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z="1700" spc="-1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3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4</a:t>
                      </a:r>
                      <a:endParaRPr baseline="-25000"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6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ts val="1980"/>
                        </a:lnSpc>
                      </a:pPr>
                      <a:r>
                        <a:rPr dirty="0" sz="1700" spc="-3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5000" sz="1500" spc="-12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00" spc="-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150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dirty="0" sz="17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700" spc="-2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z="1700" spc="-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11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700" spc="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0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700" spc="-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z="1700" spc="-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9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700" spc="-5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700" spc="-1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z="17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6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1700" spc="1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0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700" spc="-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>
                          <a:latin typeface="Symbol"/>
                          <a:cs typeface="Symbol"/>
                        </a:rPr>
                        <a:t></a:t>
                      </a:r>
                      <a:endParaRPr sz="1700">
                        <a:latin typeface="Symbol"/>
                        <a:cs typeface="Symbol"/>
                      </a:endParaRPr>
                    </a:p>
                    <a:p>
                      <a:pPr marL="130810" marR="1206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70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00" spc="-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40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dirty="0" sz="1700" spc="-55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700" spc="-2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00" spc="-3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z="1700" spc="-5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00" spc="-55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dirty="0" sz="1700" spc="-18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00" spc="4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700" spc="-45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700" spc="-70">
                          <a:latin typeface="Times New Roman"/>
                          <a:cs typeface="Times New Roman"/>
                        </a:rPr>
                        <a:t>];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94460">
                <a:tc>
                  <a:txBody>
                    <a:bodyPr/>
                    <a:lstStyle/>
                    <a:p>
                      <a:pPr marL="98425">
                        <a:lnSpc>
                          <a:spcPts val="1939"/>
                        </a:lnSpc>
                      </a:pPr>
                      <a:r>
                        <a:rPr dirty="0" sz="1700">
                          <a:latin typeface="Times New Roman"/>
                          <a:cs typeface="Times New Roman"/>
                        </a:rPr>
                        <a:t>2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ts val="1939"/>
                        </a:lnSpc>
                      </a:pPr>
                      <a:r>
                        <a:rPr dirty="0" sz="1700" spc="5">
                          <a:latin typeface="Times New Roman"/>
                          <a:cs typeface="Times New Roman"/>
                        </a:rPr>
                        <a:t>Scădere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39"/>
                        </a:lnSpc>
                      </a:pPr>
                      <a:r>
                        <a:rPr dirty="0" sz="1700">
                          <a:latin typeface="Times New Roman"/>
                          <a:cs typeface="Times New Roman"/>
                        </a:rPr>
                        <a:t>(-)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753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baseline="-3267" sz="2550" spc="-30">
                          <a:latin typeface="Symbol"/>
                          <a:cs typeface="Symbol"/>
                        </a:rPr>
                        <a:t></a:t>
                      </a:r>
                      <a:r>
                        <a:rPr dirty="0" sz="1700" spc="-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000" sz="1500" spc="82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70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9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5000" sz="1500" spc="-3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700" spc="-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6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000" sz="1500">
                          <a:latin typeface="Times New Roman"/>
                          <a:cs typeface="Times New Roman"/>
                        </a:rPr>
                        <a:t>4</a:t>
                      </a:r>
                      <a:endParaRPr baseline="-25000" sz="1500">
                        <a:latin typeface="Times New Roman"/>
                        <a:cs typeface="Times New Roman"/>
                      </a:endParaRPr>
                    </a:p>
                    <a:p>
                      <a:pPr marL="1867535">
                        <a:lnSpc>
                          <a:spcPts val="1670"/>
                        </a:lnSpc>
                        <a:spcBef>
                          <a:spcPts val="565"/>
                        </a:spcBef>
                        <a:tabLst>
                          <a:tab pos="2204085" algn="l"/>
                          <a:tab pos="2618740" algn="l"/>
                        </a:tabLst>
                      </a:pPr>
                      <a:r>
                        <a:rPr dirty="0" baseline="27777" sz="2550" spc="-30">
                          <a:latin typeface="Symbol"/>
                          <a:cs typeface="Symbol"/>
                        </a:rPr>
                        <a:t></a:t>
                      </a:r>
                      <a:r>
                        <a:rPr dirty="0" sz="170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700" i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70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700" i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70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700" spc="-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i="1">
                          <a:latin typeface="Times New Roman"/>
                          <a:cs typeface="Times New Roman"/>
                        </a:rPr>
                        <a:t>b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125095">
                        <a:lnSpc>
                          <a:spcPts val="925"/>
                        </a:lnSpc>
                        <a:tabLst>
                          <a:tab pos="2485390" algn="l"/>
                          <a:tab pos="2879725" algn="l"/>
                        </a:tabLst>
                      </a:pPr>
                      <a:r>
                        <a:rPr dirty="0" sz="1750" spc="5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sz="1750" spc="509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4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50" spc="-11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5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sz="1750" spc="19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2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750" spc="2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750" spc="2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750" spc="2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sz="1750" spc="23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1633" sz="2550" spc="15">
                          <a:latin typeface="Times New Roman"/>
                          <a:cs typeface="Times New Roman"/>
                        </a:rPr>
                        <a:t>unde</a:t>
                      </a:r>
                      <a:r>
                        <a:rPr dirty="0" baseline="1633" sz="2550" spc="38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4313" sz="2550" spc="7">
                          <a:latin typeface="Symbol"/>
                          <a:cs typeface="Symbol"/>
                        </a:rPr>
                        <a:t></a:t>
                      </a:r>
                      <a:r>
                        <a:rPr dirty="0" baseline="34313" sz="2550" spc="48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50000" sz="1500" spc="-7">
                          <a:latin typeface="Times New Roman"/>
                          <a:cs typeface="Times New Roman"/>
                        </a:rPr>
                        <a:t>2	2	3</a:t>
                      </a:r>
                      <a:endParaRPr baseline="50000" sz="1500">
                        <a:latin typeface="Times New Roman"/>
                        <a:cs typeface="Times New Roman"/>
                      </a:endParaRPr>
                    </a:p>
                    <a:p>
                      <a:pPr marL="276860">
                        <a:lnSpc>
                          <a:spcPts val="630"/>
                        </a:lnSpc>
                        <a:tabLst>
                          <a:tab pos="735330" algn="l"/>
                          <a:tab pos="1252220" algn="l"/>
                          <a:tab pos="1866900" algn="l"/>
                        </a:tabLst>
                      </a:pPr>
                      <a:r>
                        <a:rPr dirty="0" sz="1000" spc="25" i="1">
                          <a:latin typeface="Times New Roman"/>
                          <a:cs typeface="Times New Roman"/>
                        </a:rPr>
                        <a:t>c	</a:t>
                      </a:r>
                      <a:r>
                        <a:rPr dirty="0" sz="1000" spc="30" i="1">
                          <a:latin typeface="Times New Roman"/>
                          <a:cs typeface="Times New Roman"/>
                        </a:rPr>
                        <a:t>a	b	</a:t>
                      </a:r>
                      <a:r>
                        <a:rPr dirty="0" baseline="6535" sz="2550" spc="7">
                          <a:latin typeface="Symbol"/>
                          <a:cs typeface="Symbol"/>
                        </a:rPr>
                        <a:t></a:t>
                      </a:r>
                      <a:endParaRPr baseline="6535" sz="2550">
                        <a:latin typeface="Symbol"/>
                        <a:cs typeface="Symbol"/>
                      </a:endParaRPr>
                    </a:p>
                    <a:p>
                      <a:pPr marL="1867535">
                        <a:lnSpc>
                          <a:spcPts val="1440"/>
                        </a:lnSpc>
                      </a:pPr>
                      <a:r>
                        <a:rPr dirty="0" baseline="-21241" sz="2550" spc="-22">
                          <a:latin typeface="Symbol"/>
                          <a:cs typeface="Symbol"/>
                        </a:rPr>
                        <a:t></a:t>
                      </a:r>
                      <a:r>
                        <a:rPr dirty="0" sz="1700" spc="-1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000" sz="1500" spc="-22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baseline="-25000" sz="1500" spc="3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5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000" sz="1500" spc="-7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baseline="-25000" sz="1500" spc="3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5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700" spc="-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3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000" sz="1500" spc="-44">
                          <a:latin typeface="Times New Roman"/>
                          <a:cs typeface="Times New Roman"/>
                        </a:rPr>
                        <a:t>2</a:t>
                      </a:r>
                      <a:endParaRPr baseline="-25000" sz="1500">
                        <a:latin typeface="Times New Roman"/>
                        <a:cs typeface="Times New Roman"/>
                      </a:endParaRPr>
                    </a:p>
                    <a:p>
                      <a:pPr marL="186753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dirty="0" baseline="11437" sz="2550" spc="-322">
                          <a:latin typeface="Symbol"/>
                          <a:cs typeface="Symbol"/>
                        </a:rPr>
                        <a:t></a:t>
                      </a:r>
                      <a:r>
                        <a:rPr dirty="0" baseline="-14705" sz="2550" spc="-322">
                          <a:latin typeface="Symbol"/>
                          <a:cs typeface="Symbol"/>
                        </a:rPr>
                        <a:t></a:t>
                      </a:r>
                      <a:r>
                        <a:rPr dirty="0" sz="1700" spc="-21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000" sz="1500" spc="-322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baseline="-25000" sz="1500" spc="42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5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1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000" sz="1500" spc="15">
                          <a:latin typeface="Times New Roman"/>
                          <a:cs typeface="Times New Roman"/>
                        </a:rPr>
                        <a:t>4 </a:t>
                      </a:r>
                      <a:r>
                        <a:rPr dirty="0" baseline="-25000" sz="15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5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700" spc="-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8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000" sz="1500" spc="-127">
                          <a:latin typeface="Times New Roman"/>
                          <a:cs typeface="Times New Roman"/>
                        </a:rPr>
                        <a:t>1</a:t>
                      </a:r>
                      <a:endParaRPr baseline="-25000"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78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 marR="12065">
                        <a:lnSpc>
                          <a:spcPts val="1975"/>
                        </a:lnSpc>
                      </a:pPr>
                      <a:r>
                        <a:rPr dirty="0" sz="1700" spc="-3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5000" sz="1500" spc="15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00" spc="-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150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dirty="0" sz="1700" spc="13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70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700" spc="-2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85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1700">
                          <a:latin typeface="Times New Roman"/>
                          <a:cs typeface="Times New Roman"/>
                        </a:rPr>
                        <a:t>;2</a:t>
                      </a:r>
                      <a:r>
                        <a:rPr dirty="0" sz="1700" spc="-1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700" spc="-1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65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1700" spc="-5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700" spc="-2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700" spc="-1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85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700">
                          <a:latin typeface="Times New Roman"/>
                          <a:cs typeface="Times New Roman"/>
                        </a:rPr>
                        <a:t>;4</a:t>
                      </a:r>
                      <a:r>
                        <a:rPr dirty="0" sz="1700" spc="-1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>
                          <a:latin typeface="Symbol"/>
                          <a:cs typeface="Symbol"/>
                        </a:rPr>
                        <a:t></a:t>
                      </a:r>
                      <a:endParaRPr sz="1700">
                        <a:latin typeface="Symbol"/>
                        <a:cs typeface="Symbol"/>
                      </a:endParaRPr>
                    </a:p>
                    <a:p>
                      <a:pPr marL="131445" marR="1206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70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00" spc="-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40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dirty="0" sz="1700" spc="-1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700" spc="-35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z="17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00" spc="-1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700" spc="-65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7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00" spc="-1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700" spc="-6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700" spc="-19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00" spc="-14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700" spc="-70">
                          <a:latin typeface="Times New Roman"/>
                          <a:cs typeface="Times New Roman"/>
                        </a:rPr>
                        <a:t>];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35798" y="1001076"/>
          <a:ext cx="10128250" cy="423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7580"/>
                <a:gridCol w="1515745"/>
                <a:gridCol w="1091564"/>
                <a:gridCol w="4001135"/>
                <a:gridCol w="2546350"/>
              </a:tblGrid>
              <a:tr h="1913889">
                <a:tc>
                  <a:txBody>
                    <a:bodyPr/>
                    <a:lstStyle/>
                    <a:p>
                      <a:pPr marL="108585">
                        <a:lnSpc>
                          <a:spcPts val="2155"/>
                        </a:lnSpc>
                      </a:pPr>
                      <a:r>
                        <a:rPr dirty="0" sz="1900">
                          <a:latin typeface="Times New Roman"/>
                          <a:cs typeface="Times New Roman"/>
                        </a:rPr>
                        <a:t>3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2155"/>
                        </a:lnSpc>
                      </a:pPr>
                      <a:r>
                        <a:rPr dirty="0" sz="1900">
                          <a:latin typeface="Times New Roman"/>
                          <a:cs typeface="Times New Roman"/>
                        </a:rPr>
                        <a:t>Înmulţire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2590">
                        <a:lnSpc>
                          <a:spcPts val="2155"/>
                        </a:lnSpc>
                      </a:pPr>
                      <a:r>
                        <a:rPr dirty="0" sz="1900">
                          <a:latin typeface="Times New Roman"/>
                          <a:cs typeface="Times New Roman"/>
                        </a:rPr>
                        <a:t>(*)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950" spc="-13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252" sz="165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252" sz="165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5252" sz="1650" spc="12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950" spc="-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50" spc="-11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252" sz="165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-6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50" spc="-1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950" spc="-15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z="1950" spc="-20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950" spc="-14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252" sz="165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 spc="15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1461" sz="2850">
                          <a:latin typeface="Times New Roman"/>
                          <a:cs typeface="Times New Roman"/>
                        </a:rPr>
                        <a:t>unde</a:t>
                      </a:r>
                      <a:endParaRPr baseline="1461" sz="2850">
                        <a:latin typeface="Times New Roman"/>
                        <a:cs typeface="Times New Roman"/>
                      </a:endParaRPr>
                    </a:p>
                    <a:p>
                      <a:pPr marL="142240" marR="907415">
                        <a:lnSpc>
                          <a:spcPct val="126899"/>
                        </a:lnSpc>
                        <a:spcBef>
                          <a:spcPts val="190"/>
                        </a:spcBef>
                      </a:pPr>
                      <a:r>
                        <a:rPr dirty="0" sz="1900" spc="3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baseline="-25252" sz="1650" spc="-26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9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-3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900" spc="3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900" spc="-55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1900" spc="9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900" spc="-7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-3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900" spc="-15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baseline="-25252" sz="1650" spc="-25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00" spc="-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-7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-3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900" spc="-3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baseline="-25252" sz="1650" spc="-1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00" spc="-3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5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97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900" spc="-15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baseline="-25252" sz="1650" spc="-26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00" spc="-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6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97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900" spc="-3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baseline="-25252" sz="1650" spc="-4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)  </a:t>
                      </a:r>
                      <a:r>
                        <a:rPr dirty="0" sz="1900" spc="4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5252" sz="1650" spc="1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9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-3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900" spc="3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900" spc="-55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1900" spc="9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900" spc="5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104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900" spc="-3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baseline="-25252" sz="1650" spc="-1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00" spc="-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6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97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900" spc="-7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baseline="-25252" sz="1650" spc="-179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00" spc="-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2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44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900" spc="-3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baseline="-25252" sz="1650" spc="-1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00" spc="-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2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52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900" spc="-7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baseline="-25252" sz="1650" spc="-9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)  </a:t>
                      </a:r>
                      <a:r>
                        <a:rPr dirty="0" sz="1900" spc="1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5252" sz="1650" spc="9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9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-3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900" spc="-6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900" spc="-55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900" spc="-3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5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97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900" spc="-3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baseline="-25252" sz="1650" spc="-1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00" spc="-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6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97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900" spc="-7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baseline="-25252" sz="1650" spc="-18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00" spc="-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2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44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900" spc="-3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baseline="-25252" sz="1650" spc="-1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00" spc="-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2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44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900" spc="-7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baseline="-25252" sz="1650" spc="-9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)  </a:t>
                      </a:r>
                      <a:r>
                        <a:rPr dirty="0" sz="1900" spc="1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5252" sz="1650" spc="9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9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-3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900" spc="-6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900" spc="-55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900" spc="-3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-7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-3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900" spc="-15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baseline="-25252" sz="1650" spc="-26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00" spc="-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-7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-3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900" spc="-3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baseline="-25252" sz="1650" spc="-12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00" spc="-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5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97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900" spc="-16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baseline="-25252" sz="1650" spc="-25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00" spc="-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5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104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900" spc="-3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baseline="-25252" sz="1650" spc="-4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)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550" spc="5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4691" sz="135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baseline="-24691" sz="1350" spc="-17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55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2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550" spc="2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550" spc="-5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1550" spc="-9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550" spc="8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z="1550" spc="-20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1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550" spc="-16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550" spc="9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z="1550" spc="-229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75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;4</a:t>
                      </a:r>
                      <a:r>
                        <a:rPr dirty="0" sz="1550" spc="-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z="1550" spc="-20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1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550" spc="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550" spc="-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z="1550" spc="-229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25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)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3525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550" spc="6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4691" sz="135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baseline="-24691" sz="135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4691" sz="135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55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2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550" spc="2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550" spc="-5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1550" spc="7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550" spc="-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z="1550" spc="-20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75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550" spc="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550" spc="-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z="1550" spc="-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5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1550" spc="-4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550" spc="-229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z="1550" spc="-20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75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550" spc="-4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550" spc="-229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z="1550" spc="-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6)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3525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dirty="0" sz="1550" spc="4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4691" sz="13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baseline="-24691" sz="135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4691" sz="1350" spc="-10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55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2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550" spc="-5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550" spc="-5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550" spc="-25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550" spc="-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z="1550" spc="-20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75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;2</a:t>
                      </a:r>
                      <a:r>
                        <a:rPr dirty="0" sz="1550" spc="-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z="1550" spc="-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5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1550" spc="-4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550" spc="-229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z="1550" spc="-20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75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550" spc="-4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550" spc="-229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z="1550" spc="-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5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)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3525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550" spc="6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4691" sz="135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baseline="-24691" sz="135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4691" sz="135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55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2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550" spc="-5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550" spc="-5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z="1550" spc="-3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550" spc="8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z="1550" spc="-20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1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550" spc="-16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550" spc="9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z="1550" spc="-229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75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;4</a:t>
                      </a:r>
                      <a:r>
                        <a:rPr dirty="0" sz="1550" spc="-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z="1550" spc="-20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1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550" spc="-7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550" spc="-5">
                          <a:latin typeface="Symbol"/>
                          <a:cs typeface="Symbol"/>
                        </a:rPr>
                        <a:t>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550" spc="-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z="1550" spc="-229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25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)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3779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950" spc="-12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252" sz="165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252" sz="1650" i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5252" sz="1650" spc="-172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950" spc="-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50" spc="-204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dirty="0" sz="1950" spc="-26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950" spc="-23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50" spc="-1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950" spc="-165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950" spc="-23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50" spc="-1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950" spc="-195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1950" spc="-8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50" spc="-1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950" spc="-105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950" spc="-120">
                          <a:latin typeface="Times New Roman"/>
                          <a:cs typeface="Times New Roman"/>
                        </a:rPr>
                        <a:t>];</a:t>
                      </a:r>
                      <a:endParaRPr sz="19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marL="108585">
                        <a:lnSpc>
                          <a:spcPts val="2155"/>
                        </a:lnSpc>
                      </a:pPr>
                      <a:r>
                        <a:rPr dirty="0" sz="1900">
                          <a:latin typeface="Times New Roman"/>
                          <a:cs typeface="Times New Roman"/>
                        </a:rPr>
                        <a:t>4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2155"/>
                        </a:lnSpc>
                      </a:pPr>
                      <a:r>
                        <a:rPr dirty="0" sz="1900">
                          <a:latin typeface="Times New Roman"/>
                          <a:cs typeface="Times New Roman"/>
                        </a:rPr>
                        <a:t>Împărţire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31165">
                        <a:lnSpc>
                          <a:spcPts val="2155"/>
                        </a:lnSpc>
                      </a:pPr>
                      <a:r>
                        <a:rPr dirty="0" sz="1900">
                          <a:latin typeface="Times New Roman"/>
                          <a:cs typeface="Times New Roman"/>
                        </a:rPr>
                        <a:t>(/)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5"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950" spc="-12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252" sz="165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252" sz="165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5252" sz="1650" spc="13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950" spc="-1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50" spc="-10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252" sz="165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-6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5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950" spc="-1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950" spc="-13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950" spc="-13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252" sz="165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 spc="-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1461" sz="2850">
                          <a:latin typeface="Times New Roman"/>
                          <a:cs typeface="Times New Roman"/>
                        </a:rPr>
                        <a:t>unde</a:t>
                      </a:r>
                      <a:endParaRPr baseline="1461" sz="2850">
                        <a:latin typeface="Times New Roman"/>
                        <a:cs typeface="Times New Roman"/>
                      </a:endParaRPr>
                    </a:p>
                    <a:p>
                      <a:pPr marL="108585" marR="907415" indent="33020">
                        <a:lnSpc>
                          <a:spcPct val="129500"/>
                        </a:lnSpc>
                        <a:spcBef>
                          <a:spcPts val="145"/>
                        </a:spcBef>
                      </a:pPr>
                      <a:r>
                        <a:rPr dirty="0" sz="1900" spc="3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baseline="-25252" sz="1650" spc="-26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9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-3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900" spc="3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900" spc="-55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1900" spc="9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900" spc="-7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-3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900" spc="-15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baseline="-25252" sz="1650" spc="-25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00" spc="-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-7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-3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900" spc="-3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baseline="-25252" sz="1650" spc="-1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00" spc="-3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5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97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900" spc="-15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baseline="-25252" sz="1650" spc="-26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00" spc="-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6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97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900" spc="-3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baseline="-25252" sz="1650" spc="-4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)  </a:t>
                      </a:r>
                      <a:r>
                        <a:rPr dirty="0" sz="1900" spc="4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5252" sz="1650" spc="1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9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-3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900" spc="3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900" spc="-55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1900" spc="9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900" spc="5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104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900" spc="-3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baseline="-25252" sz="1650" spc="-1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00" spc="-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6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97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900" spc="-7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baseline="-25252" sz="1650" spc="-179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00" spc="-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2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44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900" spc="-3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baseline="-25252" sz="1650" spc="-1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00" spc="-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2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52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900" spc="-7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baseline="-25252" sz="1650" spc="-9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)  </a:t>
                      </a:r>
                      <a:r>
                        <a:rPr dirty="0" sz="1900" spc="1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5252" sz="1650" spc="9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9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-3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900" spc="-6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900" spc="-55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900" spc="-3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5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97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900" spc="-3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baseline="-25252" sz="1650" spc="-1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00" spc="-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6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97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900" spc="-7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baseline="-25252" sz="1650" spc="-18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00" spc="-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2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44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900" spc="-3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baseline="-25252" sz="1650" spc="-1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00" spc="-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2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44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900" spc="-7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baseline="-25252" sz="1650" spc="-9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)  </a:t>
                      </a:r>
                      <a:r>
                        <a:rPr dirty="0" sz="1900" spc="1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5252" sz="1650" spc="9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9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-3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900" spc="-6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900" spc="-55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900" spc="-3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-7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-3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900" spc="-15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baseline="-25252" sz="1650" spc="-26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00" spc="-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-7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-3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900" spc="-3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baseline="-25252" sz="1650" spc="-12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00" spc="-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5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97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900" spc="-16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baseline="-25252" sz="1650" spc="-25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00" spc="-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5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5252" sz="1650" spc="104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900" spc="-3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baseline="-25252" sz="1650" spc="-4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)  </a:t>
                      </a:r>
                      <a:r>
                        <a:rPr dirty="0" sz="1900" spc="-1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-1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ondi</a:t>
                      </a:r>
                      <a:r>
                        <a:rPr dirty="0" sz="1900" spc="5">
                          <a:latin typeface="Times New Roman"/>
                          <a:cs typeface="Times New Roman"/>
                        </a:rPr>
                        <a:t>ţ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ia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-1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9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00" spc="-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5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950" spc="-2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50" spc="80">
                          <a:latin typeface="Symbol"/>
                          <a:cs typeface="Symbol"/>
                        </a:rPr>
                        <a:t></a:t>
                      </a:r>
                      <a:r>
                        <a:rPr dirty="0" sz="1950" spc="-50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dirty="0" sz="1950" spc="-22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 spc="82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950" spc="17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50" spc="-13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baseline="-25252" sz="1650" spc="-1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50">
                          <a:latin typeface="Times New Roman"/>
                          <a:cs typeface="Times New Roman"/>
                        </a:rPr>
                        <a:t>]</a:t>
                      </a:r>
                      <a:endParaRPr sz="19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255">
                        <a:lnSpc>
                          <a:spcPts val="1845"/>
                        </a:lnSpc>
                      </a:pPr>
                      <a:r>
                        <a:rPr dirty="0" sz="1550" spc="5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4691" sz="135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baseline="-24691" sz="1350" spc="-17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55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2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550" spc="15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550" spc="-5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1550" spc="-10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550" spc="10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550" spc="-1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1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550" spc="-16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550" spc="10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550" spc="-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75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;4</a:t>
                      </a:r>
                      <a:r>
                        <a:rPr dirty="0" sz="1550" spc="-1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550" spc="-1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1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;4</a:t>
                      </a:r>
                      <a:r>
                        <a:rPr dirty="0" sz="1550" spc="-1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550" spc="-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25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)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550" spc="6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4691" sz="135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baseline="-24691" sz="135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4691" sz="135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55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2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550" spc="15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550" spc="-5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1550" spc="7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550" spc="-1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550" spc="-1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75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550" spc="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550" spc="-1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550" spc="-1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50">
                          <a:latin typeface="Times New Roman"/>
                          <a:cs typeface="Times New Roman"/>
                        </a:rPr>
                        <a:t>6;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550" spc="-2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550" spc="-1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75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550" spc="-5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550" spc="-2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550" spc="-1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5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)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8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978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550" spc="3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4691" sz="13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baseline="-24691" sz="135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4691" sz="1350" spc="-10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55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2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550" spc="-5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550" spc="-5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z="1550" spc="12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550" spc="-1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550" spc="-1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75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;2</a:t>
                      </a:r>
                      <a:r>
                        <a:rPr dirty="0" sz="1550" spc="-1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550" spc="-1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5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1550" spc="-4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550" spc="-2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550" spc="-1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75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550" spc="-4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550" spc="-2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550" spc="-1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5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)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550" spc="6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4691" sz="135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baseline="-24691" sz="135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4691" sz="135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55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2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550" spc="-5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550" spc="-5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z="1550" spc="-4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550" spc="10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550" spc="-1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1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550" spc="-16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550" spc="10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550" spc="-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75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;4</a:t>
                      </a:r>
                      <a:r>
                        <a:rPr dirty="0" sz="1550" spc="-1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550" spc="-1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1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550" spc="-7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550" spc="-5">
                          <a:latin typeface="Symbol"/>
                          <a:cs typeface="Symbol"/>
                        </a:rPr>
                        <a:t>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550" spc="-1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550" spc="-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3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1550">
                          <a:latin typeface="Times New Roman"/>
                          <a:cs typeface="Times New Roman"/>
                        </a:rPr>
                        <a:t>)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9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1252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950" spc="-13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252" sz="165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252" sz="165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5252" sz="1650" spc="12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95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50" spc="-210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dirty="0" sz="1950" spc="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950" spc="16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950" spc="-16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1950" spc="-3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50" spc="155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95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950" spc="-2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50" spc="-13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1950" spc="-9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50" spc="9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95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950" spc="-3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50" spc="-16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950" spc="-3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950" spc="15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95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950" spc="-3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950" spc="-13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950">
                          <a:latin typeface="Times New Roman"/>
                          <a:cs typeface="Times New Roman"/>
                        </a:rPr>
                        <a:t>]</a:t>
                      </a:r>
                      <a:endParaRPr sz="19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6367" y="810895"/>
            <a:ext cx="11002010" cy="8489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00">
                <a:latin typeface="Verdana"/>
                <a:cs typeface="Verdana"/>
              </a:rPr>
              <a:t>Pornind </a:t>
            </a:r>
            <a:r>
              <a:rPr dirty="0" sz="1800" spc="-150">
                <a:latin typeface="Verdana"/>
                <a:cs typeface="Verdana"/>
              </a:rPr>
              <a:t>de </a:t>
            </a:r>
            <a:r>
              <a:rPr dirty="0" sz="1800" spc="-130">
                <a:latin typeface="Verdana"/>
                <a:cs typeface="Verdana"/>
              </a:rPr>
              <a:t>la </a:t>
            </a:r>
            <a:r>
              <a:rPr dirty="0" sz="1800" spc="-125">
                <a:latin typeface="Verdana"/>
                <a:cs typeface="Verdana"/>
              </a:rPr>
              <a:t>necesitatea </a:t>
            </a:r>
            <a:r>
              <a:rPr dirty="0" sz="1800" spc="-75">
                <a:latin typeface="Verdana"/>
                <a:cs typeface="Verdana"/>
              </a:rPr>
              <a:t>u</a:t>
            </a:r>
            <a:r>
              <a:rPr dirty="0" sz="1800" spc="-75">
                <a:latin typeface="Cambria"/>
                <a:cs typeface="Cambria"/>
              </a:rPr>
              <a:t>ş</a:t>
            </a:r>
            <a:r>
              <a:rPr dirty="0" sz="1800" spc="-75">
                <a:latin typeface="Verdana"/>
                <a:cs typeface="Verdana"/>
              </a:rPr>
              <a:t>ur</a:t>
            </a:r>
            <a:r>
              <a:rPr dirty="0" sz="1800" spc="-75">
                <a:latin typeface="Cambria"/>
                <a:cs typeface="Cambria"/>
              </a:rPr>
              <a:t>ă</a:t>
            </a:r>
            <a:r>
              <a:rPr dirty="0" sz="1800" spc="-75">
                <a:latin typeface="Verdana"/>
                <a:cs typeface="Verdana"/>
              </a:rPr>
              <a:t>rii </a:t>
            </a:r>
            <a:r>
              <a:rPr dirty="0" sz="1800" spc="-105">
                <a:latin typeface="Verdana"/>
                <a:cs typeface="Verdana"/>
              </a:rPr>
              <a:t>calculelor </a:t>
            </a:r>
            <a:r>
              <a:rPr dirty="0" sz="1800" spc="-150">
                <a:latin typeface="Verdana"/>
                <a:cs typeface="Verdana"/>
              </a:rPr>
              <a:t>se </a:t>
            </a:r>
            <a:r>
              <a:rPr dirty="0" sz="1800" spc="-125">
                <a:latin typeface="Verdana"/>
                <a:cs typeface="Verdana"/>
              </a:rPr>
              <a:t>vine </a:t>
            </a:r>
            <a:r>
              <a:rPr dirty="0" sz="1800" spc="-114">
                <a:latin typeface="Verdana"/>
                <a:cs typeface="Verdana"/>
              </a:rPr>
              <a:t>cu </a:t>
            </a:r>
            <a:r>
              <a:rPr dirty="0" sz="1800" spc="-110">
                <a:latin typeface="Verdana"/>
                <a:cs typeface="Verdana"/>
              </a:rPr>
              <a:t>o </a:t>
            </a:r>
            <a:r>
              <a:rPr dirty="0" sz="1800" spc="-114">
                <a:latin typeface="Verdana"/>
                <a:cs typeface="Verdana"/>
              </a:rPr>
              <a:t>simplificare </a:t>
            </a:r>
            <a:r>
              <a:rPr dirty="0" sz="1800" spc="-200">
                <a:latin typeface="Verdana"/>
                <a:cs typeface="Verdana"/>
              </a:rPr>
              <a:t>a </a:t>
            </a:r>
            <a:r>
              <a:rPr dirty="0" sz="1800" spc="-120">
                <a:latin typeface="Verdana"/>
                <a:cs typeface="Verdana"/>
              </a:rPr>
              <a:t>modului </a:t>
            </a:r>
            <a:r>
              <a:rPr dirty="0" sz="1800" spc="-150">
                <a:latin typeface="Verdana"/>
                <a:cs typeface="Verdana"/>
              </a:rPr>
              <a:t>de </a:t>
            </a:r>
            <a:r>
              <a:rPr dirty="0" sz="1800" spc="-100">
                <a:latin typeface="Verdana"/>
                <a:cs typeface="Verdana"/>
              </a:rPr>
              <a:t>definire </a:t>
            </a:r>
            <a:r>
              <a:rPr dirty="0" sz="1800" spc="-200">
                <a:latin typeface="Verdana"/>
                <a:cs typeface="Verdana"/>
              </a:rPr>
              <a:t>a </a:t>
            </a:r>
            <a:r>
              <a:rPr dirty="0" sz="1800" spc="-105">
                <a:latin typeface="Verdana"/>
                <a:cs typeface="Verdana"/>
              </a:rPr>
              <a:t>legilor </a:t>
            </a:r>
            <a:r>
              <a:rPr dirty="0" sz="1800" spc="-150">
                <a:latin typeface="Verdana"/>
                <a:cs typeface="Verdana"/>
              </a:rPr>
              <a:t>de </a:t>
            </a:r>
            <a:r>
              <a:rPr dirty="0" sz="1800" spc="-145">
                <a:latin typeface="Verdana"/>
                <a:cs typeface="Verdana"/>
              </a:rPr>
              <a:t> </a:t>
            </a:r>
            <a:r>
              <a:rPr dirty="0" sz="1800" spc="-110">
                <a:latin typeface="Verdana"/>
                <a:cs typeface="Verdana"/>
              </a:rPr>
              <a:t>compozi</a:t>
            </a:r>
            <a:r>
              <a:rPr dirty="0" sz="1800" spc="-110">
                <a:latin typeface="Cambria"/>
                <a:cs typeface="Cambria"/>
              </a:rPr>
              <a:t>ţ</a:t>
            </a:r>
            <a:r>
              <a:rPr dirty="0" sz="1800" spc="-110">
                <a:latin typeface="Verdana"/>
                <a:cs typeface="Verdana"/>
              </a:rPr>
              <a:t>ie</a:t>
            </a:r>
            <a:r>
              <a:rPr dirty="0" sz="1800" spc="-204">
                <a:latin typeface="Verdana"/>
                <a:cs typeface="Verdana"/>
              </a:rPr>
              <a:t> </a:t>
            </a:r>
            <a:r>
              <a:rPr dirty="0" sz="1800" spc="-135">
                <a:latin typeface="Verdana"/>
                <a:cs typeface="Verdana"/>
              </a:rPr>
              <a:t>elementare</a:t>
            </a:r>
            <a:r>
              <a:rPr dirty="0" sz="1800" spc="-210">
                <a:latin typeface="Verdana"/>
                <a:cs typeface="Verdana"/>
              </a:rPr>
              <a:t> </a:t>
            </a:r>
            <a:r>
              <a:rPr dirty="0" sz="1800" spc="-114">
                <a:latin typeface="Verdana"/>
                <a:cs typeface="Verdana"/>
              </a:rPr>
              <a:t>pentru</a:t>
            </a:r>
            <a:r>
              <a:rPr dirty="0" sz="1800" spc="-210">
                <a:latin typeface="Verdana"/>
                <a:cs typeface="Verdana"/>
              </a:rPr>
              <a:t> </a:t>
            </a:r>
            <a:r>
              <a:rPr dirty="0" sz="1800" spc="-150">
                <a:latin typeface="Verdana"/>
                <a:cs typeface="Verdana"/>
              </a:rPr>
              <a:t>numere</a:t>
            </a:r>
            <a:r>
              <a:rPr dirty="0" sz="1800" spc="-210">
                <a:latin typeface="Verdana"/>
                <a:cs typeface="Verdana"/>
              </a:rPr>
              <a:t> </a:t>
            </a:r>
            <a:r>
              <a:rPr dirty="0" sz="1800" spc="-114">
                <a:latin typeface="Verdana"/>
                <a:cs typeface="Verdana"/>
              </a:rPr>
              <a:t>fuzzy</a:t>
            </a:r>
            <a:r>
              <a:rPr dirty="0" sz="1800" spc="-180">
                <a:latin typeface="Verdana"/>
                <a:cs typeface="Verdana"/>
              </a:rPr>
              <a:t> </a:t>
            </a:r>
            <a:r>
              <a:rPr dirty="0" sz="1800" spc="-125">
                <a:latin typeface="Verdana"/>
                <a:cs typeface="Verdana"/>
              </a:rPr>
              <a:t>trapezoidale</a:t>
            </a:r>
            <a:r>
              <a:rPr dirty="0" sz="1800" spc="-229">
                <a:latin typeface="Verdana"/>
                <a:cs typeface="Verdana"/>
              </a:rPr>
              <a:t> </a:t>
            </a:r>
            <a:r>
              <a:rPr dirty="0" sz="1800" spc="-114">
                <a:latin typeface="Verdana"/>
                <a:cs typeface="Verdana"/>
              </a:rPr>
              <a:t>cu</a:t>
            </a:r>
            <a:r>
              <a:rPr dirty="0" sz="1800" spc="-195">
                <a:latin typeface="Verdana"/>
                <a:cs typeface="Verdana"/>
              </a:rPr>
              <a:t> </a:t>
            </a:r>
            <a:r>
              <a:rPr dirty="0" sz="1800" spc="-100">
                <a:latin typeface="Verdana"/>
                <a:cs typeface="Verdana"/>
              </a:rPr>
              <a:t>centrul</a:t>
            </a:r>
            <a:r>
              <a:rPr dirty="0" sz="1800" spc="-204">
                <a:latin typeface="Verdana"/>
                <a:cs typeface="Verdana"/>
              </a:rPr>
              <a:t> </a:t>
            </a:r>
            <a:r>
              <a:rPr dirty="0" sz="1800" spc="-145">
                <a:latin typeface="Verdana"/>
                <a:cs typeface="Verdana"/>
              </a:rPr>
              <a:t>de</a:t>
            </a:r>
            <a:r>
              <a:rPr dirty="0" sz="1800" spc="-204">
                <a:latin typeface="Verdana"/>
                <a:cs typeface="Verdana"/>
              </a:rPr>
              <a:t> </a:t>
            </a:r>
            <a:r>
              <a:rPr dirty="0" sz="1800" spc="-125">
                <a:latin typeface="Verdana"/>
                <a:cs typeface="Verdana"/>
              </a:rPr>
              <a:t>greutate</a:t>
            </a:r>
            <a:r>
              <a:rPr dirty="0" sz="1800" spc="-204">
                <a:latin typeface="Verdana"/>
                <a:cs typeface="Verdana"/>
              </a:rPr>
              <a:t> </a:t>
            </a:r>
            <a:r>
              <a:rPr dirty="0" sz="1800" spc="-120">
                <a:latin typeface="Verdana"/>
                <a:cs typeface="Verdana"/>
              </a:rPr>
              <a:t>asociat</a:t>
            </a:r>
            <a:r>
              <a:rPr dirty="0" sz="1800" spc="-195">
                <a:latin typeface="Verdana"/>
                <a:cs typeface="Verdana"/>
              </a:rPr>
              <a:t> </a:t>
            </a:r>
            <a:r>
              <a:rPr dirty="0" sz="1800" spc="-125">
                <a:latin typeface="Verdana"/>
                <a:cs typeface="Verdana"/>
              </a:rPr>
              <a:t>fix.</a:t>
            </a:r>
            <a:r>
              <a:rPr dirty="0" sz="1800" spc="-210">
                <a:latin typeface="Verdana"/>
                <a:cs typeface="Verdana"/>
              </a:rPr>
              <a:t> </a:t>
            </a:r>
            <a:r>
              <a:rPr dirty="0" sz="1800" spc="-110">
                <a:latin typeface="Verdana"/>
                <a:cs typeface="Verdana"/>
              </a:rPr>
              <a:t>Acestea</a:t>
            </a:r>
            <a:r>
              <a:rPr dirty="0" sz="1800" spc="245">
                <a:latin typeface="Verdana"/>
                <a:cs typeface="Verdana"/>
              </a:rPr>
              <a:t> </a:t>
            </a:r>
            <a:r>
              <a:rPr dirty="0" sz="1800" spc="-165">
                <a:latin typeface="Verdana"/>
                <a:cs typeface="Verdana"/>
              </a:rPr>
              <a:t>au</a:t>
            </a:r>
            <a:r>
              <a:rPr dirty="0" sz="1800" spc="-204">
                <a:latin typeface="Verdana"/>
                <a:cs typeface="Verdana"/>
              </a:rPr>
              <a:t> </a:t>
            </a:r>
            <a:r>
              <a:rPr dirty="0" sz="1800" spc="-125">
                <a:latin typeface="Verdana"/>
                <a:cs typeface="Verdana"/>
              </a:rPr>
              <a:t>la</a:t>
            </a:r>
            <a:r>
              <a:rPr dirty="0" sz="1800" spc="-225">
                <a:latin typeface="Verdana"/>
                <a:cs typeface="Verdana"/>
              </a:rPr>
              <a:t> </a:t>
            </a:r>
            <a:r>
              <a:rPr dirty="0" sz="1800" spc="-114">
                <a:latin typeface="Verdana"/>
                <a:cs typeface="Verdana"/>
              </a:rPr>
              <a:t>baz</a:t>
            </a:r>
            <a:r>
              <a:rPr dirty="0" sz="1800" spc="-114">
                <a:latin typeface="Cambria"/>
                <a:cs typeface="Cambria"/>
              </a:rPr>
              <a:t>ă </a:t>
            </a:r>
            <a:r>
              <a:rPr dirty="0" sz="1800" spc="-380">
                <a:latin typeface="Cambria"/>
                <a:cs typeface="Cambria"/>
              </a:rPr>
              <a:t> </a:t>
            </a:r>
            <a:r>
              <a:rPr dirty="0" sz="1800" spc="-110">
                <a:latin typeface="Verdana"/>
                <a:cs typeface="Verdana"/>
              </a:rPr>
              <a:t>o</a:t>
            </a:r>
            <a:r>
              <a:rPr dirty="0" sz="1800" spc="-204">
                <a:latin typeface="Verdana"/>
                <a:cs typeface="Verdana"/>
              </a:rPr>
              <a:t> </a:t>
            </a:r>
            <a:r>
              <a:rPr dirty="0" sz="1800" spc="-125">
                <a:latin typeface="Verdana"/>
                <a:cs typeface="Verdana"/>
              </a:rPr>
              <a:t>serie</a:t>
            </a:r>
            <a:r>
              <a:rPr dirty="0" sz="1800" spc="-210">
                <a:latin typeface="Verdana"/>
                <a:cs typeface="Verdana"/>
              </a:rPr>
              <a:t> </a:t>
            </a:r>
            <a:r>
              <a:rPr dirty="0" sz="1800" spc="-150">
                <a:latin typeface="Verdana"/>
                <a:cs typeface="Verdana"/>
              </a:rPr>
              <a:t>de</a:t>
            </a:r>
            <a:r>
              <a:rPr dirty="0" sz="1800" spc="-225">
                <a:latin typeface="Verdana"/>
                <a:cs typeface="Verdana"/>
              </a:rPr>
              <a:t> </a:t>
            </a:r>
            <a:r>
              <a:rPr dirty="0" sz="1800" spc="-100">
                <a:latin typeface="Verdana"/>
                <a:cs typeface="Verdana"/>
              </a:rPr>
              <a:t>indicatori</a:t>
            </a:r>
            <a:r>
              <a:rPr dirty="0" sz="1800" spc="-210">
                <a:latin typeface="Verdana"/>
                <a:cs typeface="Verdana"/>
              </a:rPr>
              <a:t> </a:t>
            </a:r>
            <a:r>
              <a:rPr dirty="0" sz="1800" spc="-110">
                <a:latin typeface="Verdana"/>
                <a:cs typeface="Verdana"/>
              </a:rPr>
              <a:t>asocia</a:t>
            </a:r>
            <a:r>
              <a:rPr dirty="0" sz="1800" spc="-110">
                <a:latin typeface="Cambria"/>
                <a:cs typeface="Cambria"/>
              </a:rPr>
              <a:t>ţ</a:t>
            </a:r>
            <a:r>
              <a:rPr dirty="0" sz="1800" spc="-110">
                <a:latin typeface="Verdana"/>
                <a:cs typeface="Verdana"/>
              </a:rPr>
              <a:t>i</a:t>
            </a:r>
            <a:r>
              <a:rPr dirty="0" sz="1800" spc="-204">
                <a:latin typeface="Verdana"/>
                <a:cs typeface="Verdana"/>
              </a:rPr>
              <a:t> </a:t>
            </a:r>
            <a:r>
              <a:rPr dirty="0" sz="1800" spc="-114">
                <a:latin typeface="Verdana"/>
                <a:cs typeface="Verdana"/>
              </a:rPr>
              <a:t>pentru</a:t>
            </a:r>
            <a:r>
              <a:rPr dirty="0" sz="1800" spc="-210">
                <a:latin typeface="Verdana"/>
                <a:cs typeface="Verdana"/>
              </a:rPr>
              <a:t> </a:t>
            </a:r>
            <a:r>
              <a:rPr dirty="0" sz="1800" spc="-135">
                <a:latin typeface="Verdana"/>
                <a:cs typeface="Verdana"/>
              </a:rPr>
              <a:t>u</a:t>
            </a:r>
            <a:r>
              <a:rPr dirty="0" sz="1800" spc="-135">
                <a:latin typeface="Cambria"/>
                <a:cs typeface="Cambria"/>
              </a:rPr>
              <a:t>ş</a:t>
            </a:r>
            <a:r>
              <a:rPr dirty="0" sz="1800" spc="-135">
                <a:latin typeface="Verdana"/>
                <a:cs typeface="Verdana"/>
              </a:rPr>
              <a:t>urarea</a:t>
            </a:r>
            <a:r>
              <a:rPr dirty="0" sz="1800" spc="-225">
                <a:latin typeface="Verdana"/>
                <a:cs typeface="Verdana"/>
              </a:rPr>
              <a:t> </a:t>
            </a:r>
            <a:r>
              <a:rPr dirty="0" sz="1800" spc="-105">
                <a:latin typeface="Verdana"/>
                <a:cs typeface="Verdana"/>
              </a:rPr>
              <a:t>calculelor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91738" y="1628254"/>
            <a:ext cx="293560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dirty="0" spc="-50" b="0">
                <a:latin typeface="Times New Roman"/>
                <a:cs typeface="Times New Roman"/>
              </a:rPr>
              <a:t>Q</a:t>
            </a:r>
            <a:r>
              <a:rPr dirty="0" baseline="-24305" sz="2400" spc="75" b="0">
                <a:latin typeface="Times New Roman"/>
                <a:cs typeface="Times New Roman"/>
              </a:rPr>
              <a:t>a</a:t>
            </a:r>
            <a:r>
              <a:rPr dirty="0" baseline="-24305" sz="2400" b="0">
                <a:latin typeface="Times New Roman"/>
                <a:cs typeface="Times New Roman"/>
              </a:rPr>
              <a:t> </a:t>
            </a:r>
            <a:r>
              <a:rPr dirty="0" baseline="-24305" sz="2400" spc="202" b="0">
                <a:latin typeface="Times New Roman"/>
                <a:cs typeface="Times New Roman"/>
              </a:rPr>
              <a:t> </a:t>
            </a:r>
            <a:r>
              <a:rPr dirty="0" sz="2800" spc="70" b="0" i="0">
                <a:latin typeface="Symbol"/>
                <a:cs typeface="Symbol"/>
              </a:rPr>
              <a:t></a:t>
            </a:r>
            <a:r>
              <a:rPr dirty="0" sz="2800" spc="-220" b="0" i="0">
                <a:latin typeface="Times New Roman"/>
                <a:cs typeface="Times New Roman"/>
              </a:rPr>
              <a:t> </a:t>
            </a:r>
            <a:r>
              <a:rPr dirty="0" sz="2800" spc="50" b="0" i="0">
                <a:latin typeface="Times New Roman"/>
                <a:cs typeface="Times New Roman"/>
              </a:rPr>
              <a:t>(</a:t>
            </a:r>
            <a:r>
              <a:rPr dirty="0" sz="2800" spc="95" b="0">
                <a:latin typeface="Times New Roman"/>
                <a:cs typeface="Times New Roman"/>
              </a:rPr>
              <a:t>a</a:t>
            </a:r>
            <a:r>
              <a:rPr dirty="0" baseline="-24305" sz="2400" spc="89" b="0">
                <a:latin typeface="Times New Roman"/>
                <a:cs typeface="Times New Roman"/>
              </a:rPr>
              <a:t>L</a:t>
            </a:r>
            <a:r>
              <a:rPr dirty="0" baseline="-24305" sz="2400" spc="-165" b="0">
                <a:latin typeface="Times New Roman"/>
                <a:cs typeface="Times New Roman"/>
              </a:rPr>
              <a:t> </a:t>
            </a:r>
            <a:r>
              <a:rPr dirty="0" sz="2800" spc="260" b="0" i="0">
                <a:latin typeface="Times New Roman"/>
                <a:cs typeface="Times New Roman"/>
              </a:rPr>
              <a:t>,</a:t>
            </a:r>
            <a:r>
              <a:rPr dirty="0" sz="2800" spc="55" b="0">
                <a:latin typeface="Times New Roman"/>
                <a:cs typeface="Times New Roman"/>
              </a:rPr>
              <a:t>a</a:t>
            </a:r>
            <a:r>
              <a:rPr dirty="0" baseline="-24305" sz="2400" spc="112" b="0">
                <a:latin typeface="Times New Roman"/>
                <a:cs typeface="Times New Roman"/>
              </a:rPr>
              <a:t>m</a:t>
            </a:r>
            <a:r>
              <a:rPr dirty="0" baseline="-24305" sz="2400" spc="-217" b="0">
                <a:latin typeface="Times New Roman"/>
                <a:cs typeface="Times New Roman"/>
              </a:rPr>
              <a:t> </a:t>
            </a:r>
            <a:r>
              <a:rPr dirty="0" sz="2800" spc="265" b="0" i="0">
                <a:latin typeface="Times New Roman"/>
                <a:cs typeface="Times New Roman"/>
              </a:rPr>
              <a:t>,</a:t>
            </a:r>
            <a:r>
              <a:rPr dirty="0" sz="2800" spc="80" b="0">
                <a:latin typeface="Times New Roman"/>
                <a:cs typeface="Times New Roman"/>
              </a:rPr>
              <a:t>a</a:t>
            </a:r>
            <a:r>
              <a:rPr dirty="0" baseline="-24305" sz="2400" spc="135" b="0">
                <a:latin typeface="Times New Roman"/>
                <a:cs typeface="Times New Roman"/>
              </a:rPr>
              <a:t>M</a:t>
            </a:r>
            <a:r>
              <a:rPr dirty="0" baseline="-24305" sz="2400" spc="142" b="0">
                <a:latin typeface="Times New Roman"/>
                <a:cs typeface="Times New Roman"/>
              </a:rPr>
              <a:t> </a:t>
            </a:r>
            <a:r>
              <a:rPr dirty="0" sz="2800" spc="265" b="0" i="0">
                <a:latin typeface="Times New Roman"/>
                <a:cs typeface="Times New Roman"/>
              </a:rPr>
              <a:t>,</a:t>
            </a:r>
            <a:r>
              <a:rPr dirty="0" sz="2800" spc="95" b="0">
                <a:latin typeface="Times New Roman"/>
                <a:cs typeface="Times New Roman"/>
              </a:rPr>
              <a:t>a</a:t>
            </a:r>
            <a:r>
              <a:rPr dirty="0" baseline="-24305" sz="2400" spc="97" b="0">
                <a:latin typeface="Times New Roman"/>
                <a:cs typeface="Times New Roman"/>
              </a:rPr>
              <a:t>R</a:t>
            </a:r>
            <a:r>
              <a:rPr dirty="0" baseline="-24305" sz="2400" spc="-89" b="0">
                <a:latin typeface="Times New Roman"/>
                <a:cs typeface="Times New Roman"/>
              </a:rPr>
              <a:t> </a:t>
            </a:r>
            <a:r>
              <a:rPr dirty="0" sz="2800" spc="40" b="0" i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0295" y="2144868"/>
            <a:ext cx="8044180" cy="1278890"/>
          </a:xfrm>
          <a:prstGeom prst="rect">
            <a:avLst/>
          </a:prstGeom>
        </p:spPr>
        <p:txBody>
          <a:bodyPr wrap="square" lIns="0" tIns="139700" rIns="0" bIns="0" rtlCol="0" vert="horz">
            <a:spAutoFit/>
          </a:bodyPr>
          <a:lstStyle/>
          <a:p>
            <a:pPr marL="410209" indent="-385445">
              <a:lnSpc>
                <a:spcPct val="100000"/>
              </a:lnSpc>
              <a:spcBef>
                <a:spcPts val="1100"/>
              </a:spcBef>
              <a:buFont typeface="Symbol"/>
              <a:buChar char=""/>
              <a:tabLst>
                <a:tab pos="410209" algn="l"/>
                <a:tab pos="410845" algn="l"/>
              </a:tabLst>
            </a:pPr>
            <a:r>
              <a:rPr dirty="0" sz="2000" spc="5">
                <a:latin typeface="Times New Roman"/>
                <a:cs typeface="Times New Roman"/>
              </a:rPr>
              <a:t>Nucleul </a:t>
            </a:r>
            <a:r>
              <a:rPr dirty="0" sz="2000">
                <a:latin typeface="Times New Roman"/>
                <a:cs typeface="Times New Roman"/>
              </a:rPr>
              <a:t>şi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suportul </a:t>
            </a:r>
            <a:r>
              <a:rPr dirty="0" sz="2000" spc="5">
                <a:latin typeface="Times New Roman"/>
                <a:cs typeface="Times New Roman"/>
              </a:rPr>
              <a:t>numărului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15">
                <a:latin typeface="Times New Roman"/>
                <a:cs typeface="Times New Roman"/>
              </a:rPr>
              <a:t>fuzzy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:</a:t>
            </a:r>
            <a:r>
              <a:rPr dirty="0" sz="2000" spc="459">
                <a:latin typeface="Times New Roman"/>
                <a:cs typeface="Times New Roman"/>
              </a:rPr>
              <a:t> </a:t>
            </a:r>
            <a:r>
              <a:rPr dirty="0" sz="2000" spc="60" i="1">
                <a:latin typeface="Times New Roman"/>
                <a:cs typeface="Times New Roman"/>
              </a:rPr>
              <a:t>N</a:t>
            </a:r>
            <a:r>
              <a:rPr dirty="0" sz="2000" spc="60">
                <a:latin typeface="Times New Roman"/>
                <a:cs typeface="Times New Roman"/>
              </a:rPr>
              <a:t>(</a:t>
            </a:r>
            <a:r>
              <a:rPr dirty="0" sz="2000" spc="60" i="1">
                <a:latin typeface="Times New Roman"/>
                <a:cs typeface="Times New Roman"/>
              </a:rPr>
              <a:t>Q</a:t>
            </a:r>
            <a:r>
              <a:rPr dirty="0" baseline="-24154" sz="1725" spc="89" i="1">
                <a:latin typeface="Times New Roman"/>
                <a:cs typeface="Times New Roman"/>
              </a:rPr>
              <a:t>a</a:t>
            </a:r>
            <a:r>
              <a:rPr dirty="0" baseline="-24154" sz="1725" spc="-37" i="1">
                <a:latin typeface="Times New Roman"/>
                <a:cs typeface="Times New Roman"/>
              </a:rPr>
              <a:t> </a:t>
            </a:r>
            <a:r>
              <a:rPr dirty="0" sz="2000" spc="30">
                <a:latin typeface="Times New Roman"/>
                <a:cs typeface="Times New Roman"/>
              </a:rPr>
              <a:t>)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50">
                <a:latin typeface="Symbol"/>
                <a:cs typeface="Symbol"/>
              </a:rPr>
              <a:t></a:t>
            </a:r>
            <a:r>
              <a:rPr dirty="0" sz="2000" spc="-165">
                <a:latin typeface="Times New Roman"/>
                <a:cs typeface="Times New Roman"/>
              </a:rPr>
              <a:t> </a:t>
            </a:r>
            <a:r>
              <a:rPr dirty="0" sz="2000" spc="45">
                <a:latin typeface="Times New Roman"/>
                <a:cs typeface="Times New Roman"/>
              </a:rPr>
              <a:t>[</a:t>
            </a:r>
            <a:r>
              <a:rPr dirty="0" sz="2000" spc="45" i="1">
                <a:latin typeface="Times New Roman"/>
                <a:cs typeface="Times New Roman"/>
              </a:rPr>
              <a:t>a</a:t>
            </a:r>
            <a:r>
              <a:rPr dirty="0" baseline="-24154" sz="1725" spc="67" i="1">
                <a:latin typeface="Times New Roman"/>
                <a:cs typeface="Times New Roman"/>
              </a:rPr>
              <a:t>n</a:t>
            </a:r>
            <a:r>
              <a:rPr dirty="0" baseline="-24154" sz="1725" spc="-157" i="1">
                <a:latin typeface="Times New Roman"/>
                <a:cs typeface="Times New Roman"/>
              </a:rPr>
              <a:t> </a:t>
            </a:r>
            <a:r>
              <a:rPr dirty="0" sz="2000" spc="25">
                <a:latin typeface="Times New Roman"/>
                <a:cs typeface="Times New Roman"/>
              </a:rPr>
              <a:t>;</a:t>
            </a:r>
            <a:r>
              <a:rPr dirty="0" sz="2000" spc="-245">
                <a:latin typeface="Times New Roman"/>
                <a:cs typeface="Times New Roman"/>
              </a:rPr>
              <a:t> </a:t>
            </a:r>
            <a:r>
              <a:rPr dirty="0" sz="2000" spc="60" i="1">
                <a:latin typeface="Times New Roman"/>
                <a:cs typeface="Times New Roman"/>
              </a:rPr>
              <a:t>a</a:t>
            </a:r>
            <a:r>
              <a:rPr dirty="0" baseline="-24154" sz="1725" spc="89" i="1">
                <a:latin typeface="Times New Roman"/>
                <a:cs typeface="Times New Roman"/>
              </a:rPr>
              <a:t>M</a:t>
            </a:r>
            <a:r>
              <a:rPr dirty="0" baseline="-24154" sz="1725" spc="179" i="1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];</a:t>
            </a:r>
            <a:r>
              <a:rPr dirty="0" sz="2000" spc="-145">
                <a:latin typeface="Times New Roman"/>
                <a:cs typeface="Times New Roman"/>
              </a:rPr>
              <a:t> </a:t>
            </a:r>
            <a:r>
              <a:rPr dirty="0" sz="2000" spc="145" i="1">
                <a:latin typeface="Times New Roman"/>
                <a:cs typeface="Times New Roman"/>
              </a:rPr>
              <a:t>S</a:t>
            </a:r>
            <a:r>
              <a:rPr dirty="0" baseline="-24154" sz="1725" spc="217" i="1">
                <a:latin typeface="Times New Roman"/>
                <a:cs typeface="Times New Roman"/>
              </a:rPr>
              <a:t>p</a:t>
            </a:r>
            <a:r>
              <a:rPr dirty="0" baseline="-24154" sz="1725" spc="-37" i="1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(</a:t>
            </a:r>
            <a:r>
              <a:rPr dirty="0" sz="2000" spc="5" i="1">
                <a:latin typeface="Times New Roman"/>
                <a:cs typeface="Times New Roman"/>
              </a:rPr>
              <a:t>Q</a:t>
            </a:r>
            <a:r>
              <a:rPr dirty="0" baseline="-24154" sz="1725" spc="7" i="1">
                <a:latin typeface="Times New Roman"/>
                <a:cs typeface="Times New Roman"/>
              </a:rPr>
              <a:t>a</a:t>
            </a:r>
            <a:r>
              <a:rPr dirty="0" baseline="-24154" sz="1725" spc="-37" i="1">
                <a:latin typeface="Times New Roman"/>
                <a:cs typeface="Times New Roman"/>
              </a:rPr>
              <a:t> </a:t>
            </a:r>
            <a:r>
              <a:rPr dirty="0" sz="2000" spc="30">
                <a:latin typeface="Times New Roman"/>
                <a:cs typeface="Times New Roman"/>
              </a:rPr>
              <a:t>)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50">
                <a:latin typeface="Symbol"/>
                <a:cs typeface="Symbol"/>
              </a:rPr>
              <a:t></a:t>
            </a:r>
            <a:r>
              <a:rPr dirty="0" sz="2000" spc="-165">
                <a:latin typeface="Times New Roman"/>
                <a:cs typeface="Times New Roman"/>
              </a:rPr>
              <a:t> </a:t>
            </a:r>
            <a:r>
              <a:rPr dirty="0" sz="2000" spc="55">
                <a:latin typeface="Times New Roman"/>
                <a:cs typeface="Times New Roman"/>
              </a:rPr>
              <a:t>[</a:t>
            </a:r>
            <a:r>
              <a:rPr dirty="0" sz="2000" spc="55" i="1">
                <a:latin typeface="Times New Roman"/>
                <a:cs typeface="Times New Roman"/>
              </a:rPr>
              <a:t>a</a:t>
            </a:r>
            <a:r>
              <a:rPr dirty="0" baseline="-24154" sz="1725" spc="82" i="1">
                <a:latin typeface="Times New Roman"/>
                <a:cs typeface="Times New Roman"/>
              </a:rPr>
              <a:t>L</a:t>
            </a:r>
            <a:r>
              <a:rPr dirty="0" baseline="-24154" sz="1725" spc="-150" i="1">
                <a:latin typeface="Times New Roman"/>
                <a:cs typeface="Times New Roman"/>
              </a:rPr>
              <a:t> </a:t>
            </a:r>
            <a:r>
              <a:rPr dirty="0" sz="2000" spc="25">
                <a:latin typeface="Times New Roman"/>
                <a:cs typeface="Times New Roman"/>
              </a:rPr>
              <a:t>;</a:t>
            </a:r>
            <a:r>
              <a:rPr dirty="0" sz="2000" spc="-254">
                <a:latin typeface="Times New Roman"/>
                <a:cs typeface="Times New Roman"/>
              </a:rPr>
              <a:t> </a:t>
            </a:r>
            <a:r>
              <a:rPr dirty="0" sz="2000" spc="60" i="1">
                <a:latin typeface="Times New Roman"/>
                <a:cs typeface="Times New Roman"/>
              </a:rPr>
              <a:t>a</a:t>
            </a:r>
            <a:r>
              <a:rPr dirty="0" baseline="-24154" sz="1725" spc="89" i="1">
                <a:latin typeface="Times New Roman"/>
                <a:cs typeface="Times New Roman"/>
              </a:rPr>
              <a:t>R</a:t>
            </a:r>
            <a:r>
              <a:rPr dirty="0" baseline="-24154" sz="1725" spc="-52" i="1">
                <a:latin typeface="Times New Roman"/>
                <a:cs typeface="Times New Roman"/>
              </a:rPr>
              <a:t> </a:t>
            </a:r>
            <a:r>
              <a:rPr dirty="0" sz="2000" spc="30">
                <a:latin typeface="Times New Roman"/>
                <a:cs typeface="Times New Roman"/>
              </a:rPr>
              <a:t>]</a:t>
            </a:r>
            <a:endParaRPr sz="2000">
              <a:latin typeface="Times New Roman"/>
              <a:cs typeface="Times New Roman"/>
            </a:endParaRPr>
          </a:p>
          <a:p>
            <a:pPr marL="4058920">
              <a:lnSpc>
                <a:spcPts val="2030"/>
              </a:lnSpc>
              <a:spcBef>
                <a:spcPts val="990"/>
              </a:spcBef>
              <a:tabLst>
                <a:tab pos="4356100" algn="l"/>
                <a:tab pos="5440045" algn="l"/>
                <a:tab pos="5924550" algn="l"/>
              </a:tabLst>
            </a:pPr>
            <a:r>
              <a:rPr dirty="0" sz="2000" spc="15" i="1">
                <a:latin typeface="Times New Roman"/>
                <a:cs typeface="Times New Roman"/>
              </a:rPr>
              <a:t>L	</a:t>
            </a:r>
            <a:r>
              <a:rPr dirty="0" sz="2000" spc="5">
                <a:latin typeface="Times New Roman"/>
                <a:cs typeface="Times New Roman"/>
              </a:rPr>
              <a:t>(</a:t>
            </a:r>
            <a:r>
              <a:rPr dirty="0" sz="2000" spc="5" i="1">
                <a:latin typeface="Times New Roman"/>
                <a:cs typeface="Times New Roman"/>
              </a:rPr>
              <a:t>Q</a:t>
            </a:r>
            <a:r>
              <a:rPr dirty="0" sz="2000" spc="370" i="1">
                <a:latin typeface="Times New Roman"/>
                <a:cs typeface="Times New Roman"/>
              </a:rPr>
              <a:t> </a:t>
            </a:r>
            <a:r>
              <a:rPr dirty="0" sz="2000" spc="10">
                <a:latin typeface="Times New Roman"/>
                <a:cs typeface="Times New Roman"/>
              </a:rPr>
              <a:t>)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 spc="15">
                <a:latin typeface="Symbol"/>
                <a:cs typeface="Symbol"/>
              </a:rPr>
              <a:t>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 spc="15" i="1">
                <a:latin typeface="Times New Roman"/>
                <a:cs typeface="Times New Roman"/>
              </a:rPr>
              <a:t>a	</a:t>
            </a:r>
            <a:r>
              <a:rPr dirty="0" sz="2000" spc="15">
                <a:latin typeface="Symbol"/>
                <a:cs typeface="Symbol"/>
              </a:rPr>
              <a:t></a:t>
            </a:r>
            <a:r>
              <a:rPr dirty="0" sz="2000" spc="-165">
                <a:latin typeface="Times New Roman"/>
                <a:cs typeface="Times New Roman"/>
              </a:rPr>
              <a:t> </a:t>
            </a:r>
            <a:r>
              <a:rPr dirty="0" sz="2000" spc="15" i="1">
                <a:latin typeface="Times New Roman"/>
                <a:cs typeface="Times New Roman"/>
              </a:rPr>
              <a:t>a	</a:t>
            </a:r>
            <a:r>
              <a:rPr dirty="0" sz="2000" spc="15">
                <a:latin typeface="Symbol"/>
                <a:cs typeface="Symbol"/>
              </a:rPr>
              <a:t></a:t>
            </a:r>
            <a:r>
              <a:rPr dirty="0" sz="2000" spc="-120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0;</a:t>
            </a:r>
            <a:endParaRPr sz="2000">
              <a:latin typeface="Times New Roman"/>
              <a:cs typeface="Times New Roman"/>
            </a:endParaRPr>
          </a:p>
          <a:p>
            <a:pPr marL="410209" indent="-385445">
              <a:lnSpc>
                <a:spcPts val="1535"/>
              </a:lnSpc>
              <a:buFont typeface="Symbol"/>
              <a:buChar char=""/>
              <a:tabLst>
                <a:tab pos="410209" algn="l"/>
                <a:tab pos="410845" algn="l"/>
                <a:tab pos="4206240" algn="l"/>
                <a:tab pos="4625340" algn="l"/>
                <a:tab pos="5216525" algn="l"/>
                <a:tab pos="5760085" algn="l"/>
              </a:tabLst>
            </a:pPr>
            <a:r>
              <a:rPr dirty="0" sz="2000" spc="5">
                <a:latin typeface="Times New Roman"/>
                <a:cs typeface="Times New Roman"/>
              </a:rPr>
              <a:t>Lungimea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nucleului</a:t>
            </a:r>
            <a:r>
              <a:rPr dirty="0" sz="2000" spc="2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şi</a:t>
            </a:r>
            <a:r>
              <a:rPr dirty="0" sz="2000" spc="2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suportului</a:t>
            </a:r>
            <a:r>
              <a:rPr dirty="0" sz="2000" spc="2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:	</a:t>
            </a:r>
            <a:r>
              <a:rPr dirty="0" baseline="55555" sz="1725" spc="30" i="1">
                <a:latin typeface="Times New Roman"/>
                <a:cs typeface="Times New Roman"/>
              </a:rPr>
              <a:t>N	</a:t>
            </a:r>
            <a:r>
              <a:rPr dirty="0" baseline="55555" sz="1725" spc="22" i="1">
                <a:latin typeface="Times New Roman"/>
                <a:cs typeface="Times New Roman"/>
              </a:rPr>
              <a:t>a	</a:t>
            </a:r>
            <a:r>
              <a:rPr dirty="0" baseline="55555" sz="1725" spc="37" i="1">
                <a:latin typeface="Times New Roman"/>
                <a:cs typeface="Times New Roman"/>
              </a:rPr>
              <a:t>M	</a:t>
            </a:r>
            <a:r>
              <a:rPr dirty="0" baseline="55555" sz="1725" spc="22" i="1">
                <a:latin typeface="Times New Roman"/>
                <a:cs typeface="Times New Roman"/>
              </a:rPr>
              <a:t>n</a:t>
            </a:r>
            <a:endParaRPr baseline="55555" sz="1725">
              <a:latin typeface="Times New Roman"/>
              <a:cs typeface="Times New Roman"/>
            </a:endParaRPr>
          </a:p>
          <a:p>
            <a:pPr marL="4058920">
              <a:lnSpc>
                <a:spcPts val="1905"/>
              </a:lnSpc>
            </a:pPr>
            <a:r>
              <a:rPr dirty="0" sz="2000" spc="5" i="1">
                <a:latin typeface="Times New Roman"/>
                <a:cs typeface="Times New Roman"/>
              </a:rPr>
              <a:t>L</a:t>
            </a:r>
            <a:r>
              <a:rPr dirty="0" baseline="-24154" sz="1725" spc="30" i="1">
                <a:latin typeface="Times New Roman"/>
                <a:cs typeface="Times New Roman"/>
              </a:rPr>
              <a:t>s</a:t>
            </a:r>
            <a:r>
              <a:rPr dirty="0" baseline="-24154" sz="1725" spc="22" i="1">
                <a:latin typeface="Times New Roman"/>
                <a:cs typeface="Times New Roman"/>
              </a:rPr>
              <a:t>p</a:t>
            </a:r>
            <a:r>
              <a:rPr dirty="0" baseline="-24154" sz="1725" spc="-22" i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(</a:t>
            </a:r>
            <a:r>
              <a:rPr dirty="0" sz="2000" spc="5" i="1">
                <a:latin typeface="Times New Roman"/>
                <a:cs typeface="Times New Roman"/>
              </a:rPr>
              <a:t>Q</a:t>
            </a:r>
            <a:r>
              <a:rPr dirty="0" baseline="-24154" sz="1725" spc="22" i="1">
                <a:latin typeface="Times New Roman"/>
                <a:cs typeface="Times New Roman"/>
              </a:rPr>
              <a:t>a</a:t>
            </a:r>
            <a:r>
              <a:rPr dirty="0" baseline="-24154" sz="1725" i="1">
                <a:latin typeface="Times New Roman"/>
                <a:cs typeface="Times New Roman"/>
              </a:rPr>
              <a:t> </a:t>
            </a:r>
            <a:r>
              <a:rPr dirty="0" sz="2000" spc="10">
                <a:latin typeface="Times New Roman"/>
                <a:cs typeface="Times New Roman"/>
              </a:rPr>
              <a:t>)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 spc="15">
                <a:latin typeface="Symbol"/>
                <a:cs typeface="Symbol"/>
              </a:rPr>
              <a:t>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95" i="1">
                <a:latin typeface="Times New Roman"/>
                <a:cs typeface="Times New Roman"/>
              </a:rPr>
              <a:t>a</a:t>
            </a:r>
            <a:r>
              <a:rPr dirty="0" baseline="-24154" sz="1725" spc="30" i="1">
                <a:latin typeface="Times New Roman"/>
                <a:cs typeface="Times New Roman"/>
              </a:rPr>
              <a:t>R</a:t>
            </a:r>
            <a:r>
              <a:rPr dirty="0" baseline="-24154" sz="1725" i="1">
                <a:latin typeface="Times New Roman"/>
                <a:cs typeface="Times New Roman"/>
              </a:rPr>
              <a:t> </a:t>
            </a:r>
            <a:r>
              <a:rPr dirty="0" baseline="-24154" sz="1725" spc="52" i="1">
                <a:latin typeface="Times New Roman"/>
                <a:cs typeface="Times New Roman"/>
              </a:rPr>
              <a:t> </a:t>
            </a:r>
            <a:r>
              <a:rPr dirty="0" sz="2000" spc="15">
                <a:latin typeface="Symbol"/>
                <a:cs typeface="Symbol"/>
              </a:rPr>
              <a:t></a:t>
            </a:r>
            <a:r>
              <a:rPr dirty="0" sz="2000" spc="-165">
                <a:latin typeface="Times New Roman"/>
                <a:cs typeface="Times New Roman"/>
              </a:rPr>
              <a:t> </a:t>
            </a:r>
            <a:r>
              <a:rPr dirty="0" sz="2000" spc="100" i="1">
                <a:latin typeface="Times New Roman"/>
                <a:cs typeface="Times New Roman"/>
              </a:rPr>
              <a:t>a</a:t>
            </a:r>
            <a:r>
              <a:rPr dirty="0" baseline="-24154" sz="1725" spc="22" i="1">
                <a:latin typeface="Times New Roman"/>
                <a:cs typeface="Times New Roman"/>
              </a:rPr>
              <a:t>L</a:t>
            </a:r>
            <a:r>
              <a:rPr dirty="0" baseline="-24154" sz="1725" i="1">
                <a:latin typeface="Times New Roman"/>
                <a:cs typeface="Times New Roman"/>
              </a:rPr>
              <a:t> </a:t>
            </a:r>
            <a:r>
              <a:rPr dirty="0" baseline="-24154" sz="1725" spc="202" i="1">
                <a:latin typeface="Times New Roman"/>
                <a:cs typeface="Times New Roman"/>
              </a:rPr>
              <a:t> </a:t>
            </a:r>
            <a:r>
              <a:rPr dirty="0" sz="2000" spc="15">
                <a:latin typeface="Symbol"/>
                <a:cs typeface="Symbol"/>
              </a:rPr>
              <a:t></a:t>
            </a:r>
            <a:r>
              <a:rPr dirty="0" sz="2000" spc="-85">
                <a:latin typeface="Times New Roman"/>
                <a:cs typeface="Times New Roman"/>
              </a:rPr>
              <a:t> </a:t>
            </a:r>
            <a:r>
              <a:rPr dirty="0" sz="2000" spc="15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501225" y="3886621"/>
            <a:ext cx="853440" cy="0"/>
          </a:xfrm>
          <a:custGeom>
            <a:avLst/>
            <a:gdLst/>
            <a:ahLst/>
            <a:cxnLst/>
            <a:rect l="l" t="t" r="r" b="b"/>
            <a:pathLst>
              <a:path w="853439" h="0">
                <a:moveTo>
                  <a:pt x="0" y="0"/>
                </a:moveTo>
                <a:lnTo>
                  <a:pt x="8532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508038" y="3886621"/>
            <a:ext cx="782955" cy="0"/>
          </a:xfrm>
          <a:custGeom>
            <a:avLst/>
            <a:gdLst/>
            <a:ahLst/>
            <a:cxnLst/>
            <a:rect l="l" t="t" r="r" b="b"/>
            <a:pathLst>
              <a:path w="782954" h="0">
                <a:moveTo>
                  <a:pt x="0" y="0"/>
                </a:moveTo>
                <a:lnTo>
                  <a:pt x="782579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855232" y="3880742"/>
            <a:ext cx="2127885" cy="3333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1983739" algn="l"/>
              </a:tabLst>
            </a:pPr>
            <a:r>
              <a:rPr dirty="0" sz="2000" spc="30">
                <a:latin typeface="Times New Roman"/>
                <a:cs typeface="Times New Roman"/>
              </a:rPr>
              <a:t>2</a:t>
            </a:r>
            <a:r>
              <a:rPr dirty="0" sz="2000" spc="30">
                <a:latin typeface="Times New Roman"/>
                <a:cs typeface="Times New Roman"/>
              </a:rPr>
              <a:t>	</a:t>
            </a:r>
            <a:r>
              <a:rPr dirty="0" sz="2000" spc="30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51898" y="3690075"/>
            <a:ext cx="110489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spc="25" i="1">
                <a:latin typeface="Times New Roman"/>
                <a:cs typeface="Times New Roman"/>
              </a:rPr>
              <a:t>L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99558" y="3852445"/>
            <a:ext cx="54038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50850" algn="l"/>
              </a:tabLst>
            </a:pPr>
            <a:r>
              <a:rPr dirty="0" sz="1150" spc="20" i="1">
                <a:latin typeface="Times New Roman"/>
                <a:cs typeface="Times New Roman"/>
              </a:rPr>
              <a:t>s</a:t>
            </a:r>
            <a:r>
              <a:rPr dirty="0" sz="1150" spc="25" i="1">
                <a:latin typeface="Times New Roman"/>
                <a:cs typeface="Times New Roman"/>
              </a:rPr>
              <a:t>p</a:t>
            </a:r>
            <a:r>
              <a:rPr dirty="0" sz="1150" i="1">
                <a:latin typeface="Times New Roman"/>
                <a:cs typeface="Times New Roman"/>
              </a:rPr>
              <a:t>	</a:t>
            </a:r>
            <a:r>
              <a:rPr dirty="0" sz="1150" spc="25" i="1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41538" y="3688046"/>
            <a:ext cx="135890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spc="35" i="1">
                <a:latin typeface="Times New Roman"/>
                <a:cs typeface="Times New Roman"/>
              </a:rPr>
              <a:t>m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70213" y="3681342"/>
            <a:ext cx="692150" cy="3333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2000" spc="15">
                <a:latin typeface="Times New Roman"/>
                <a:cs typeface="Times New Roman"/>
              </a:rPr>
              <a:t>(</a:t>
            </a:r>
            <a:r>
              <a:rPr dirty="0" sz="2000" spc="15" i="1">
                <a:latin typeface="Times New Roman"/>
                <a:cs typeface="Times New Roman"/>
              </a:rPr>
              <a:t>Q</a:t>
            </a:r>
            <a:r>
              <a:rPr dirty="0" sz="2000" spc="285" i="1">
                <a:latin typeface="Times New Roman"/>
                <a:cs typeface="Times New Roman"/>
              </a:rPr>
              <a:t> </a:t>
            </a:r>
            <a:r>
              <a:rPr dirty="0" sz="2000" spc="20">
                <a:latin typeface="Times New Roman"/>
                <a:cs typeface="Times New Roman"/>
              </a:rPr>
              <a:t>)</a:t>
            </a:r>
            <a:r>
              <a:rPr dirty="0" sz="2000" spc="-95">
                <a:latin typeface="Times New Roman"/>
                <a:cs typeface="Times New Roman"/>
              </a:rPr>
              <a:t> </a:t>
            </a:r>
            <a:r>
              <a:rPr dirty="0" sz="2000" spc="30">
                <a:latin typeface="Symbol"/>
                <a:cs typeface="Symbol"/>
              </a:rPr>
              <a:t>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67534" y="3518468"/>
            <a:ext cx="2828925" cy="3333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20"/>
              </a:spcBef>
              <a:tabLst>
                <a:tab pos="368935" algn="l"/>
                <a:tab pos="2057400" algn="l"/>
                <a:tab pos="2356485" algn="l"/>
              </a:tabLst>
            </a:pPr>
            <a:r>
              <a:rPr dirty="0" sz="2000" spc="30" i="1">
                <a:latin typeface="Times New Roman"/>
                <a:cs typeface="Times New Roman"/>
              </a:rPr>
              <a:t>a</a:t>
            </a:r>
            <a:r>
              <a:rPr dirty="0" sz="2000" spc="30" i="1">
                <a:latin typeface="Times New Roman"/>
                <a:cs typeface="Times New Roman"/>
              </a:rPr>
              <a:t>	</a:t>
            </a:r>
            <a:r>
              <a:rPr dirty="0" sz="2000" spc="30">
                <a:latin typeface="Symbol"/>
                <a:cs typeface="Symbol"/>
              </a:rPr>
              <a:t></a:t>
            </a:r>
            <a:r>
              <a:rPr dirty="0" sz="2000" spc="-150">
                <a:latin typeface="Times New Roman"/>
                <a:cs typeface="Times New Roman"/>
              </a:rPr>
              <a:t> </a:t>
            </a:r>
            <a:r>
              <a:rPr dirty="0" sz="2000" spc="85" i="1">
                <a:latin typeface="Times New Roman"/>
                <a:cs typeface="Times New Roman"/>
              </a:rPr>
              <a:t>a</a:t>
            </a:r>
            <a:r>
              <a:rPr dirty="0" baseline="-24154" sz="1725" spc="60" i="1">
                <a:latin typeface="Times New Roman"/>
                <a:cs typeface="Times New Roman"/>
              </a:rPr>
              <a:t>M</a:t>
            </a:r>
            <a:r>
              <a:rPr dirty="0" baseline="-24154" sz="1725" i="1">
                <a:latin typeface="Times New Roman"/>
                <a:cs typeface="Times New Roman"/>
              </a:rPr>
              <a:t> </a:t>
            </a:r>
            <a:r>
              <a:rPr dirty="0" baseline="-24154" sz="1725" spc="202" i="1">
                <a:latin typeface="Times New Roman"/>
                <a:cs typeface="Times New Roman"/>
              </a:rPr>
              <a:t> </a:t>
            </a:r>
            <a:r>
              <a:rPr dirty="0" baseline="-36111" sz="3000" spc="277">
                <a:latin typeface="Times New Roman"/>
                <a:cs typeface="Times New Roman"/>
              </a:rPr>
              <a:t>;</a:t>
            </a:r>
            <a:r>
              <a:rPr dirty="0" baseline="-36111" sz="3000" spc="44" i="1">
                <a:latin typeface="Times New Roman"/>
                <a:cs typeface="Times New Roman"/>
              </a:rPr>
              <a:t>a</a:t>
            </a:r>
            <a:r>
              <a:rPr dirty="0" baseline="-36111" sz="3000" i="1">
                <a:latin typeface="Times New Roman"/>
                <a:cs typeface="Times New Roman"/>
              </a:rPr>
              <a:t>	</a:t>
            </a:r>
            <a:r>
              <a:rPr dirty="0" sz="2000" spc="30" i="1">
                <a:latin typeface="Times New Roman"/>
                <a:cs typeface="Times New Roman"/>
              </a:rPr>
              <a:t>a</a:t>
            </a:r>
            <a:r>
              <a:rPr dirty="0" sz="2000" i="1">
                <a:latin typeface="Times New Roman"/>
                <a:cs typeface="Times New Roman"/>
              </a:rPr>
              <a:t>	</a:t>
            </a:r>
            <a:r>
              <a:rPr dirty="0" sz="2000" spc="30">
                <a:latin typeface="Symbol"/>
                <a:cs typeface="Symbol"/>
              </a:rPr>
              <a:t></a:t>
            </a:r>
            <a:r>
              <a:rPr dirty="0" sz="2000" spc="-155">
                <a:latin typeface="Times New Roman"/>
                <a:cs typeface="Times New Roman"/>
              </a:rPr>
              <a:t> </a:t>
            </a:r>
            <a:r>
              <a:rPr dirty="0" sz="2000" spc="95" i="1">
                <a:latin typeface="Times New Roman"/>
                <a:cs typeface="Times New Roman"/>
              </a:rPr>
              <a:t>a</a:t>
            </a:r>
            <a:r>
              <a:rPr dirty="0" baseline="-24154" sz="1725" spc="44" i="1">
                <a:latin typeface="Times New Roman"/>
                <a:cs typeface="Times New Roman"/>
              </a:rPr>
              <a:t>R</a:t>
            </a:r>
            <a:endParaRPr baseline="-24154" sz="1725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13529" y="3852445"/>
            <a:ext cx="52006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30530" algn="l"/>
              </a:tabLst>
            </a:pPr>
            <a:r>
              <a:rPr dirty="0" sz="1150" spc="30" i="1">
                <a:latin typeface="Times New Roman"/>
                <a:cs typeface="Times New Roman"/>
              </a:rPr>
              <a:t>N</a:t>
            </a:r>
            <a:r>
              <a:rPr dirty="0" sz="1150" spc="30" i="1">
                <a:latin typeface="Times New Roman"/>
                <a:cs typeface="Times New Roman"/>
              </a:rPr>
              <a:t>	</a:t>
            </a:r>
            <a:r>
              <a:rPr dirty="0" sz="1150" spc="25" i="1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2995" y="3681819"/>
            <a:ext cx="4852670" cy="3340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397510" indent="-385445">
              <a:lnSpc>
                <a:spcPct val="100000"/>
              </a:lnSpc>
              <a:spcBef>
                <a:spcPts val="120"/>
              </a:spcBef>
              <a:buFont typeface="Symbol"/>
              <a:buChar char=""/>
              <a:tabLst>
                <a:tab pos="397510" algn="l"/>
                <a:tab pos="398145" algn="l"/>
                <a:tab pos="4171950" algn="l"/>
              </a:tabLst>
            </a:pPr>
            <a:r>
              <a:rPr dirty="0" sz="2000" spc="5">
                <a:latin typeface="Times New Roman"/>
                <a:cs typeface="Times New Roman"/>
              </a:rPr>
              <a:t>Mijlocul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nucleului</a:t>
            </a:r>
            <a:r>
              <a:rPr dirty="0" sz="2000" spc="1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şi</a:t>
            </a:r>
            <a:r>
              <a:rPr dirty="0" sz="2000" spc="1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suportului</a:t>
            </a:r>
            <a:r>
              <a:rPr dirty="0" sz="2000" spc="1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:</a:t>
            </a:r>
            <a:r>
              <a:rPr dirty="0" sz="2000" spc="320">
                <a:latin typeface="Times New Roman"/>
                <a:cs typeface="Times New Roman"/>
              </a:rPr>
              <a:t> </a:t>
            </a:r>
            <a:r>
              <a:rPr dirty="0" sz="2000" spc="30" i="1">
                <a:latin typeface="Times New Roman"/>
                <a:cs typeface="Times New Roman"/>
              </a:rPr>
              <a:t>a	</a:t>
            </a:r>
            <a:r>
              <a:rPr dirty="0" sz="2000" spc="20">
                <a:latin typeface="Times New Roman"/>
                <a:cs typeface="Times New Roman"/>
              </a:rPr>
              <a:t>(</a:t>
            </a:r>
            <a:r>
              <a:rPr dirty="0" sz="2000" spc="20" i="1">
                <a:latin typeface="Times New Roman"/>
                <a:cs typeface="Times New Roman"/>
              </a:rPr>
              <a:t>Q</a:t>
            </a:r>
            <a:r>
              <a:rPr dirty="0" sz="2000" spc="285" i="1">
                <a:latin typeface="Times New Roman"/>
                <a:cs typeface="Times New Roman"/>
              </a:rPr>
              <a:t> </a:t>
            </a:r>
            <a:r>
              <a:rPr dirty="0" sz="2000" spc="20">
                <a:latin typeface="Times New Roman"/>
                <a:cs typeface="Times New Roman"/>
              </a:rPr>
              <a:t>)</a:t>
            </a:r>
            <a:r>
              <a:rPr dirty="0" sz="2000" spc="-95">
                <a:latin typeface="Times New Roman"/>
                <a:cs typeface="Times New Roman"/>
              </a:rPr>
              <a:t> </a:t>
            </a:r>
            <a:r>
              <a:rPr dirty="0" sz="2000" spc="30">
                <a:latin typeface="Symbol"/>
                <a:cs typeface="Symbol"/>
              </a:rPr>
              <a:t>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448397" y="4442624"/>
            <a:ext cx="55880" cy="306705"/>
          </a:xfrm>
          <a:custGeom>
            <a:avLst/>
            <a:gdLst/>
            <a:ahLst/>
            <a:cxnLst/>
            <a:rect l="l" t="t" r="r" b="b"/>
            <a:pathLst>
              <a:path w="55879" h="306704">
                <a:moveTo>
                  <a:pt x="55809" y="0"/>
                </a:moveTo>
                <a:lnTo>
                  <a:pt x="0" y="153230"/>
                </a:lnTo>
              </a:path>
              <a:path w="55879" h="306704">
                <a:moveTo>
                  <a:pt x="0" y="153230"/>
                </a:moveTo>
                <a:lnTo>
                  <a:pt x="55809" y="306475"/>
                </a:lnTo>
              </a:path>
            </a:pathLst>
          </a:custGeom>
          <a:ln w="107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577595" y="4390924"/>
            <a:ext cx="6239510" cy="3340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422909" indent="-385445">
              <a:lnSpc>
                <a:spcPct val="100000"/>
              </a:lnSpc>
              <a:spcBef>
                <a:spcPts val="120"/>
              </a:spcBef>
              <a:buFont typeface="Symbol"/>
              <a:buChar char=""/>
              <a:tabLst>
                <a:tab pos="422909" algn="l"/>
                <a:tab pos="423545" algn="l"/>
                <a:tab pos="5939790" algn="l"/>
              </a:tabLst>
            </a:pPr>
            <a:r>
              <a:rPr dirty="0" sz="2000" spc="5">
                <a:latin typeface="Times New Roman"/>
                <a:cs typeface="Times New Roman"/>
              </a:rPr>
              <a:t>Centrul</a:t>
            </a:r>
            <a:r>
              <a:rPr dirty="0" sz="2000" spc="10">
                <a:latin typeface="Times New Roman"/>
                <a:cs typeface="Times New Roman"/>
              </a:rPr>
              <a:t> de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greutate</a:t>
            </a:r>
            <a:r>
              <a:rPr dirty="0" sz="2000" spc="25">
                <a:latin typeface="Times New Roman"/>
                <a:cs typeface="Times New Roman"/>
              </a:rPr>
              <a:t> </a:t>
            </a:r>
            <a:r>
              <a:rPr dirty="0" sz="2000" spc="10">
                <a:latin typeface="Times New Roman"/>
                <a:cs typeface="Times New Roman"/>
              </a:rPr>
              <a:t>(numărul </a:t>
            </a:r>
            <a:r>
              <a:rPr dirty="0" sz="2000" spc="5">
                <a:latin typeface="Times New Roman"/>
                <a:cs typeface="Times New Roman"/>
              </a:rPr>
              <a:t>real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asociat</a:t>
            </a:r>
            <a:r>
              <a:rPr dirty="0" sz="2000" spc="1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):</a:t>
            </a:r>
            <a:r>
              <a:rPr dirty="0" sz="2000" spc="295">
                <a:latin typeface="Times New Roman"/>
                <a:cs typeface="Times New Roman"/>
              </a:rPr>
              <a:t> </a:t>
            </a:r>
            <a:r>
              <a:rPr dirty="0" sz="2000" spc="30" i="1">
                <a:latin typeface="Times New Roman"/>
                <a:cs typeface="Times New Roman"/>
              </a:rPr>
              <a:t>G</a:t>
            </a:r>
            <a:r>
              <a:rPr dirty="0" sz="2000" spc="30">
                <a:latin typeface="Times New Roman"/>
                <a:cs typeface="Times New Roman"/>
              </a:rPr>
              <a:t>(</a:t>
            </a:r>
            <a:r>
              <a:rPr dirty="0" sz="2000" spc="30" i="1">
                <a:latin typeface="Times New Roman"/>
                <a:cs typeface="Times New Roman"/>
              </a:rPr>
              <a:t>Q</a:t>
            </a:r>
            <a:r>
              <a:rPr dirty="0" baseline="-24154" sz="1725" spc="44" i="1">
                <a:latin typeface="Times New Roman"/>
                <a:cs typeface="Times New Roman"/>
              </a:rPr>
              <a:t>a</a:t>
            </a:r>
            <a:r>
              <a:rPr dirty="0" baseline="-24154" sz="1725" spc="7" i="1">
                <a:latin typeface="Times New Roman"/>
                <a:cs typeface="Times New Roman"/>
              </a:rPr>
              <a:t> </a:t>
            </a:r>
            <a:r>
              <a:rPr dirty="0" sz="2000" spc="15">
                <a:latin typeface="Times New Roman"/>
                <a:cs typeface="Times New Roman"/>
              </a:rPr>
              <a:t>)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 spc="25">
                <a:latin typeface="Symbol"/>
                <a:cs typeface="Symbol"/>
              </a:rPr>
              <a:t></a:t>
            </a:r>
            <a:r>
              <a:rPr dirty="0" sz="2000" spc="25">
                <a:latin typeface="Times New Roman"/>
                <a:cs typeface="Times New Roman"/>
              </a:rPr>
              <a:t>	</a:t>
            </a:r>
            <a:r>
              <a:rPr dirty="0" sz="2000" spc="15" i="1">
                <a:latin typeface="Times New Roman"/>
                <a:cs typeface="Times New Roman"/>
              </a:rPr>
              <a:t>Q</a:t>
            </a:r>
            <a:r>
              <a:rPr dirty="0" baseline="-24154" sz="1725" spc="22" i="1">
                <a:latin typeface="Times New Roman"/>
                <a:cs typeface="Times New Roman"/>
              </a:rPr>
              <a:t>a</a:t>
            </a:r>
            <a:endParaRPr baseline="-24154" sz="1725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828170" y="4442624"/>
            <a:ext cx="56515" cy="306705"/>
          </a:xfrm>
          <a:custGeom>
            <a:avLst/>
            <a:gdLst/>
            <a:ahLst/>
            <a:cxnLst/>
            <a:rect l="l" t="t" r="r" b="b"/>
            <a:pathLst>
              <a:path w="56515" h="306704">
                <a:moveTo>
                  <a:pt x="0" y="0"/>
                </a:moveTo>
                <a:lnTo>
                  <a:pt x="56320" y="153230"/>
                </a:lnTo>
              </a:path>
              <a:path w="56515" h="306704">
                <a:moveTo>
                  <a:pt x="56320" y="153230"/>
                </a:moveTo>
                <a:lnTo>
                  <a:pt x="0" y="306475"/>
                </a:lnTo>
              </a:path>
            </a:pathLst>
          </a:custGeom>
          <a:ln w="107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158858" y="4595854"/>
            <a:ext cx="1842135" cy="0"/>
          </a:xfrm>
          <a:custGeom>
            <a:avLst/>
            <a:gdLst/>
            <a:ahLst/>
            <a:cxnLst/>
            <a:rect l="l" t="t" r="r" b="b"/>
            <a:pathLst>
              <a:path w="1842134" h="0">
                <a:moveTo>
                  <a:pt x="0" y="0"/>
                </a:moveTo>
                <a:lnTo>
                  <a:pt x="1841949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8007025" y="4589976"/>
            <a:ext cx="156210" cy="3333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2000" spc="25">
                <a:latin typeface="Times New Roman"/>
                <a:cs typeface="Times New Roman"/>
              </a:rPr>
              <a:t>4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918200" y="4225672"/>
            <a:ext cx="2075180" cy="3333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dirty="0" baseline="-36111" sz="3000" spc="37">
                <a:latin typeface="Symbol"/>
                <a:cs typeface="Symbol"/>
              </a:rPr>
              <a:t></a:t>
            </a:r>
            <a:r>
              <a:rPr dirty="0" baseline="-36111" sz="3000" spc="157">
                <a:latin typeface="Times New Roman"/>
                <a:cs typeface="Times New Roman"/>
              </a:rPr>
              <a:t> </a:t>
            </a:r>
            <a:r>
              <a:rPr dirty="0" sz="2000" spc="100" i="1">
                <a:latin typeface="Times New Roman"/>
                <a:cs typeface="Times New Roman"/>
              </a:rPr>
              <a:t>a</a:t>
            </a:r>
            <a:r>
              <a:rPr dirty="0" baseline="-24154" sz="1725" spc="37" i="1">
                <a:latin typeface="Times New Roman"/>
                <a:cs typeface="Times New Roman"/>
              </a:rPr>
              <a:t>L</a:t>
            </a:r>
            <a:r>
              <a:rPr dirty="0" baseline="-24154" sz="1725" i="1">
                <a:latin typeface="Times New Roman"/>
                <a:cs typeface="Times New Roman"/>
              </a:rPr>
              <a:t> </a:t>
            </a:r>
            <a:r>
              <a:rPr dirty="0" baseline="-24154" sz="1725" spc="22" i="1">
                <a:latin typeface="Times New Roman"/>
                <a:cs typeface="Times New Roman"/>
              </a:rPr>
              <a:t> </a:t>
            </a:r>
            <a:r>
              <a:rPr dirty="0" sz="2000" spc="25">
                <a:latin typeface="Symbol"/>
                <a:cs typeface="Symbol"/>
              </a:rPr>
              <a:t></a:t>
            </a:r>
            <a:r>
              <a:rPr dirty="0" sz="2000" spc="-140">
                <a:latin typeface="Times New Roman"/>
                <a:cs typeface="Times New Roman"/>
              </a:rPr>
              <a:t> </a:t>
            </a:r>
            <a:r>
              <a:rPr dirty="0" sz="2000" spc="65" i="1">
                <a:latin typeface="Times New Roman"/>
                <a:cs typeface="Times New Roman"/>
              </a:rPr>
              <a:t>a</a:t>
            </a:r>
            <a:r>
              <a:rPr dirty="0" baseline="-24154" sz="1725" spc="44" i="1">
                <a:latin typeface="Times New Roman"/>
                <a:cs typeface="Times New Roman"/>
              </a:rPr>
              <a:t>m</a:t>
            </a:r>
            <a:r>
              <a:rPr dirty="0" baseline="-24154" sz="1725" i="1">
                <a:latin typeface="Times New Roman"/>
                <a:cs typeface="Times New Roman"/>
              </a:rPr>
              <a:t> </a:t>
            </a:r>
            <a:r>
              <a:rPr dirty="0" baseline="-24154" sz="1725" spc="7" i="1">
                <a:latin typeface="Times New Roman"/>
                <a:cs typeface="Times New Roman"/>
              </a:rPr>
              <a:t> </a:t>
            </a:r>
            <a:r>
              <a:rPr dirty="0" sz="2000" spc="25">
                <a:latin typeface="Symbol"/>
                <a:cs typeface="Symbol"/>
              </a:rPr>
              <a:t></a:t>
            </a:r>
            <a:r>
              <a:rPr dirty="0" sz="2000" spc="-145">
                <a:latin typeface="Times New Roman"/>
                <a:cs typeface="Times New Roman"/>
              </a:rPr>
              <a:t> </a:t>
            </a:r>
            <a:r>
              <a:rPr dirty="0" sz="2000" spc="80" i="1">
                <a:latin typeface="Times New Roman"/>
                <a:cs typeface="Times New Roman"/>
              </a:rPr>
              <a:t>a</a:t>
            </a:r>
            <a:r>
              <a:rPr dirty="0" baseline="-24154" sz="1725" spc="52" i="1">
                <a:latin typeface="Times New Roman"/>
                <a:cs typeface="Times New Roman"/>
              </a:rPr>
              <a:t>M</a:t>
            </a:r>
            <a:r>
              <a:rPr dirty="0" baseline="-24154" sz="1725" i="1">
                <a:latin typeface="Times New Roman"/>
                <a:cs typeface="Times New Roman"/>
              </a:rPr>
              <a:t>  </a:t>
            </a:r>
            <a:r>
              <a:rPr dirty="0" baseline="-24154" sz="1725" spc="-157" i="1">
                <a:latin typeface="Times New Roman"/>
                <a:cs typeface="Times New Roman"/>
              </a:rPr>
              <a:t> </a:t>
            </a:r>
            <a:r>
              <a:rPr dirty="0" sz="2000" spc="25">
                <a:latin typeface="Symbol"/>
                <a:cs typeface="Symbol"/>
              </a:rPr>
              <a:t></a:t>
            </a:r>
            <a:r>
              <a:rPr dirty="0" sz="2000" spc="-140">
                <a:latin typeface="Times New Roman"/>
                <a:cs typeface="Times New Roman"/>
              </a:rPr>
              <a:t> </a:t>
            </a:r>
            <a:r>
              <a:rPr dirty="0" sz="2000" spc="95" i="1">
                <a:latin typeface="Times New Roman"/>
                <a:cs typeface="Times New Roman"/>
              </a:rPr>
              <a:t>a</a:t>
            </a:r>
            <a:r>
              <a:rPr dirty="0" baseline="-24154" sz="1725" spc="37" i="1">
                <a:latin typeface="Times New Roman"/>
                <a:cs typeface="Times New Roman"/>
              </a:rPr>
              <a:t>R</a:t>
            </a:r>
            <a:endParaRPr baseline="-24154" sz="1725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06311" y="5422937"/>
            <a:ext cx="154940" cy="3346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000" spc="25">
                <a:latin typeface="Symbol"/>
                <a:cs typeface="Symbol"/>
              </a:rPr>
              <a:t>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06311" y="4981953"/>
            <a:ext cx="154940" cy="3346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000" spc="25">
                <a:latin typeface="Symbol"/>
                <a:cs typeface="Symbol"/>
              </a:rPr>
              <a:t>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901559" y="5526670"/>
            <a:ext cx="1801495" cy="2057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711960" algn="l"/>
              </a:tabLst>
            </a:pPr>
            <a:r>
              <a:rPr dirty="0" sz="1150" spc="40" i="1">
                <a:latin typeface="Times New Roman"/>
                <a:cs typeface="Times New Roman"/>
              </a:rPr>
              <a:t>M</a:t>
            </a:r>
            <a:r>
              <a:rPr dirty="0" sz="1150" spc="40" i="1">
                <a:latin typeface="Times New Roman"/>
                <a:cs typeface="Times New Roman"/>
              </a:rPr>
              <a:t>	</a:t>
            </a:r>
            <a:r>
              <a:rPr dirty="0" sz="1150" spc="20" i="1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68211" y="5355054"/>
            <a:ext cx="3164205" cy="3346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25"/>
              </a:spcBef>
              <a:tabLst>
                <a:tab pos="1028065" algn="l"/>
                <a:tab pos="2080260" algn="l"/>
              </a:tabLst>
            </a:pPr>
            <a:r>
              <a:rPr dirty="0" baseline="33333" sz="3000" spc="37">
                <a:latin typeface="Symbol"/>
                <a:cs typeface="Symbol"/>
              </a:rPr>
              <a:t></a:t>
            </a:r>
            <a:r>
              <a:rPr dirty="0" sz="2000" spc="25" i="1">
                <a:latin typeface="Times New Roman"/>
                <a:cs typeface="Times New Roman"/>
              </a:rPr>
              <a:t>sign</a:t>
            </a:r>
            <a:r>
              <a:rPr dirty="0" sz="2000" spc="25">
                <a:latin typeface="Times New Roman"/>
                <a:cs typeface="Times New Roman"/>
              </a:rPr>
              <a:t>(</a:t>
            </a:r>
            <a:r>
              <a:rPr dirty="0" sz="2000" spc="25" i="1">
                <a:latin typeface="Times New Roman"/>
                <a:cs typeface="Times New Roman"/>
              </a:rPr>
              <a:t>a	</a:t>
            </a:r>
            <a:r>
              <a:rPr dirty="0" sz="2000" spc="50">
                <a:latin typeface="Times New Roman"/>
                <a:cs typeface="Times New Roman"/>
              </a:rPr>
              <a:t>),</a:t>
            </a:r>
            <a:r>
              <a:rPr dirty="0" sz="2000" spc="50" i="1">
                <a:latin typeface="Times New Roman"/>
                <a:cs typeface="Times New Roman"/>
              </a:rPr>
              <a:t>daca	</a:t>
            </a:r>
            <a:r>
              <a:rPr dirty="0" sz="2000" spc="45" i="1">
                <a:latin typeface="Times New Roman"/>
                <a:cs typeface="Times New Roman"/>
              </a:rPr>
              <a:t>G</a:t>
            </a:r>
            <a:r>
              <a:rPr dirty="0" sz="2000" spc="45">
                <a:latin typeface="Times New Roman"/>
                <a:cs typeface="Times New Roman"/>
              </a:rPr>
              <a:t>(</a:t>
            </a:r>
            <a:r>
              <a:rPr dirty="0" sz="2000" spc="45" i="1">
                <a:latin typeface="Times New Roman"/>
                <a:cs typeface="Times New Roman"/>
              </a:rPr>
              <a:t>Q</a:t>
            </a:r>
            <a:r>
              <a:rPr dirty="0" sz="2000" spc="310" i="1">
                <a:latin typeface="Times New Roman"/>
                <a:cs typeface="Times New Roman"/>
              </a:rPr>
              <a:t> </a:t>
            </a:r>
            <a:r>
              <a:rPr dirty="0" sz="2000" spc="15">
                <a:latin typeface="Times New Roman"/>
                <a:cs typeface="Times New Roman"/>
              </a:rPr>
              <a:t>)</a:t>
            </a:r>
            <a:r>
              <a:rPr dirty="0" sz="2000" spc="-85">
                <a:latin typeface="Times New Roman"/>
                <a:cs typeface="Times New Roman"/>
              </a:rPr>
              <a:t> </a:t>
            </a:r>
            <a:r>
              <a:rPr dirty="0" sz="2000" spc="30">
                <a:latin typeface="Symbol"/>
                <a:cs typeface="Symbol"/>
              </a:rPr>
              <a:t></a:t>
            </a:r>
            <a:r>
              <a:rPr dirty="0" sz="2000" spc="-114">
                <a:latin typeface="Times New Roman"/>
                <a:cs typeface="Times New Roman"/>
              </a:rPr>
              <a:t> </a:t>
            </a:r>
            <a:r>
              <a:rPr dirty="0" sz="2000" spc="25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77595" y="5161357"/>
            <a:ext cx="2524125" cy="3346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422909" indent="-385445">
              <a:lnSpc>
                <a:spcPct val="100000"/>
              </a:lnSpc>
              <a:spcBef>
                <a:spcPts val="125"/>
              </a:spcBef>
              <a:buFont typeface="Symbol"/>
              <a:buChar char=""/>
              <a:tabLst>
                <a:tab pos="422909" algn="l"/>
                <a:tab pos="423545" algn="l"/>
              </a:tabLst>
            </a:pPr>
            <a:r>
              <a:rPr dirty="0" sz="2000" spc="10">
                <a:latin typeface="Times New Roman"/>
                <a:cs typeface="Times New Roman"/>
              </a:rPr>
              <a:t>Semnul:</a:t>
            </a:r>
            <a:r>
              <a:rPr dirty="0" sz="2000" spc="310">
                <a:latin typeface="Times New Roman"/>
                <a:cs typeface="Times New Roman"/>
              </a:rPr>
              <a:t> </a:t>
            </a:r>
            <a:r>
              <a:rPr dirty="0" baseline="1388" sz="3000" spc="15" i="1">
                <a:latin typeface="Times New Roman"/>
                <a:cs typeface="Times New Roman"/>
              </a:rPr>
              <a:t>sign</a:t>
            </a:r>
            <a:r>
              <a:rPr dirty="0" baseline="1388" sz="3000" spc="15">
                <a:latin typeface="Times New Roman"/>
                <a:cs typeface="Times New Roman"/>
              </a:rPr>
              <a:t>(</a:t>
            </a:r>
            <a:r>
              <a:rPr dirty="0" baseline="1388" sz="3000" spc="15" i="1">
                <a:latin typeface="Times New Roman"/>
                <a:cs typeface="Times New Roman"/>
              </a:rPr>
              <a:t>Q</a:t>
            </a:r>
            <a:r>
              <a:rPr dirty="0" baseline="-24154" sz="1725" spc="15" i="1">
                <a:latin typeface="Times New Roman"/>
                <a:cs typeface="Times New Roman"/>
              </a:rPr>
              <a:t>a</a:t>
            </a:r>
            <a:r>
              <a:rPr dirty="0" baseline="-24154" sz="1725" spc="-22" i="1">
                <a:latin typeface="Times New Roman"/>
                <a:cs typeface="Times New Roman"/>
              </a:rPr>
              <a:t> </a:t>
            </a:r>
            <a:r>
              <a:rPr dirty="0" baseline="1388" sz="3000" spc="22">
                <a:latin typeface="Times New Roman"/>
                <a:cs typeface="Times New Roman"/>
              </a:rPr>
              <a:t>)</a:t>
            </a:r>
            <a:r>
              <a:rPr dirty="0" baseline="1388" sz="3000" spc="-135">
                <a:latin typeface="Times New Roman"/>
                <a:cs typeface="Times New Roman"/>
              </a:rPr>
              <a:t> </a:t>
            </a:r>
            <a:r>
              <a:rPr dirty="0" baseline="1388" sz="3000" spc="44">
                <a:latin typeface="Symbol"/>
                <a:cs typeface="Symbol"/>
              </a:rPr>
              <a:t></a:t>
            </a:r>
            <a:endParaRPr baseline="1388" sz="3000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20717" y="5135195"/>
            <a:ext cx="101600" cy="2057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150" spc="20" i="1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213033" y="4963583"/>
            <a:ext cx="3369310" cy="3346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  <a:tabLst>
                <a:tab pos="2268855" algn="l"/>
              </a:tabLst>
            </a:pPr>
            <a:r>
              <a:rPr dirty="0" sz="2000" spc="25" i="1">
                <a:latin typeface="Times New Roman"/>
                <a:cs typeface="Times New Roman"/>
              </a:rPr>
              <a:t>sign</a:t>
            </a:r>
            <a:r>
              <a:rPr dirty="0" sz="2000" spc="25">
                <a:latin typeface="Times New Roman"/>
                <a:cs typeface="Times New Roman"/>
              </a:rPr>
              <a:t>(</a:t>
            </a:r>
            <a:r>
              <a:rPr dirty="0" sz="2000" spc="25" i="1">
                <a:latin typeface="Times New Roman"/>
                <a:cs typeface="Times New Roman"/>
              </a:rPr>
              <a:t>G</a:t>
            </a:r>
            <a:r>
              <a:rPr dirty="0" sz="2000" spc="25">
                <a:latin typeface="Times New Roman"/>
                <a:cs typeface="Times New Roman"/>
              </a:rPr>
              <a:t>(</a:t>
            </a:r>
            <a:r>
              <a:rPr dirty="0" sz="2000" spc="25" i="1">
                <a:latin typeface="Times New Roman"/>
                <a:cs typeface="Times New Roman"/>
              </a:rPr>
              <a:t>Q</a:t>
            </a:r>
            <a:r>
              <a:rPr dirty="0" sz="2000" spc="355" i="1">
                <a:latin typeface="Times New Roman"/>
                <a:cs typeface="Times New Roman"/>
              </a:rPr>
              <a:t> </a:t>
            </a:r>
            <a:r>
              <a:rPr dirty="0" sz="2000" spc="40">
                <a:latin typeface="Times New Roman"/>
                <a:cs typeface="Times New Roman"/>
              </a:rPr>
              <a:t>)),</a:t>
            </a:r>
            <a:r>
              <a:rPr dirty="0" sz="2000" spc="40" i="1">
                <a:latin typeface="Times New Roman"/>
                <a:cs typeface="Times New Roman"/>
              </a:rPr>
              <a:t>daca	</a:t>
            </a:r>
            <a:r>
              <a:rPr dirty="0" sz="2000" spc="30" i="1">
                <a:latin typeface="Times New Roman"/>
                <a:cs typeface="Times New Roman"/>
              </a:rPr>
              <a:t>G</a:t>
            </a:r>
            <a:r>
              <a:rPr dirty="0" sz="2000" spc="30">
                <a:latin typeface="Times New Roman"/>
                <a:cs typeface="Times New Roman"/>
              </a:rPr>
              <a:t>(</a:t>
            </a:r>
            <a:r>
              <a:rPr dirty="0" sz="2000" spc="30" i="1">
                <a:latin typeface="Times New Roman"/>
                <a:cs typeface="Times New Roman"/>
              </a:rPr>
              <a:t>Q</a:t>
            </a:r>
            <a:r>
              <a:rPr dirty="0" baseline="-24154" sz="1725" spc="44" i="1">
                <a:latin typeface="Times New Roman"/>
                <a:cs typeface="Times New Roman"/>
              </a:rPr>
              <a:t>a</a:t>
            </a:r>
            <a:r>
              <a:rPr dirty="0" baseline="-24154" sz="1725" spc="-30" i="1">
                <a:latin typeface="Times New Roman"/>
                <a:cs typeface="Times New Roman"/>
              </a:rPr>
              <a:t> </a:t>
            </a:r>
            <a:r>
              <a:rPr dirty="0" sz="2000" spc="15">
                <a:latin typeface="Times New Roman"/>
                <a:cs typeface="Times New Roman"/>
              </a:rPr>
              <a:t>)</a:t>
            </a:r>
            <a:r>
              <a:rPr dirty="0" sz="2000" spc="-95">
                <a:latin typeface="Times New Roman"/>
                <a:cs typeface="Times New Roman"/>
              </a:rPr>
              <a:t> </a:t>
            </a:r>
            <a:r>
              <a:rPr dirty="0" sz="2000" spc="30">
                <a:latin typeface="Symbol"/>
                <a:cs typeface="Symbol"/>
              </a:rPr>
              <a:t></a:t>
            </a:r>
            <a:r>
              <a:rPr dirty="0" sz="2000" spc="-95">
                <a:latin typeface="Times New Roman"/>
                <a:cs typeface="Times New Roman"/>
              </a:rPr>
              <a:t> </a:t>
            </a:r>
            <a:r>
              <a:rPr dirty="0" sz="2000" spc="25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80751" y="3947341"/>
            <a:ext cx="2028189" cy="303530"/>
          </a:xfrm>
          <a:custGeom>
            <a:avLst/>
            <a:gdLst/>
            <a:ahLst/>
            <a:cxnLst/>
            <a:rect l="l" t="t" r="r" b="b"/>
            <a:pathLst>
              <a:path w="2028190" h="303529">
                <a:moveTo>
                  <a:pt x="487915" y="0"/>
                </a:moveTo>
                <a:lnTo>
                  <a:pt x="438523" y="135921"/>
                </a:lnTo>
              </a:path>
              <a:path w="2028190" h="303529">
                <a:moveTo>
                  <a:pt x="438523" y="135921"/>
                </a:moveTo>
                <a:lnTo>
                  <a:pt x="487915" y="272306"/>
                </a:lnTo>
              </a:path>
              <a:path w="2028190" h="303529">
                <a:moveTo>
                  <a:pt x="768226" y="0"/>
                </a:moveTo>
                <a:lnTo>
                  <a:pt x="817618" y="135921"/>
                </a:lnTo>
              </a:path>
              <a:path w="2028190" h="303529">
                <a:moveTo>
                  <a:pt x="817618" y="135921"/>
                </a:moveTo>
                <a:lnTo>
                  <a:pt x="768226" y="272306"/>
                </a:lnTo>
              </a:path>
              <a:path w="2028190" h="303529">
                <a:moveTo>
                  <a:pt x="1259795" y="0"/>
                </a:moveTo>
                <a:lnTo>
                  <a:pt x="1209950" y="135921"/>
                </a:lnTo>
              </a:path>
              <a:path w="2028190" h="303529">
                <a:moveTo>
                  <a:pt x="1209950" y="135921"/>
                </a:moveTo>
                <a:lnTo>
                  <a:pt x="1259795" y="272306"/>
                </a:lnTo>
              </a:path>
              <a:path w="2028190" h="303529">
                <a:moveTo>
                  <a:pt x="1545641" y="0"/>
                </a:moveTo>
                <a:lnTo>
                  <a:pt x="1595353" y="135921"/>
                </a:lnTo>
              </a:path>
              <a:path w="2028190" h="303529">
                <a:moveTo>
                  <a:pt x="1595353" y="135921"/>
                </a:moveTo>
                <a:lnTo>
                  <a:pt x="1545641" y="272306"/>
                </a:lnTo>
              </a:path>
              <a:path w="2028190" h="303529">
                <a:moveTo>
                  <a:pt x="0" y="303267"/>
                </a:moveTo>
                <a:lnTo>
                  <a:pt x="2028077" y="303267"/>
                </a:lnTo>
              </a:path>
            </a:pathLst>
          </a:custGeom>
          <a:ln w="951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096759" y="4999054"/>
            <a:ext cx="1910080" cy="299720"/>
          </a:xfrm>
          <a:custGeom>
            <a:avLst/>
            <a:gdLst/>
            <a:ahLst/>
            <a:cxnLst/>
            <a:rect l="l" t="t" r="r" b="b"/>
            <a:pathLst>
              <a:path w="1910079" h="299720">
                <a:moveTo>
                  <a:pt x="505297" y="0"/>
                </a:moveTo>
                <a:lnTo>
                  <a:pt x="455453" y="134968"/>
                </a:lnTo>
              </a:path>
              <a:path w="1910079" h="299720">
                <a:moveTo>
                  <a:pt x="455453" y="134968"/>
                </a:moveTo>
                <a:lnTo>
                  <a:pt x="505297" y="269917"/>
                </a:lnTo>
              </a:path>
              <a:path w="1910079" h="299720">
                <a:moveTo>
                  <a:pt x="783311" y="0"/>
                </a:moveTo>
                <a:lnTo>
                  <a:pt x="832704" y="134968"/>
                </a:lnTo>
              </a:path>
              <a:path w="1910079" h="299720">
                <a:moveTo>
                  <a:pt x="832704" y="134968"/>
                </a:moveTo>
                <a:lnTo>
                  <a:pt x="783311" y="269917"/>
                </a:lnTo>
              </a:path>
              <a:path w="1910079" h="299720">
                <a:moveTo>
                  <a:pt x="1126723" y="0"/>
                </a:moveTo>
                <a:lnTo>
                  <a:pt x="1077350" y="134968"/>
                </a:lnTo>
              </a:path>
              <a:path w="1910079" h="299720">
                <a:moveTo>
                  <a:pt x="1077350" y="134968"/>
                </a:moveTo>
                <a:lnTo>
                  <a:pt x="1126723" y="269917"/>
                </a:lnTo>
              </a:path>
              <a:path w="1910079" h="299720">
                <a:moveTo>
                  <a:pt x="1410631" y="0"/>
                </a:moveTo>
                <a:lnTo>
                  <a:pt x="1460532" y="134968"/>
                </a:lnTo>
              </a:path>
              <a:path w="1910079" h="299720">
                <a:moveTo>
                  <a:pt x="1460532" y="134968"/>
                </a:moveTo>
                <a:lnTo>
                  <a:pt x="1410631" y="269917"/>
                </a:lnTo>
              </a:path>
              <a:path w="1910079" h="299720">
                <a:moveTo>
                  <a:pt x="0" y="299462"/>
                </a:moveTo>
                <a:lnTo>
                  <a:pt x="1910016" y="299462"/>
                </a:lnTo>
              </a:path>
            </a:pathLst>
          </a:custGeom>
          <a:ln w="957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868641" y="5373045"/>
            <a:ext cx="50165" cy="270510"/>
          </a:xfrm>
          <a:custGeom>
            <a:avLst/>
            <a:gdLst/>
            <a:ahLst/>
            <a:cxnLst/>
            <a:rect l="l" t="t" r="r" b="b"/>
            <a:pathLst>
              <a:path w="50164" h="270510">
                <a:moveTo>
                  <a:pt x="49844" y="0"/>
                </a:moveTo>
                <a:lnTo>
                  <a:pt x="0" y="134968"/>
                </a:lnTo>
              </a:path>
              <a:path w="50164" h="270510">
                <a:moveTo>
                  <a:pt x="0" y="134968"/>
                </a:moveTo>
                <a:lnTo>
                  <a:pt x="49844" y="269932"/>
                </a:lnTo>
              </a:path>
            </a:pathLst>
          </a:custGeom>
          <a:ln w="957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196517" y="5373045"/>
            <a:ext cx="50165" cy="270510"/>
          </a:xfrm>
          <a:custGeom>
            <a:avLst/>
            <a:gdLst/>
            <a:ahLst/>
            <a:cxnLst/>
            <a:rect l="l" t="t" r="r" b="b"/>
            <a:pathLst>
              <a:path w="50164" h="270510">
                <a:moveTo>
                  <a:pt x="0" y="0"/>
                </a:moveTo>
                <a:lnTo>
                  <a:pt x="49844" y="134968"/>
                </a:lnTo>
              </a:path>
              <a:path w="50164" h="270510">
                <a:moveTo>
                  <a:pt x="49844" y="134968"/>
                </a:moveTo>
                <a:lnTo>
                  <a:pt x="0" y="269932"/>
                </a:lnTo>
              </a:path>
            </a:pathLst>
          </a:custGeom>
          <a:ln w="957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128715" y="619989"/>
          <a:ext cx="9503410" cy="5650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7255"/>
                <a:gridCol w="1419859"/>
                <a:gridCol w="1022350"/>
                <a:gridCol w="3747135"/>
                <a:gridCol w="2403474"/>
              </a:tblGrid>
              <a:tr h="1449070">
                <a:tc>
                  <a:txBody>
                    <a:bodyPr/>
                    <a:lstStyle/>
                    <a:p>
                      <a:pPr marL="102235">
                        <a:lnSpc>
                          <a:spcPts val="2014"/>
                        </a:lnSpc>
                      </a:pPr>
                      <a:r>
                        <a:rPr dirty="0" sz="1750">
                          <a:latin typeface="Times New Roman"/>
                          <a:cs typeface="Times New Roman"/>
                        </a:rPr>
                        <a:t>1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ts val="2014"/>
                        </a:lnSpc>
                      </a:pPr>
                      <a:r>
                        <a:rPr dirty="0" sz="1750" spc="15">
                          <a:latin typeface="Times New Roman"/>
                          <a:cs typeface="Times New Roman"/>
                        </a:rPr>
                        <a:t>Adunare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0205">
                        <a:lnSpc>
                          <a:spcPts val="2014"/>
                        </a:lnSpc>
                      </a:pPr>
                      <a:r>
                        <a:rPr dirty="0" sz="1750" spc="10">
                          <a:latin typeface="Times New Roman"/>
                          <a:cs typeface="Times New Roman"/>
                        </a:rPr>
                        <a:t>(+)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5770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baseline="-4761" sz="2625" spc="-44">
                          <a:latin typeface="Symbol"/>
                          <a:cs typeface="Symbol"/>
                        </a:rPr>
                        <a:t></a:t>
                      </a:r>
                      <a:r>
                        <a:rPr dirty="0" sz="175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750" spc="-27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baseline="-23809" sz="1575" spc="-104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5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7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z="1750" spc="-1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-1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L</a:t>
                      </a:r>
                      <a:endParaRPr baseline="-23809" sz="1575">
                        <a:latin typeface="Times New Roman"/>
                        <a:cs typeface="Times New Roman"/>
                      </a:endParaRPr>
                    </a:p>
                    <a:p>
                      <a:pPr marL="1957705">
                        <a:lnSpc>
                          <a:spcPts val="1720"/>
                        </a:lnSpc>
                        <a:spcBef>
                          <a:spcPts val="610"/>
                        </a:spcBef>
                        <a:tabLst>
                          <a:tab pos="2346960" algn="l"/>
                          <a:tab pos="2802255" algn="l"/>
                        </a:tabLst>
                      </a:pPr>
                      <a:r>
                        <a:rPr dirty="0" baseline="26984" sz="2625" spc="-44">
                          <a:latin typeface="Symbol"/>
                          <a:cs typeface="Symbol"/>
                        </a:rPr>
                        <a:t></a:t>
                      </a:r>
                      <a:r>
                        <a:rPr dirty="0" sz="175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750" i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5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750" i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z="1750" spc="-1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i="1">
                          <a:latin typeface="Times New Roman"/>
                          <a:cs typeface="Times New Roman"/>
                        </a:rPr>
                        <a:t>b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129539">
                        <a:lnSpc>
                          <a:spcPts val="955"/>
                        </a:lnSpc>
                        <a:tabLst>
                          <a:tab pos="434340" algn="l"/>
                          <a:tab pos="2640965" algn="l"/>
                          <a:tab pos="3070225" algn="l"/>
                        </a:tabLst>
                      </a:pPr>
                      <a:r>
                        <a:rPr dirty="0" sz="1800" spc="75" i="1">
                          <a:latin typeface="Times New Roman"/>
                          <a:cs typeface="Times New Roman"/>
                        </a:rPr>
                        <a:t>Q	</a:t>
                      </a:r>
                      <a:r>
                        <a:rPr dirty="0" sz="1800" spc="55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800" spc="-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7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sz="1800" spc="21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3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800" spc="3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z="1800" spc="3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800" spc="3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sz="1800" spc="31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1587" sz="2625" spc="22">
                          <a:latin typeface="Times New Roman"/>
                          <a:cs typeface="Times New Roman"/>
                        </a:rPr>
                        <a:t>unde</a:t>
                      </a:r>
                      <a:r>
                        <a:rPr dirty="0" baseline="1587" sz="2625" spc="41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4920" sz="2625" spc="30">
                          <a:latin typeface="Symbol"/>
                          <a:cs typeface="Symbol"/>
                        </a:rPr>
                        <a:t></a:t>
                      </a:r>
                      <a:r>
                        <a:rPr dirty="0" baseline="34920" sz="2625" spc="5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50264" sz="1575" spc="-7" i="1">
                          <a:latin typeface="Times New Roman"/>
                          <a:cs typeface="Times New Roman"/>
                        </a:rPr>
                        <a:t>m	m	m</a:t>
                      </a:r>
                      <a:endParaRPr baseline="50264" sz="1575">
                        <a:latin typeface="Times New Roman"/>
                        <a:cs typeface="Times New Roman"/>
                      </a:endParaRPr>
                    </a:p>
                    <a:p>
                      <a:pPr marL="288290">
                        <a:lnSpc>
                          <a:spcPts val="660"/>
                        </a:lnSpc>
                        <a:tabLst>
                          <a:tab pos="772160" algn="l"/>
                          <a:tab pos="1311910" algn="l"/>
                          <a:tab pos="1957705" algn="l"/>
                        </a:tabLst>
                      </a:pPr>
                      <a:r>
                        <a:rPr dirty="0" sz="1050" spc="25" i="1">
                          <a:latin typeface="Times New Roman"/>
                          <a:cs typeface="Times New Roman"/>
                        </a:rPr>
                        <a:t>c	</a:t>
                      </a:r>
                      <a:r>
                        <a:rPr dirty="0" sz="1050" spc="30" i="1">
                          <a:latin typeface="Times New Roman"/>
                          <a:cs typeface="Times New Roman"/>
                        </a:rPr>
                        <a:t>a	b	</a:t>
                      </a:r>
                      <a:r>
                        <a:rPr dirty="0" baseline="6349" sz="2625" spc="30">
                          <a:latin typeface="Symbol"/>
                          <a:cs typeface="Symbol"/>
                        </a:rPr>
                        <a:t></a:t>
                      </a:r>
                      <a:endParaRPr baseline="6349" sz="2625">
                        <a:latin typeface="Symbol"/>
                        <a:cs typeface="Symbol"/>
                      </a:endParaRPr>
                    </a:p>
                    <a:p>
                      <a:pPr marL="1957705">
                        <a:lnSpc>
                          <a:spcPts val="1485"/>
                        </a:lnSpc>
                      </a:pPr>
                      <a:r>
                        <a:rPr dirty="0" baseline="-20634" sz="2625" spc="-44">
                          <a:latin typeface="Symbol"/>
                          <a:cs typeface="Symbol"/>
                        </a:rPr>
                        <a:t></a:t>
                      </a:r>
                      <a:r>
                        <a:rPr dirty="0" sz="1750" spc="5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3809" sz="1575" spc="-3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5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5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3809" sz="1575" spc="-172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z="1750" spc="-1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-3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M</a:t>
                      </a:r>
                      <a:endParaRPr baseline="-23809" sz="1575">
                        <a:latin typeface="Times New Roman"/>
                        <a:cs typeface="Times New Roman"/>
                      </a:endParaRPr>
                    </a:p>
                    <a:p>
                      <a:pPr marL="195770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dirty="0" baseline="11111" sz="2625" spc="-1335">
                          <a:latin typeface="Symbol"/>
                          <a:cs typeface="Symbol"/>
                        </a:rPr>
                        <a:t></a:t>
                      </a:r>
                      <a:r>
                        <a:rPr dirty="0" baseline="-14285" sz="2625" spc="-44">
                          <a:latin typeface="Symbol"/>
                          <a:cs typeface="Symbol"/>
                        </a:rPr>
                        <a:t></a:t>
                      </a:r>
                      <a:r>
                        <a:rPr dirty="0" sz="1750" spc="6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3809" sz="1575" spc="15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5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7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3809" sz="1575" spc="1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z="1750" spc="-1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-1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R</a:t>
                      </a:r>
                      <a:endParaRPr baseline="-23809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222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ts val="2060"/>
                        </a:lnSpc>
                      </a:pPr>
                      <a:r>
                        <a:rPr dirty="0" sz="1750" spc="-3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5000" sz="1500" spc="-89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50" spc="-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-155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dirty="0" sz="175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750" spc="-2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z="1750" spc="-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-114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750" spc="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750" spc="-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z="1750" spc="-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-9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750" spc="-5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750" spc="-1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z="175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-6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1750" spc="1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750" spc="-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</a:t>
                      </a:r>
                      <a:endParaRPr sz="1750">
                        <a:latin typeface="Symbol"/>
                        <a:cs typeface="Symbol"/>
                      </a:endParaRPr>
                    </a:p>
                    <a:p>
                      <a:pPr marL="135890" marR="1206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7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50" spc="-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40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dirty="0" sz="1750" spc="-55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750" spc="-2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3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z="1750" spc="-5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55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dirty="0" sz="1750" spc="-19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5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750" spc="-5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750" spc="-70">
                          <a:latin typeface="Times New Roman"/>
                          <a:cs typeface="Times New Roman"/>
                        </a:rPr>
                        <a:t>];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49070">
                <a:tc>
                  <a:txBody>
                    <a:bodyPr/>
                    <a:lstStyle/>
                    <a:p>
                      <a:pPr marL="102235">
                        <a:lnSpc>
                          <a:spcPts val="2014"/>
                        </a:lnSpc>
                      </a:pPr>
                      <a:r>
                        <a:rPr dirty="0" sz="1750">
                          <a:latin typeface="Times New Roman"/>
                          <a:cs typeface="Times New Roman"/>
                        </a:rPr>
                        <a:t>2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ts val="2014"/>
                        </a:lnSpc>
                      </a:pPr>
                      <a:r>
                        <a:rPr dirty="0" sz="1750" spc="10">
                          <a:latin typeface="Times New Roman"/>
                          <a:cs typeface="Times New Roman"/>
                        </a:rPr>
                        <a:t>Scădere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6875">
                        <a:lnSpc>
                          <a:spcPts val="2014"/>
                        </a:lnSpc>
                      </a:pPr>
                      <a:r>
                        <a:rPr dirty="0" sz="1750" spc="5">
                          <a:latin typeface="Times New Roman"/>
                          <a:cs typeface="Times New Roman"/>
                        </a:rPr>
                        <a:t>(-)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865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baseline="-4761" sz="2625" spc="-22">
                          <a:latin typeface="Symbol"/>
                          <a:cs typeface="Symbol"/>
                        </a:rPr>
                        <a:t></a:t>
                      </a:r>
                      <a:r>
                        <a:rPr dirty="0" sz="1750" spc="12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baseline="-23809" sz="1575" spc="-16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5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3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3809" sz="1575" spc="22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750" spc="-1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-5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R</a:t>
                      </a:r>
                      <a:endParaRPr baseline="-23809" sz="1575">
                        <a:latin typeface="Times New Roman"/>
                        <a:cs typeface="Times New Roman"/>
                      </a:endParaRPr>
                    </a:p>
                    <a:p>
                      <a:pPr marL="1938655">
                        <a:lnSpc>
                          <a:spcPts val="1720"/>
                        </a:lnSpc>
                        <a:spcBef>
                          <a:spcPts val="605"/>
                        </a:spcBef>
                        <a:tabLst>
                          <a:tab pos="2321560" algn="l"/>
                          <a:tab pos="2778760" algn="l"/>
                        </a:tabLst>
                      </a:pPr>
                      <a:r>
                        <a:rPr dirty="0" baseline="26984" sz="2625" spc="-22">
                          <a:latin typeface="Symbol"/>
                          <a:cs typeface="Symbol"/>
                        </a:rPr>
                        <a:t></a:t>
                      </a:r>
                      <a:r>
                        <a:rPr dirty="0" sz="175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750" i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5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750" i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750" spc="-1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i="1">
                          <a:latin typeface="Times New Roman"/>
                          <a:cs typeface="Times New Roman"/>
                        </a:rPr>
                        <a:t>b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129539">
                        <a:lnSpc>
                          <a:spcPts val="955"/>
                        </a:lnSpc>
                        <a:tabLst>
                          <a:tab pos="2615565" algn="l"/>
                          <a:tab pos="3045460" algn="l"/>
                        </a:tabLst>
                      </a:pPr>
                      <a:r>
                        <a:rPr dirty="0" sz="1800" spc="7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sz="1800" spc="54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800" spc="-1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7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sz="1800" spc="204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2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800" spc="25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800" spc="25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800" spc="2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sz="1800" spc="254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1587" sz="2625" spc="22">
                          <a:latin typeface="Times New Roman"/>
                          <a:cs typeface="Times New Roman"/>
                        </a:rPr>
                        <a:t>unde</a:t>
                      </a:r>
                      <a:r>
                        <a:rPr dirty="0" baseline="1587" sz="2625" spc="41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4920" sz="2625" spc="22">
                          <a:latin typeface="Symbol"/>
                          <a:cs typeface="Symbol"/>
                        </a:rPr>
                        <a:t></a:t>
                      </a:r>
                      <a:r>
                        <a:rPr dirty="0" baseline="34920" sz="2625" spc="50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50264" sz="1575" spc="-15" i="1">
                          <a:latin typeface="Times New Roman"/>
                          <a:cs typeface="Times New Roman"/>
                        </a:rPr>
                        <a:t>m	m	m</a:t>
                      </a:r>
                      <a:endParaRPr baseline="50264" sz="1575">
                        <a:latin typeface="Times New Roman"/>
                        <a:cs typeface="Times New Roman"/>
                      </a:endParaRPr>
                    </a:p>
                    <a:p>
                      <a:pPr marL="287655">
                        <a:lnSpc>
                          <a:spcPts val="660"/>
                        </a:lnSpc>
                        <a:tabLst>
                          <a:tab pos="763270" algn="l"/>
                          <a:tab pos="1300480" algn="l"/>
                          <a:tab pos="1938655" algn="l"/>
                        </a:tabLst>
                      </a:pPr>
                      <a:r>
                        <a:rPr dirty="0" sz="1050" spc="25" i="1">
                          <a:latin typeface="Times New Roman"/>
                          <a:cs typeface="Times New Roman"/>
                        </a:rPr>
                        <a:t>c	a	b	</a:t>
                      </a:r>
                      <a:r>
                        <a:rPr dirty="0" baseline="6349" sz="2625" spc="22">
                          <a:latin typeface="Symbol"/>
                          <a:cs typeface="Symbol"/>
                        </a:rPr>
                        <a:t></a:t>
                      </a:r>
                      <a:endParaRPr baseline="6349" sz="2625">
                        <a:latin typeface="Symbol"/>
                        <a:cs typeface="Symbol"/>
                      </a:endParaRPr>
                    </a:p>
                    <a:p>
                      <a:pPr marL="1938655">
                        <a:lnSpc>
                          <a:spcPts val="1485"/>
                        </a:lnSpc>
                      </a:pPr>
                      <a:r>
                        <a:rPr dirty="0" baseline="-20634" sz="2625" spc="-22">
                          <a:latin typeface="Symbol"/>
                          <a:cs typeface="Symbol"/>
                        </a:rPr>
                        <a:t></a:t>
                      </a:r>
                      <a:r>
                        <a:rPr dirty="0" sz="1750" spc="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3809" sz="1575" spc="-3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5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1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3809" sz="1575" spc="-142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750" spc="-1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-6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M</a:t>
                      </a:r>
                      <a:endParaRPr baseline="-23809" sz="1575">
                        <a:latin typeface="Times New Roman"/>
                        <a:cs typeface="Times New Roman"/>
                      </a:endParaRPr>
                    </a:p>
                    <a:p>
                      <a:pPr marL="193865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dirty="0" baseline="11111" sz="2625" spc="-1327">
                          <a:latin typeface="Symbol"/>
                          <a:cs typeface="Symbol"/>
                        </a:rPr>
                        <a:t></a:t>
                      </a:r>
                      <a:r>
                        <a:rPr dirty="0" baseline="-14285" sz="2625" spc="-22">
                          <a:latin typeface="Symbol"/>
                          <a:cs typeface="Symbol"/>
                        </a:rPr>
                        <a:t></a:t>
                      </a:r>
                      <a:r>
                        <a:rPr dirty="0" sz="1750" spc="2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3809" sz="1575" spc="142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5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3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3809" sz="1575" spc="3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750" spc="-1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-5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L</a:t>
                      </a:r>
                      <a:endParaRPr baseline="-23809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59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marR="12065">
                        <a:lnSpc>
                          <a:spcPts val="2055"/>
                        </a:lnSpc>
                      </a:pPr>
                      <a:r>
                        <a:rPr dirty="0" sz="1750" spc="-3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5000" sz="1500" i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5000" sz="1500" spc="-18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50" spc="-1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-155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dirty="0" sz="1750" spc="13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750" spc="-2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-9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1750">
                          <a:latin typeface="Times New Roman"/>
                          <a:cs typeface="Times New Roman"/>
                        </a:rPr>
                        <a:t>;2</a:t>
                      </a:r>
                      <a:r>
                        <a:rPr dirty="0" sz="1750" spc="-1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750" spc="-1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-65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1750" spc="-5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750" spc="-2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750" spc="-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-9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750">
                          <a:latin typeface="Times New Roman"/>
                          <a:cs typeface="Times New Roman"/>
                        </a:rPr>
                        <a:t>;4</a:t>
                      </a:r>
                      <a:r>
                        <a:rPr dirty="0" sz="1750" spc="-1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</a:t>
                      </a:r>
                      <a:endParaRPr sz="1750">
                        <a:latin typeface="Symbol"/>
                        <a:cs typeface="Symbol"/>
                      </a:endParaRPr>
                    </a:p>
                    <a:p>
                      <a:pPr marL="136525" marR="1206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7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750" spc="-1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40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dirty="0" sz="1750" spc="-1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750" spc="-35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z="175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15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750" spc="-65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75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15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750" spc="-6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750" spc="-19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750" spc="-14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750" spc="-75">
                          <a:latin typeface="Times New Roman"/>
                          <a:cs typeface="Times New Roman"/>
                        </a:rPr>
                        <a:t>];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53465">
                <a:tc>
                  <a:txBody>
                    <a:bodyPr/>
                    <a:lstStyle/>
                    <a:p>
                      <a:pPr marL="102235">
                        <a:lnSpc>
                          <a:spcPts val="2014"/>
                        </a:lnSpc>
                      </a:pPr>
                      <a:r>
                        <a:rPr dirty="0" sz="1750">
                          <a:latin typeface="Times New Roman"/>
                          <a:cs typeface="Times New Roman"/>
                        </a:rPr>
                        <a:t>3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ts val="2014"/>
                        </a:lnSpc>
                      </a:pPr>
                      <a:r>
                        <a:rPr dirty="0" sz="1750" spc="10">
                          <a:latin typeface="Times New Roman"/>
                          <a:cs typeface="Times New Roman"/>
                        </a:rPr>
                        <a:t>Înmulţire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6555">
                        <a:lnSpc>
                          <a:spcPts val="2014"/>
                        </a:lnSpc>
                      </a:pPr>
                      <a:r>
                        <a:rPr dirty="0" sz="1750" spc="10">
                          <a:latin typeface="Times New Roman"/>
                          <a:cs typeface="Times New Roman"/>
                        </a:rPr>
                        <a:t>(*)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800" spc="-12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3809" sz="1575" spc="9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800" spc="-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10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3809" sz="1575" spc="-6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1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800" spc="-15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z="1800" spc="-185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800" spc="-13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3809" sz="1575" spc="142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1587" sz="2625">
                          <a:latin typeface="Times New Roman"/>
                          <a:cs typeface="Times New Roman"/>
                        </a:rPr>
                        <a:t>unde</a:t>
                      </a:r>
                      <a:endParaRPr baseline="1587" sz="2625">
                        <a:latin typeface="Times New Roman"/>
                        <a:cs typeface="Times New Roman"/>
                      </a:endParaRPr>
                    </a:p>
                    <a:p>
                      <a:pPr marL="290195" marR="1141095" indent="-161290">
                        <a:lnSpc>
                          <a:spcPts val="1760"/>
                        </a:lnSpc>
                        <a:spcBef>
                          <a:spcPts val="1235"/>
                        </a:spcBef>
                        <a:tabLst>
                          <a:tab pos="429259" algn="l"/>
                          <a:tab pos="1477010" algn="l"/>
                          <a:tab pos="1568450" algn="l"/>
                          <a:tab pos="2240280" algn="l"/>
                        </a:tabLst>
                      </a:pPr>
                      <a:r>
                        <a:rPr dirty="0" baseline="-40123" sz="270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40123" sz="2700" i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baseline="-40123" sz="270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baseline="-40123" sz="27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3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3809" sz="1575" spc="-172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z="18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1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6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80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z="1800" spc="-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sz="1800" spc="15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4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800" spc="12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z="1800" spc="-7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b 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50" spc="5" i="1">
                          <a:latin typeface="Times New Roman"/>
                          <a:cs typeface="Times New Roman"/>
                        </a:rPr>
                        <a:t>c			</a:t>
                      </a:r>
                      <a:r>
                        <a:rPr dirty="0" baseline="-29320" sz="2700" spc="15">
                          <a:latin typeface="Times New Roman"/>
                          <a:cs typeface="Times New Roman"/>
                        </a:rPr>
                        <a:t>2</a:t>
                      </a:r>
                      <a:endParaRPr baseline="-29320" sz="2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68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3809" sz="1575" spc="-7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3809" sz="1575" spc="44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2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800" spc="-20">
                          <a:latin typeface="Times New Roman"/>
                          <a:cs typeface="Times New Roman"/>
                        </a:rPr>
                        <a:t>[6.625;12;16.125;22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98625">
                <a:tc>
                  <a:txBody>
                    <a:bodyPr/>
                    <a:lstStyle/>
                    <a:p>
                      <a:pPr marL="102235">
                        <a:lnSpc>
                          <a:spcPts val="2014"/>
                        </a:lnSpc>
                      </a:pPr>
                      <a:r>
                        <a:rPr dirty="0" sz="1750">
                          <a:latin typeface="Times New Roman"/>
                          <a:cs typeface="Times New Roman"/>
                        </a:rPr>
                        <a:t>4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ts val="2014"/>
                        </a:lnSpc>
                      </a:pPr>
                      <a:r>
                        <a:rPr dirty="0" sz="1750" spc="10">
                          <a:latin typeface="Times New Roman"/>
                          <a:cs typeface="Times New Roman"/>
                        </a:rPr>
                        <a:t>Împărţire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3860">
                        <a:lnSpc>
                          <a:spcPts val="2014"/>
                        </a:lnSpc>
                      </a:pPr>
                      <a:r>
                        <a:rPr dirty="0" sz="1750" spc="10">
                          <a:latin typeface="Times New Roman"/>
                          <a:cs typeface="Times New Roman"/>
                        </a:rPr>
                        <a:t>(/)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114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3809" sz="1575" spc="104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800" spc="-1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9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3809" sz="1575" spc="-6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800" spc="-1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800" spc="-125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800" spc="-12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3809" sz="157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3809" sz="1575" spc="-1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1587" sz="2625">
                          <a:latin typeface="Times New Roman"/>
                          <a:cs typeface="Times New Roman"/>
                        </a:rPr>
                        <a:t>unde</a:t>
                      </a:r>
                      <a:endParaRPr baseline="1587" sz="2625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129539" marR="1243330" indent="502284">
                        <a:lnSpc>
                          <a:spcPct val="21100"/>
                        </a:lnSpc>
                        <a:tabLst>
                          <a:tab pos="436245" algn="l"/>
                          <a:tab pos="794385" algn="l"/>
                          <a:tab pos="923290" algn="l"/>
                          <a:tab pos="1299210" algn="l"/>
                          <a:tab pos="1517015" algn="l"/>
                          <a:tab pos="1924685" algn="l"/>
                          <a:tab pos="2130425" algn="l"/>
                          <a:tab pos="2429510" algn="l"/>
                        </a:tabLst>
                      </a:pPr>
                      <a:r>
                        <a:rPr dirty="0" sz="175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sz="1750" i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75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z="17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sz="1750" i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75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z="17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sz="1750" i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75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z="1750" spc="-2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i="1">
                          <a:latin typeface="Times New Roman"/>
                          <a:cs typeface="Times New Roman"/>
                        </a:rPr>
                        <a:t>Q </a:t>
                      </a:r>
                      <a:r>
                        <a:rPr dirty="0" sz="175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6984" sz="262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6984" sz="2625" i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baseline="-26984" sz="2625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baseline="-26984" sz="2625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00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000" i="1">
                          <a:latin typeface="Times New Roman"/>
                          <a:cs typeface="Times New Roman"/>
                        </a:rPr>
                        <a:t>		</a:t>
                      </a:r>
                      <a:r>
                        <a:rPr dirty="0" sz="100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000" i="1">
                          <a:latin typeface="Times New Roman"/>
                          <a:cs typeface="Times New Roman"/>
                        </a:rPr>
                        <a:t>		</a:t>
                      </a:r>
                      <a:r>
                        <a:rPr dirty="0" sz="100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000" i="1">
                          <a:latin typeface="Times New Roman"/>
                          <a:cs typeface="Times New Roman"/>
                        </a:rPr>
                        <a:t>		</a:t>
                      </a:r>
                      <a:r>
                        <a:rPr dirty="0" sz="1000" i="1">
                          <a:latin typeface="Times New Roman"/>
                          <a:cs typeface="Times New Roman"/>
                        </a:rPr>
                        <a:t>b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89560">
                        <a:lnSpc>
                          <a:spcPts val="775"/>
                        </a:lnSpc>
                        <a:tabLst>
                          <a:tab pos="1800225" algn="l"/>
                        </a:tabLst>
                      </a:pPr>
                      <a:r>
                        <a:rPr dirty="0" sz="1000" spc="15" i="1">
                          <a:latin typeface="Times New Roman"/>
                          <a:cs typeface="Times New Roman"/>
                        </a:rPr>
                        <a:t>c	</a:t>
                      </a:r>
                      <a:r>
                        <a:rPr dirty="0" baseline="-8333" sz="1500" spc="30">
                          <a:latin typeface="Times New Roman"/>
                          <a:cs typeface="Times New Roman"/>
                        </a:rPr>
                        <a:t>2</a:t>
                      </a:r>
                      <a:endParaRPr baseline="-8333" sz="1500">
                        <a:latin typeface="Times New Roman"/>
                        <a:cs typeface="Times New Roman"/>
                      </a:endParaRPr>
                    </a:p>
                    <a:p>
                      <a:pPr algn="ctr" marR="786130">
                        <a:lnSpc>
                          <a:spcPts val="1730"/>
                        </a:lnSpc>
                      </a:pPr>
                      <a:r>
                        <a:rPr dirty="0" sz="1750" spc="15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750" spc="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-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000" sz="1500" spc="-7" i="1">
                          <a:latin typeface="Times New Roman"/>
                          <a:cs typeface="Times New Roman"/>
                        </a:rPr>
                        <a:t>b</a:t>
                      </a:r>
                      <a:endParaRPr baseline="-25000" sz="1500">
                        <a:latin typeface="Times New Roman"/>
                        <a:cs typeface="Times New Roman"/>
                      </a:endParaRPr>
                    </a:p>
                    <a:p>
                      <a:pPr marL="102235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dirty="0" sz="1750" spc="5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z="175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750">
                          <a:latin typeface="Times New Roman"/>
                          <a:cs typeface="Times New Roman"/>
                        </a:rPr>
                        <a:t>sp</a:t>
                      </a:r>
                      <a:r>
                        <a:rPr dirty="0" sz="175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750" spc="-1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750">
                          <a:latin typeface="Times New Roman"/>
                          <a:cs typeface="Times New Roman"/>
                        </a:rPr>
                        <a:t>tand</a:t>
                      </a:r>
                      <a:r>
                        <a:rPr dirty="0" sz="175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-1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750">
                          <a:latin typeface="Times New Roman"/>
                          <a:cs typeface="Times New Roman"/>
                        </a:rPr>
                        <a:t>ondi</a:t>
                      </a:r>
                      <a:r>
                        <a:rPr dirty="0" sz="1750" spc="5">
                          <a:latin typeface="Times New Roman"/>
                          <a:cs typeface="Times New Roman"/>
                        </a:rPr>
                        <a:t>ţ</a:t>
                      </a:r>
                      <a:r>
                        <a:rPr dirty="0" sz="1750">
                          <a:latin typeface="Times New Roman"/>
                          <a:cs typeface="Times New Roman"/>
                        </a:rPr>
                        <a:t>ia</a:t>
                      </a:r>
                      <a:r>
                        <a:rPr dirty="0" sz="175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-1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7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7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50" spc="-1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800" spc="-2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125">
                          <a:latin typeface="Symbol"/>
                          <a:cs typeface="Symbol"/>
                        </a:rPr>
                        <a:t></a:t>
                      </a:r>
                      <a:r>
                        <a:rPr dirty="0" sz="1800" spc="-25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dirty="0" sz="1800" spc="-17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3809" sz="1575" spc="112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80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800" spc="-2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3809" sz="1575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baseline="-23809" sz="1575" spc="-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>
                          <a:latin typeface="Times New Roman"/>
                          <a:cs typeface="Times New Roman"/>
                        </a:rPr>
                        <a:t>]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algn="r" marR="19050">
                        <a:lnSpc>
                          <a:spcPct val="100000"/>
                        </a:lnSpc>
                      </a:pPr>
                      <a:r>
                        <a:rPr dirty="0" sz="1800" spc="-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3809" sz="1575" spc="-7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3809" sz="1575" spc="44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800" spc="-5">
                          <a:latin typeface="Times New Roman"/>
                          <a:cs typeface="Times New Roman"/>
                        </a:rPr>
                        <a:t>[0.2;0.36;0.48;0.68]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7699" y="41275"/>
            <a:ext cx="711263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95">
                <a:latin typeface="Verdana"/>
                <a:cs typeface="Verdana"/>
              </a:rPr>
              <a:t>Opera</a:t>
            </a:r>
            <a:r>
              <a:rPr dirty="0" sz="1800" spc="-95">
                <a:latin typeface="Cambria"/>
                <a:cs typeface="Cambria"/>
              </a:rPr>
              <a:t>ţ</a:t>
            </a:r>
            <a:r>
              <a:rPr dirty="0" sz="1800" spc="-95">
                <a:latin typeface="Verdana"/>
                <a:cs typeface="Verdana"/>
              </a:rPr>
              <a:t>ii</a:t>
            </a:r>
            <a:r>
              <a:rPr dirty="0" sz="1800" spc="-245">
                <a:latin typeface="Verdana"/>
                <a:cs typeface="Verdana"/>
              </a:rPr>
              <a:t> </a:t>
            </a:r>
            <a:r>
              <a:rPr dirty="0" sz="1800" spc="-114">
                <a:latin typeface="Verdana"/>
                <a:cs typeface="Verdana"/>
              </a:rPr>
              <a:t>cu</a:t>
            </a:r>
            <a:r>
              <a:rPr dirty="0" sz="1800" spc="-185">
                <a:latin typeface="Verdana"/>
                <a:cs typeface="Verdana"/>
              </a:rPr>
              <a:t> </a:t>
            </a:r>
            <a:r>
              <a:rPr dirty="0" sz="1800" spc="-150">
                <a:latin typeface="Verdana"/>
                <a:cs typeface="Verdana"/>
              </a:rPr>
              <a:t>numere</a:t>
            </a:r>
            <a:r>
              <a:rPr dirty="0" sz="1800" spc="-204">
                <a:latin typeface="Verdana"/>
                <a:cs typeface="Verdana"/>
              </a:rPr>
              <a:t> </a:t>
            </a:r>
            <a:r>
              <a:rPr dirty="0" sz="1800" spc="-114">
                <a:latin typeface="Verdana"/>
                <a:cs typeface="Verdana"/>
              </a:rPr>
              <a:t>fuzzy</a:t>
            </a:r>
            <a:r>
              <a:rPr dirty="0" sz="1800" spc="-170">
                <a:latin typeface="Verdana"/>
                <a:cs typeface="Verdana"/>
              </a:rPr>
              <a:t> </a:t>
            </a:r>
            <a:r>
              <a:rPr dirty="0" sz="1800" spc="-125">
                <a:latin typeface="Verdana"/>
                <a:cs typeface="Verdana"/>
              </a:rPr>
              <a:t>trapezoidale</a:t>
            </a:r>
            <a:r>
              <a:rPr dirty="0" sz="1800" spc="-229">
                <a:latin typeface="Verdana"/>
                <a:cs typeface="Verdana"/>
              </a:rPr>
              <a:t> </a:t>
            </a:r>
            <a:r>
              <a:rPr dirty="0" sz="1800" spc="-114">
                <a:latin typeface="Verdana"/>
                <a:cs typeface="Verdana"/>
              </a:rPr>
              <a:t>cu</a:t>
            </a:r>
            <a:r>
              <a:rPr dirty="0" sz="1800" spc="-185">
                <a:latin typeface="Verdana"/>
                <a:cs typeface="Verdana"/>
              </a:rPr>
              <a:t> </a:t>
            </a:r>
            <a:r>
              <a:rPr dirty="0" sz="1800" spc="-100">
                <a:latin typeface="Verdana"/>
                <a:cs typeface="Verdana"/>
              </a:rPr>
              <a:t>centrul</a:t>
            </a:r>
            <a:r>
              <a:rPr dirty="0" sz="1800" spc="-195">
                <a:latin typeface="Verdana"/>
                <a:cs typeface="Verdana"/>
              </a:rPr>
              <a:t> </a:t>
            </a:r>
            <a:r>
              <a:rPr dirty="0" sz="1800" spc="-150">
                <a:latin typeface="Verdana"/>
                <a:cs typeface="Verdana"/>
              </a:rPr>
              <a:t>de</a:t>
            </a:r>
            <a:r>
              <a:rPr dirty="0" sz="1800" spc="-200">
                <a:latin typeface="Verdana"/>
                <a:cs typeface="Verdana"/>
              </a:rPr>
              <a:t> </a:t>
            </a:r>
            <a:r>
              <a:rPr dirty="0" sz="1800" spc="-130">
                <a:latin typeface="Verdana"/>
                <a:cs typeface="Verdana"/>
              </a:rPr>
              <a:t>greutate</a:t>
            </a:r>
            <a:r>
              <a:rPr dirty="0" sz="1800" spc="-204">
                <a:latin typeface="Verdana"/>
                <a:cs typeface="Verdana"/>
              </a:rPr>
              <a:t> </a:t>
            </a:r>
            <a:r>
              <a:rPr dirty="0" sz="1800" spc="-125">
                <a:latin typeface="Verdana"/>
                <a:cs typeface="Verdana"/>
              </a:rPr>
              <a:t>asociat</a:t>
            </a:r>
            <a:r>
              <a:rPr dirty="0" sz="1800" spc="-185">
                <a:latin typeface="Verdana"/>
                <a:cs typeface="Verdana"/>
              </a:rPr>
              <a:t> </a:t>
            </a:r>
            <a:r>
              <a:rPr dirty="0" sz="1800" spc="-80">
                <a:latin typeface="Verdana"/>
                <a:cs typeface="Verdana"/>
              </a:rPr>
              <a:t>fix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820412" y="3119853"/>
            <a:ext cx="697865" cy="0"/>
          </a:xfrm>
          <a:custGeom>
            <a:avLst/>
            <a:gdLst/>
            <a:ahLst/>
            <a:cxnLst/>
            <a:rect l="l" t="t" r="r" b="b"/>
            <a:pathLst>
              <a:path w="697865" h="0">
                <a:moveTo>
                  <a:pt x="0" y="0"/>
                </a:moveTo>
                <a:lnTo>
                  <a:pt x="697488" y="0"/>
                </a:lnTo>
              </a:path>
            </a:pathLst>
          </a:custGeom>
          <a:ln w="771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509354" y="3119853"/>
            <a:ext cx="638175" cy="0"/>
          </a:xfrm>
          <a:custGeom>
            <a:avLst/>
            <a:gdLst/>
            <a:ahLst/>
            <a:cxnLst/>
            <a:rect l="l" t="t" r="r" b="b"/>
            <a:pathLst>
              <a:path w="638175" h="0">
                <a:moveTo>
                  <a:pt x="0" y="0"/>
                </a:moveTo>
                <a:lnTo>
                  <a:pt x="637945" y="0"/>
                </a:lnTo>
              </a:path>
            </a:pathLst>
          </a:custGeom>
          <a:ln w="771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812066" y="3519418"/>
            <a:ext cx="47625" cy="221615"/>
          </a:xfrm>
          <a:custGeom>
            <a:avLst/>
            <a:gdLst/>
            <a:ahLst/>
            <a:cxnLst/>
            <a:rect l="l" t="t" r="r" b="b"/>
            <a:pathLst>
              <a:path w="47625" h="221614">
                <a:moveTo>
                  <a:pt x="47127" y="0"/>
                </a:moveTo>
                <a:lnTo>
                  <a:pt x="0" y="110756"/>
                </a:lnTo>
              </a:path>
              <a:path w="47625" h="221614">
                <a:moveTo>
                  <a:pt x="0" y="110756"/>
                </a:moveTo>
                <a:lnTo>
                  <a:pt x="47127" y="221523"/>
                </a:lnTo>
              </a:path>
            </a:pathLst>
          </a:custGeom>
          <a:ln w="84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118898" y="3519418"/>
            <a:ext cx="47625" cy="221615"/>
          </a:xfrm>
          <a:custGeom>
            <a:avLst/>
            <a:gdLst/>
            <a:ahLst/>
            <a:cxnLst/>
            <a:rect l="l" t="t" r="r" b="b"/>
            <a:pathLst>
              <a:path w="47625" h="221614">
                <a:moveTo>
                  <a:pt x="0" y="0"/>
                </a:moveTo>
                <a:lnTo>
                  <a:pt x="47145" y="110756"/>
                </a:lnTo>
              </a:path>
              <a:path w="47625" h="221614">
                <a:moveTo>
                  <a:pt x="47145" y="110756"/>
                </a:moveTo>
                <a:lnTo>
                  <a:pt x="0" y="221523"/>
                </a:lnTo>
              </a:path>
            </a:pathLst>
          </a:custGeom>
          <a:ln w="84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413526" y="3630174"/>
            <a:ext cx="1521460" cy="0"/>
          </a:xfrm>
          <a:custGeom>
            <a:avLst/>
            <a:gdLst/>
            <a:ahLst/>
            <a:cxnLst/>
            <a:rect l="l" t="t" r="r" b="b"/>
            <a:pathLst>
              <a:path w="1521459" h="0">
                <a:moveTo>
                  <a:pt x="0" y="0"/>
                </a:moveTo>
                <a:lnTo>
                  <a:pt x="1521112" y="0"/>
                </a:lnTo>
              </a:path>
            </a:pathLst>
          </a:custGeom>
          <a:ln w="771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834597" y="3782562"/>
            <a:ext cx="44450" cy="204470"/>
          </a:xfrm>
          <a:custGeom>
            <a:avLst/>
            <a:gdLst/>
            <a:ahLst/>
            <a:cxnLst/>
            <a:rect l="l" t="t" r="r" b="b"/>
            <a:pathLst>
              <a:path w="44450" h="204470">
                <a:moveTo>
                  <a:pt x="0" y="0"/>
                </a:moveTo>
                <a:lnTo>
                  <a:pt x="44126" y="101966"/>
                </a:lnTo>
              </a:path>
              <a:path w="44450" h="204470">
                <a:moveTo>
                  <a:pt x="44126" y="101966"/>
                </a:moveTo>
                <a:lnTo>
                  <a:pt x="0" y="203919"/>
                </a:lnTo>
              </a:path>
            </a:pathLst>
          </a:custGeom>
          <a:ln w="77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828930" y="4071620"/>
            <a:ext cx="44450" cy="204470"/>
          </a:xfrm>
          <a:custGeom>
            <a:avLst/>
            <a:gdLst/>
            <a:ahLst/>
            <a:cxnLst/>
            <a:rect l="l" t="t" r="r" b="b"/>
            <a:pathLst>
              <a:path w="44450" h="204470">
                <a:moveTo>
                  <a:pt x="0" y="0"/>
                </a:moveTo>
                <a:lnTo>
                  <a:pt x="44126" y="101959"/>
                </a:lnTo>
              </a:path>
              <a:path w="44450" h="204470">
                <a:moveTo>
                  <a:pt x="44126" y="101959"/>
                </a:moveTo>
                <a:lnTo>
                  <a:pt x="0" y="204255"/>
                </a:lnTo>
              </a:path>
            </a:pathLst>
          </a:custGeom>
          <a:ln w="77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649363" y="711585"/>
          <a:ext cx="9057005" cy="5618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4075"/>
                <a:gridCol w="1351914"/>
                <a:gridCol w="974089"/>
                <a:gridCol w="2755900"/>
                <a:gridCol w="671829"/>
                <a:gridCol w="142240"/>
                <a:gridCol w="2299335"/>
              </a:tblGrid>
              <a:tr h="224154">
                <a:tc>
                  <a:txBody>
                    <a:bodyPr/>
                    <a:lstStyle/>
                    <a:p>
                      <a:pPr marL="97155">
                        <a:lnSpc>
                          <a:spcPts val="1650"/>
                        </a:lnSpc>
                      </a:pPr>
                      <a:r>
                        <a:rPr dirty="0" sz="1450" spc="90">
                          <a:latin typeface="Times New Roman"/>
                          <a:cs typeface="Times New Roman"/>
                        </a:rPr>
                        <a:t>Nr.crt.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650"/>
                        </a:lnSpc>
                      </a:pPr>
                      <a:r>
                        <a:rPr dirty="0" sz="1450" spc="100">
                          <a:latin typeface="Times New Roman"/>
                          <a:cs typeface="Times New Roman"/>
                        </a:rPr>
                        <a:t>Operaţia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dirty="0" sz="1450" spc="120">
                          <a:latin typeface="Times New Roman"/>
                          <a:cs typeface="Times New Roman"/>
                        </a:rPr>
                        <a:t>Simbol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 marL="611505">
                        <a:lnSpc>
                          <a:spcPts val="1650"/>
                        </a:lnSpc>
                      </a:pPr>
                      <a:r>
                        <a:rPr dirty="0" sz="1450" spc="130">
                          <a:latin typeface="Times New Roman"/>
                          <a:cs typeface="Times New Roman"/>
                        </a:rPr>
                        <a:t>Numere</a:t>
                      </a:r>
                      <a:r>
                        <a:rPr dirty="0" sz="145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14">
                          <a:latin typeface="Times New Roman"/>
                          <a:cs typeface="Times New Roman"/>
                        </a:rPr>
                        <a:t>fuzzy</a:t>
                      </a:r>
                      <a:r>
                        <a:rPr dirty="0" sz="145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00">
                          <a:latin typeface="Times New Roman"/>
                          <a:cs typeface="Times New Roman"/>
                        </a:rPr>
                        <a:t>trapezoidale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6">
                  <a:txBody>
                    <a:bodyPr/>
                    <a:lstStyle/>
                    <a:p>
                      <a:pPr marL="97155" marR="21590">
                        <a:lnSpc>
                          <a:spcPts val="1650"/>
                        </a:lnSpc>
                      </a:pPr>
                      <a:r>
                        <a:rPr dirty="0" sz="1450" spc="130">
                          <a:latin typeface="Times New Roman"/>
                          <a:cs typeface="Times New Roman"/>
                        </a:rPr>
                        <a:t>Exemplu</a:t>
                      </a:r>
                      <a:r>
                        <a:rPr dirty="0" sz="145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14">
                          <a:latin typeface="Times New Roman"/>
                          <a:cs typeface="Times New Roman"/>
                        </a:rPr>
                        <a:t>numeric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23189" marR="21590">
                        <a:lnSpc>
                          <a:spcPts val="2450"/>
                        </a:lnSpc>
                      </a:pPr>
                      <a:r>
                        <a:rPr dirty="0" sz="1450" spc="13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2875" sz="1275" spc="19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2875" sz="1275" spc="57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9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45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>
                          <a:latin typeface="Symbol"/>
                          <a:cs typeface="Symbol"/>
                        </a:rPr>
                        <a:t>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1;2;3;4</a:t>
                      </a:r>
                      <a:r>
                        <a:rPr dirty="0" sz="2050">
                          <a:latin typeface="Symbol"/>
                          <a:cs typeface="Symbol"/>
                        </a:rPr>
                        <a:t>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;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3189" marR="21590">
                        <a:lnSpc>
                          <a:spcPts val="2450"/>
                        </a:lnSpc>
                      </a:pPr>
                      <a:r>
                        <a:rPr dirty="0" sz="1450" spc="114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2875" sz="1275" spc="172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2875" sz="1275" spc="532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9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45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>
                          <a:latin typeface="Symbol"/>
                          <a:cs typeface="Symbol"/>
                        </a:rPr>
                        <a:t>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3;5;6;9</a:t>
                      </a:r>
                      <a:r>
                        <a:rPr dirty="0" sz="2050">
                          <a:latin typeface="Symbol"/>
                          <a:cs typeface="Symbol"/>
                        </a:rPr>
                        <a:t></a:t>
                      </a:r>
                      <a:endParaRPr sz="2050">
                        <a:latin typeface="Symbol"/>
                        <a:cs typeface="Symbol"/>
                      </a:endParaRPr>
                    </a:p>
                    <a:p>
                      <a:pPr marL="123189" marR="2159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dirty="0" sz="1450" spc="-10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2875" sz="1275" spc="-9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450" spc="-1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-180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dirty="0" sz="1450" spc="-24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450" spc="-2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450" spc="-11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450" spc="-8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450" spc="-165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450" spc="-2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450" spc="-55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450" spc="140">
                          <a:latin typeface="Times New Roman"/>
                          <a:cs typeface="Times New Roman"/>
                        </a:rPr>
                        <a:t>]</a:t>
                      </a:r>
                      <a:r>
                        <a:rPr dirty="0" sz="1450" spc="45">
                          <a:latin typeface="Symbol"/>
                          <a:cs typeface="Symbol"/>
                        </a:rPr>
                        <a:t></a:t>
                      </a:r>
                      <a:r>
                        <a:rPr dirty="0" sz="1450" spc="-45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dirty="0" sz="1450" spc="-165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450" spc="-8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450" spc="-135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450" spc="-5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450" spc="-11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1450" spc="-8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450" spc="-6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]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45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450" spc="-1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Symbol"/>
                          <a:cs typeface="Symbol"/>
                        </a:rPr>
                        <a:t></a:t>
                      </a:r>
                      <a:r>
                        <a:rPr dirty="0" sz="145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)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604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marL="83439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50" spc="-8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2875" sz="1275" spc="-3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z="1450" spc="-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-6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2875" sz="1275" spc="-3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z="1450" spc="-1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-9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2875" sz="1275" spc="3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Symbol"/>
                          <a:cs typeface="Symbol"/>
                        </a:rPr>
                        <a:t></a:t>
                      </a:r>
                      <a:r>
                        <a:rPr dirty="0" sz="1450" spc="-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-190" i="1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baseline="-22875" sz="1275" spc="37" i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2875" sz="1275" spc="-15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z="145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unde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6034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5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marL="8909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450" spc="-114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2875" sz="1275" spc="-1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450" spc="-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-25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dirty="0" sz="1450" spc="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baseline="-22875" sz="1275" spc="-104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450" spc="-1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-2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baseline="-22875" sz="1275" spc="-13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450" spc="-1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-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baseline="-22875" sz="1275" spc="82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450" spc="-1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baseline="-22875" sz="1275" spc="-22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-105">
                          <a:latin typeface="Times New Roman"/>
                          <a:cs typeface="Times New Roman"/>
                        </a:rPr>
                        <a:t>];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000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05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marL="877569">
                        <a:lnSpc>
                          <a:spcPts val="2345"/>
                        </a:lnSpc>
                      </a:pPr>
                      <a:r>
                        <a:rPr dirty="0" sz="1450" spc="-9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2875" sz="1275" spc="-9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450" spc="-11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120">
                          <a:latin typeface="Symbol"/>
                          <a:cs typeface="Symbol"/>
                        </a:rPr>
                        <a:t></a:t>
                      </a:r>
                      <a:r>
                        <a:rPr dirty="0" sz="1450" spc="2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baseline="-22875" sz="1275" spc="-9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2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450" spc="-1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baseline="-22875" sz="1275" spc="-12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2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450" spc="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baseline="-22875" sz="1275" spc="89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2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450" spc="2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baseline="-22875" sz="1275" spc="1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125">
                          <a:latin typeface="Symbol"/>
                          <a:cs typeface="Symbol"/>
                        </a:rPr>
                        <a:t></a:t>
                      </a:r>
                      <a:r>
                        <a:rPr dirty="0" baseline="1915" sz="2175">
                          <a:latin typeface="Times New Roman"/>
                          <a:cs typeface="Times New Roman"/>
                        </a:rPr>
                        <a:t>;</a:t>
                      </a:r>
                      <a:endParaRPr baseline="1915" sz="21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marL="953135">
                        <a:lnSpc>
                          <a:spcPts val="2370"/>
                        </a:lnSpc>
                      </a:pPr>
                      <a:r>
                        <a:rPr dirty="0" sz="1450" spc="-114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2875" sz="1275" spc="-12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450" spc="-1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175">
                          <a:latin typeface="Symbol"/>
                          <a:cs typeface="Symbol"/>
                        </a:rPr>
                        <a:t></a:t>
                      </a:r>
                      <a:r>
                        <a:rPr dirty="0" sz="1450" spc="-6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baseline="-22875" sz="1275" spc="-89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6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450" spc="-9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baseline="-22875" sz="1275" spc="-12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6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450" spc="-7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baseline="-22875" sz="1275" spc="9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7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450" spc="-60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baseline="-22875" sz="1275" spc="1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>
                          <a:latin typeface="Symbol"/>
                          <a:cs typeface="Symbol"/>
                        </a:rPr>
                        <a:t></a:t>
                      </a:r>
                      <a:endParaRPr sz="2000">
                        <a:latin typeface="Symbol"/>
                        <a:cs typeface="Symbo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70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marR="38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450" spc="-12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2875" sz="1275" spc="-3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45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-10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2875" sz="1275" spc="12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Symbol"/>
                          <a:cs typeface="Symbol"/>
                        </a:rPr>
                        <a:t></a:t>
                      </a:r>
                      <a:r>
                        <a:rPr dirty="0" sz="1450" spc="-1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-14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b</a:t>
                      </a:r>
                      <a:endParaRPr baseline="-22875" sz="12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3048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0190">
                <a:tc row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 row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248285" marR="139700" indent="-118110">
                        <a:lnSpc>
                          <a:spcPct val="20900"/>
                        </a:lnSpc>
                        <a:tabLst>
                          <a:tab pos="373380" algn="l"/>
                          <a:tab pos="594995" algn="l"/>
                          <a:tab pos="1285875" algn="l"/>
                          <a:tab pos="1920239" algn="l"/>
                          <a:tab pos="2062480" algn="l"/>
                          <a:tab pos="2284730" algn="l"/>
                          <a:tab pos="2944495" algn="l"/>
                        </a:tabLst>
                      </a:pPr>
                      <a:r>
                        <a:rPr dirty="0" sz="1450" spc="140" i="1">
                          <a:latin typeface="Times New Roman"/>
                          <a:cs typeface="Times New Roman"/>
                        </a:rPr>
                        <a:t>a		</a:t>
                      </a:r>
                      <a:r>
                        <a:rPr dirty="0" sz="1450" spc="13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450" spc="13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sz="1450" spc="26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9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45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450" spc="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6398" sz="2175" spc="187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35947" sz="1275" spc="187" i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baseline="35947" sz="1275" spc="502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6398" sz="2175" spc="225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baseline="36398" sz="2175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6398" sz="2175" spc="209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35947" sz="1275" spc="209" i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baseline="35947" sz="1275" spc="69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7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450" spc="-1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40" i="1">
                          <a:latin typeface="Times New Roman"/>
                          <a:cs typeface="Times New Roman"/>
                        </a:rPr>
                        <a:t>a		</a:t>
                      </a:r>
                      <a:r>
                        <a:rPr dirty="0" sz="1450" spc="13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450" spc="13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sz="1450" spc="23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9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450" spc="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450" spc="1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4482" sz="2175" spc="187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35947" sz="1275" spc="187" i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baseline="35947" sz="1275" spc="48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4482" sz="2175" spc="225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baseline="34482" sz="2175" spc="-5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4482" sz="2175" spc="19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35947" sz="1275" spc="195" i="1">
                          <a:latin typeface="Times New Roman"/>
                          <a:cs typeface="Times New Roman"/>
                        </a:rPr>
                        <a:t>R </a:t>
                      </a:r>
                      <a:r>
                        <a:rPr dirty="0" baseline="35947" sz="1275" spc="-30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50" spc="105" i="1">
                          <a:latin typeface="Times New Roman"/>
                          <a:cs typeface="Times New Roman"/>
                        </a:rPr>
                        <a:t>N		</a:t>
                      </a:r>
                      <a:r>
                        <a:rPr dirty="0" sz="850" spc="70" i="1">
                          <a:latin typeface="Times New Roman"/>
                          <a:cs typeface="Times New Roman"/>
                        </a:rPr>
                        <a:t>c	</a:t>
                      </a:r>
                      <a:r>
                        <a:rPr dirty="0" baseline="-28735" sz="2175" spc="209">
                          <a:latin typeface="Times New Roman"/>
                          <a:cs typeface="Times New Roman"/>
                        </a:rPr>
                        <a:t>2	</a:t>
                      </a:r>
                      <a:r>
                        <a:rPr dirty="0" sz="850" spc="70" i="1">
                          <a:latin typeface="Times New Roman"/>
                          <a:cs typeface="Times New Roman"/>
                        </a:rPr>
                        <a:t>sp		c	</a:t>
                      </a:r>
                      <a:r>
                        <a:rPr dirty="0" baseline="-28735" sz="2175" spc="209">
                          <a:latin typeface="Times New Roman"/>
                          <a:cs typeface="Times New Roman"/>
                        </a:rPr>
                        <a:t>2</a:t>
                      </a:r>
                      <a:endParaRPr baseline="-28735" sz="2175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130175">
                        <a:lnSpc>
                          <a:spcPts val="1050"/>
                        </a:lnSpc>
                        <a:tabLst>
                          <a:tab pos="1402080" algn="l"/>
                        </a:tabLst>
                      </a:pPr>
                      <a:r>
                        <a:rPr dirty="0" sz="1450" spc="14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450" spc="58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3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450" spc="13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sz="1450" spc="254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95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45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55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450" spc="5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204" i="1">
                          <a:latin typeface="Times New Roman"/>
                          <a:cs typeface="Times New Roman"/>
                        </a:rPr>
                        <a:t>Q	</a:t>
                      </a:r>
                      <a:r>
                        <a:rPr dirty="0" sz="1450" spc="155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450" spc="1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6398" sz="2175" spc="187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35947" sz="1275" spc="187" i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baseline="35947" sz="1275" spc="494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6398" sz="2175" spc="232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baseline="36398" sz="2175" spc="-5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6398" sz="2175" spc="187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35947" sz="1275" spc="187" i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baseline="35947" sz="1275" spc="472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6398" sz="2175" spc="232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baseline="36398" sz="2175" spc="-5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6398" sz="2175" spc="209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35947" sz="1275" spc="209" i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baseline="35947" sz="1275" spc="70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6398" sz="2175" spc="232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baseline="36398" sz="2175" spc="-5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6398" sz="2175" spc="19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35947" sz="1275" spc="195" i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baseline="35947" sz="1275" spc="262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60">
                          <a:latin typeface="Times New Roman"/>
                          <a:cs typeface="Times New Roman"/>
                        </a:rPr>
                        <a:t>,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38125">
                        <a:lnSpc>
                          <a:spcPts val="1050"/>
                        </a:lnSpc>
                        <a:tabLst>
                          <a:tab pos="582930" algn="l"/>
                          <a:tab pos="1189990" algn="l"/>
                          <a:tab pos="2291080" algn="l"/>
                        </a:tabLst>
                      </a:pPr>
                      <a:r>
                        <a:rPr dirty="0" sz="850" spc="114" i="1">
                          <a:latin typeface="Times New Roman"/>
                          <a:cs typeface="Times New Roman"/>
                        </a:rPr>
                        <a:t>G	</a:t>
                      </a:r>
                      <a:r>
                        <a:rPr dirty="0" sz="850" spc="70" i="1">
                          <a:latin typeface="Times New Roman"/>
                          <a:cs typeface="Times New Roman"/>
                        </a:rPr>
                        <a:t>c	c	</a:t>
                      </a:r>
                      <a:r>
                        <a:rPr dirty="0" baseline="-28735" sz="2175" spc="209">
                          <a:latin typeface="Times New Roman"/>
                          <a:cs typeface="Times New Roman"/>
                        </a:rPr>
                        <a:t>4</a:t>
                      </a:r>
                      <a:endParaRPr baseline="-28735" sz="2175">
                        <a:latin typeface="Times New Roman"/>
                        <a:cs typeface="Times New Roman"/>
                      </a:endParaRPr>
                    </a:p>
                    <a:p>
                      <a:pPr marL="136525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1450" spc="15" i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2875" sz="1275" spc="-15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-2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450" spc="-4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2875" sz="1275" spc="3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45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45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4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2875" sz="1275" spc="-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450" spc="-11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2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2875" sz="1275" spc="-89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Symbol"/>
                          <a:cs typeface="Symbol"/>
                        </a:rPr>
                        <a:t></a:t>
                      </a:r>
                      <a:r>
                        <a:rPr dirty="0" sz="145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-65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;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36525">
                        <a:lnSpc>
                          <a:spcPts val="1350"/>
                        </a:lnSpc>
                        <a:spcBef>
                          <a:spcPts val="480"/>
                        </a:spcBef>
                        <a:tabLst>
                          <a:tab pos="399415" algn="l"/>
                          <a:tab pos="1238885" algn="l"/>
                          <a:tab pos="1656714" algn="l"/>
                        </a:tabLst>
                      </a:pPr>
                      <a:r>
                        <a:rPr dirty="0" sz="1450" spc="145" i="1">
                          <a:latin typeface="Times New Roman"/>
                          <a:cs typeface="Times New Roman"/>
                        </a:rPr>
                        <a:t>L	</a:t>
                      </a:r>
                      <a:r>
                        <a:rPr dirty="0" sz="1450" spc="13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450" spc="13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sz="1450" spc="28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85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45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45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45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14" i="1">
                          <a:latin typeface="Times New Roman"/>
                          <a:cs typeface="Times New Roman"/>
                        </a:rPr>
                        <a:t>c	</a:t>
                      </a:r>
                      <a:r>
                        <a:rPr dirty="0" sz="1450" spc="145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450" spc="-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30" i="1">
                          <a:latin typeface="Times New Roman"/>
                          <a:cs typeface="Times New Roman"/>
                        </a:rPr>
                        <a:t>a	</a:t>
                      </a:r>
                      <a:r>
                        <a:rPr dirty="0" sz="1450" spc="145">
                          <a:latin typeface="Symbol"/>
                          <a:cs typeface="Symbol"/>
                        </a:rPr>
                        <a:t></a:t>
                      </a:r>
                      <a:r>
                        <a:rPr dirty="0" sz="145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3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450" spc="4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8314" sz="2175" spc="89">
                          <a:latin typeface="Times New Roman"/>
                          <a:cs typeface="Times New Roman"/>
                        </a:rPr>
                        <a:t>,</a:t>
                      </a:r>
                      <a:endParaRPr baseline="38314" sz="2175">
                        <a:latin typeface="Times New Roman"/>
                        <a:cs typeface="Times New Roman"/>
                      </a:endParaRPr>
                    </a:p>
                    <a:p>
                      <a:pPr marL="256540">
                        <a:lnSpc>
                          <a:spcPts val="630"/>
                        </a:lnSpc>
                        <a:tabLst>
                          <a:tab pos="622935" algn="l"/>
                          <a:tab pos="1096645" algn="l"/>
                          <a:tab pos="1510665" algn="l"/>
                        </a:tabLst>
                      </a:pPr>
                      <a:r>
                        <a:rPr dirty="0" sz="850" spc="65" i="1">
                          <a:latin typeface="Times New Roman"/>
                          <a:cs typeface="Times New Roman"/>
                        </a:rPr>
                        <a:t>sp	c	</a:t>
                      </a:r>
                      <a:r>
                        <a:rPr dirty="0" sz="850" spc="90" i="1">
                          <a:latin typeface="Times New Roman"/>
                          <a:cs typeface="Times New Roman"/>
                        </a:rPr>
                        <a:t>R	</a:t>
                      </a:r>
                      <a:r>
                        <a:rPr dirty="0" sz="850" spc="80" i="1">
                          <a:latin typeface="Times New Roman"/>
                          <a:cs typeface="Times New Roman"/>
                        </a:rPr>
                        <a:t>L</a:t>
                      </a: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r" marR="14604">
                        <a:lnSpc>
                          <a:spcPct val="100000"/>
                        </a:lnSpc>
                        <a:spcBef>
                          <a:spcPts val="655"/>
                        </a:spcBef>
                        <a:tabLst>
                          <a:tab pos="2656205" algn="l"/>
                        </a:tabLst>
                      </a:pPr>
                      <a:r>
                        <a:rPr dirty="0" baseline="-42145" sz="2175" spc="75" i="1">
                          <a:latin typeface="Times New Roman"/>
                          <a:cs typeface="Times New Roman"/>
                        </a:rPr>
                        <a:t>sign</a:t>
                      </a:r>
                      <a:r>
                        <a:rPr dirty="0" baseline="-42145" sz="2175" spc="7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baseline="-42145" sz="2175" spc="7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42145" sz="2175" spc="36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42145" sz="2175" spc="6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baseline="-42145" sz="2175" spc="-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42145" sz="2175" spc="97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baseline="-42145" sz="21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3831" sz="2175" spc="60">
                          <a:latin typeface="Symbol"/>
                          <a:cs typeface="Symbol"/>
                        </a:rPr>
                        <a:t></a:t>
                      </a:r>
                      <a:r>
                        <a:rPr dirty="0" sz="1450" spc="40" i="1">
                          <a:latin typeface="Times New Roman"/>
                          <a:cs typeface="Times New Roman"/>
                        </a:rPr>
                        <a:t>sign</a:t>
                      </a:r>
                      <a:r>
                        <a:rPr dirty="0" sz="1450" spc="4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450" spc="40" i="1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z="1450" spc="4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450" spc="40" i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baseline="-22875" sz="1275" spc="6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2875" sz="1275" spc="22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70">
                          <a:latin typeface="Times New Roman"/>
                          <a:cs typeface="Times New Roman"/>
                        </a:rPr>
                        <a:t>)),</a:t>
                      </a:r>
                      <a:r>
                        <a:rPr dirty="0" sz="1450" spc="70" i="1">
                          <a:latin typeface="Times New Roman"/>
                          <a:cs typeface="Times New Roman"/>
                        </a:rPr>
                        <a:t>daca	</a:t>
                      </a:r>
                      <a:r>
                        <a:rPr dirty="0" sz="1450" spc="35" i="1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z="1450" spc="3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450" spc="35" i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baseline="-22875" sz="1275" spc="52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2875" sz="1275" spc="-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4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45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65">
                          <a:latin typeface="Symbol"/>
                          <a:cs typeface="Symbol"/>
                        </a:rPr>
                        <a:t></a:t>
                      </a:r>
                      <a:endParaRPr sz="1450">
                        <a:latin typeface="Symbol"/>
                        <a:cs typeface="Symbol"/>
                      </a:endParaRPr>
                    </a:p>
                    <a:p>
                      <a:pPr algn="r" marR="99060">
                        <a:lnSpc>
                          <a:spcPts val="1065"/>
                        </a:lnSpc>
                        <a:spcBef>
                          <a:spcPts val="490"/>
                        </a:spcBef>
                        <a:tabLst>
                          <a:tab pos="346710" algn="l"/>
                          <a:tab pos="1892300" algn="l"/>
                        </a:tabLst>
                      </a:pPr>
                      <a:r>
                        <a:rPr dirty="0" baseline="49019" sz="1275" spc="44" i="1">
                          <a:latin typeface="Times New Roman"/>
                          <a:cs typeface="Times New Roman"/>
                        </a:rPr>
                        <a:t>c	</a:t>
                      </a:r>
                      <a:r>
                        <a:rPr dirty="0" baseline="32567" sz="2175" spc="82">
                          <a:latin typeface="Symbol"/>
                          <a:cs typeface="Symbol"/>
                        </a:rPr>
                        <a:t></a:t>
                      </a:r>
                      <a:r>
                        <a:rPr dirty="0" sz="1450" spc="55" i="1">
                          <a:latin typeface="Times New Roman"/>
                          <a:cs typeface="Times New Roman"/>
                        </a:rPr>
                        <a:t>sign</a:t>
                      </a:r>
                      <a:r>
                        <a:rPr dirty="0" sz="1450" spc="5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450" spc="55" i="1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450" spc="23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75">
                          <a:latin typeface="Times New Roman"/>
                          <a:cs typeface="Times New Roman"/>
                        </a:rPr>
                        <a:t>),</a:t>
                      </a:r>
                      <a:r>
                        <a:rPr dirty="0" sz="1450" spc="75" i="1">
                          <a:latin typeface="Times New Roman"/>
                          <a:cs typeface="Times New Roman"/>
                        </a:rPr>
                        <a:t>daca	</a:t>
                      </a:r>
                      <a:r>
                        <a:rPr dirty="0" sz="1450" spc="60" i="1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z="1450" spc="6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450" spc="60" i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1450" spc="17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4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45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65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45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60">
                          <a:latin typeface="Times New Roman"/>
                          <a:cs typeface="Times New Roman"/>
                        </a:rPr>
                        <a:t>0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016000">
                        <a:lnSpc>
                          <a:spcPts val="1065"/>
                        </a:lnSpc>
                        <a:tabLst>
                          <a:tab pos="1632585" algn="l"/>
                          <a:tab pos="2875280" algn="l"/>
                        </a:tabLst>
                      </a:pPr>
                      <a:r>
                        <a:rPr dirty="0" sz="1450" spc="60">
                          <a:latin typeface="Symbol"/>
                          <a:cs typeface="Symbol"/>
                        </a:rPr>
                        <a:t></a:t>
                      </a:r>
                      <a:r>
                        <a:rPr dirty="0" sz="1450" spc="6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850" spc="45" i="1">
                          <a:latin typeface="Times New Roman"/>
                          <a:cs typeface="Times New Roman"/>
                        </a:rPr>
                        <a:t>N	</a:t>
                      </a:r>
                      <a:r>
                        <a:rPr dirty="0" sz="850" spc="30" i="1">
                          <a:latin typeface="Times New Roman"/>
                          <a:cs typeface="Times New Roman"/>
                        </a:rPr>
                        <a:t>c</a:t>
                      </a:r>
                      <a:endParaRPr sz="8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9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8270" marR="21590">
                        <a:lnSpc>
                          <a:spcPts val="1625"/>
                        </a:lnSpc>
                      </a:pPr>
                      <a:r>
                        <a:rPr dirty="0" sz="1400" spc="15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4305" sz="1200" spc="232" i="1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baseline="-24305" sz="1200" spc="13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10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400" spc="10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4305" sz="1200" spc="157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4305" sz="1200" spc="3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8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135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70">
                          <a:latin typeface="Times New Roman"/>
                          <a:cs typeface="Times New Roman"/>
                        </a:rPr>
                        <a:t>2.5;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7178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8270" marR="2159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400" spc="15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4305" sz="1200" spc="232" i="1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baseline="-24305" sz="1200" spc="13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9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400" spc="9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4305" sz="1200" spc="142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4305" sz="1200" spc="1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8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135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4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70">
                          <a:latin typeface="Times New Roman"/>
                          <a:cs typeface="Times New Roman"/>
                        </a:rPr>
                        <a:t>5.5;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604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832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8270" marR="2159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400" spc="10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4305" sz="1200" spc="157" i="1">
                          <a:latin typeface="Times New Roman"/>
                          <a:cs typeface="Times New Roman"/>
                        </a:rPr>
                        <a:t>sp</a:t>
                      </a:r>
                      <a:r>
                        <a:rPr dirty="0" baseline="-24305" sz="1200" spc="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10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400" spc="10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4305" sz="1200" spc="157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4305" sz="1200" spc="3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8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135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70">
                          <a:latin typeface="Times New Roman"/>
                          <a:cs typeface="Times New Roman"/>
                        </a:rPr>
                        <a:t>2.5;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604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0670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8270" marR="2159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400" spc="10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4305" sz="1200" spc="157" i="1">
                          <a:latin typeface="Times New Roman"/>
                          <a:cs typeface="Times New Roman"/>
                        </a:rPr>
                        <a:t>sp</a:t>
                      </a:r>
                      <a:r>
                        <a:rPr dirty="0" baseline="-24305" sz="1200" spc="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10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400" spc="10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4305" sz="1200" spc="157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4305" sz="1200" spc="3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8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135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4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65">
                          <a:latin typeface="Times New Roman"/>
                          <a:cs typeface="Times New Roman"/>
                        </a:rPr>
                        <a:t>6;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9908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89230" marR="21590">
                        <a:lnSpc>
                          <a:spcPct val="100000"/>
                        </a:lnSpc>
                        <a:spcBef>
                          <a:spcPts val="290"/>
                        </a:spcBef>
                        <a:tabLst>
                          <a:tab pos="537845" algn="l"/>
                        </a:tabLst>
                      </a:pPr>
                      <a:r>
                        <a:rPr dirty="0" sz="1350" spc="13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925" sz="1125" spc="195" i="1">
                          <a:latin typeface="Times New Roman"/>
                          <a:cs typeface="Times New Roman"/>
                        </a:rPr>
                        <a:t>a	</a:t>
                      </a:r>
                      <a:r>
                        <a:rPr dirty="0" sz="1350" spc="14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35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50" spc="70">
                          <a:latin typeface="Times New Roman"/>
                          <a:cs typeface="Times New Roman"/>
                        </a:rPr>
                        <a:t>2.5;</a:t>
                      </a:r>
                      <a:endParaRPr sz="13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683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8702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89230" marR="21590">
                        <a:lnSpc>
                          <a:spcPct val="100000"/>
                        </a:lnSpc>
                        <a:spcBef>
                          <a:spcPts val="210"/>
                        </a:spcBef>
                        <a:tabLst>
                          <a:tab pos="532130" algn="l"/>
                        </a:tabLst>
                      </a:pPr>
                      <a:r>
                        <a:rPr dirty="0" sz="1350" spc="114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5925" sz="1125" spc="172" i="1">
                          <a:latin typeface="Times New Roman"/>
                          <a:cs typeface="Times New Roman"/>
                        </a:rPr>
                        <a:t>b	</a:t>
                      </a:r>
                      <a:r>
                        <a:rPr dirty="0" sz="1350" spc="14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35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50" spc="80">
                          <a:latin typeface="Times New Roman"/>
                          <a:cs typeface="Times New Roman"/>
                        </a:rPr>
                        <a:t>5.75;</a:t>
                      </a:r>
                      <a:endParaRPr sz="13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66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59309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2225">
                        <a:lnSpc>
                          <a:spcPct val="100000"/>
                        </a:lnSpc>
                      </a:pPr>
                      <a:r>
                        <a:rPr dirty="0" sz="1450">
                          <a:latin typeface="Times New Roman"/>
                          <a:cs typeface="Times New Roman"/>
                        </a:rPr>
                        <a:t>0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36525" marR="2159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450" spc="25" i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2875" sz="1275" spc="-142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-1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450" spc="-1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2875" sz="1275" spc="52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45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450" spc="-1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450" spc="-1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Symbol"/>
                          <a:cs typeface="Symbol"/>
                        </a:rPr>
                        <a:t></a:t>
                      </a:r>
                      <a:r>
                        <a:rPr dirty="0" sz="145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-55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;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36525" marR="21590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dirty="0" sz="1450" spc="90" i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baseline="-22875" sz="1275" spc="135" i="1">
                          <a:latin typeface="Times New Roman"/>
                          <a:cs typeface="Times New Roman"/>
                        </a:rPr>
                        <a:t>sp</a:t>
                      </a:r>
                      <a:r>
                        <a:rPr dirty="0" baseline="-22875" sz="1275" spc="22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9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450" spc="9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2875" sz="1275" spc="142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2875" sz="1275" spc="1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85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45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4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45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25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145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40">
                          <a:latin typeface="Symbol"/>
                          <a:cs typeface="Symbol"/>
                        </a:rPr>
                        <a:t></a:t>
                      </a:r>
                      <a:r>
                        <a:rPr dirty="0" sz="145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70">
                          <a:latin typeface="Times New Roman"/>
                          <a:cs typeface="Times New Roman"/>
                        </a:rPr>
                        <a:t>0;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30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0099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30175" marR="2159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450" spc="40" i="1">
                          <a:latin typeface="Times New Roman"/>
                          <a:cs typeface="Times New Roman"/>
                        </a:rPr>
                        <a:t>sign</a:t>
                      </a:r>
                      <a:r>
                        <a:rPr dirty="0" sz="1450" spc="4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450" spc="4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2875" sz="1275" spc="60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2875" sz="1275" spc="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35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45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6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45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5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z="1450" spc="50">
                          <a:latin typeface="Times New Roman"/>
                          <a:cs typeface="Times New Roman"/>
                        </a:rPr>
                        <a:t>1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36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2829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0175" marR="2159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450" spc="35" i="1">
                          <a:latin typeface="Times New Roman"/>
                          <a:cs typeface="Times New Roman"/>
                        </a:rPr>
                        <a:t>sign</a:t>
                      </a:r>
                      <a:r>
                        <a:rPr dirty="0" sz="1450" spc="3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450" spc="3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2875" sz="1275" spc="52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2875" sz="1275" spc="-1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35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45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6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45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5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z="1450" spc="50">
                          <a:latin typeface="Times New Roman"/>
                          <a:cs typeface="Times New Roman"/>
                        </a:rPr>
                        <a:t>1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8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40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650"/>
                        </a:lnSpc>
                      </a:pPr>
                      <a:r>
                        <a:rPr dirty="0" sz="1450" spc="100">
                          <a:latin typeface="Times New Roman"/>
                          <a:cs typeface="Times New Roman"/>
                        </a:rPr>
                        <a:t>Înmulţire</a:t>
                      </a:r>
                      <a:r>
                        <a:rPr dirty="0" sz="145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10">
                          <a:latin typeface="Times New Roman"/>
                          <a:cs typeface="Times New Roman"/>
                        </a:rPr>
                        <a:t>cu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marR="14795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baseline="-42145" sz="2175" i="1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dirty="0" baseline="-42145" sz="2175" spc="-7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42145" sz="2175">
                          <a:latin typeface="Symbol"/>
                          <a:cs typeface="Symbol"/>
                        </a:rPr>
                        <a:t></a:t>
                      </a:r>
                      <a:r>
                        <a:rPr dirty="0" baseline="-42145" sz="2175" spc="-32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42145" sz="217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42145" sz="2175" i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42145" sz="2175" spc="-142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42145" sz="2175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baseline="-42145" sz="21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3831" sz="2175" spc="-52">
                          <a:latin typeface="Symbol"/>
                          <a:cs typeface="Symbol"/>
                        </a:rPr>
                        <a:t></a:t>
                      </a:r>
                      <a:r>
                        <a:rPr dirty="0" sz="1450" spc="3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450" spc="30" i="1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dirty="0" sz="1450" spc="-1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baseline="-22875" sz="1275" spc="-1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z="1450" spc="-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30" i="1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dirty="0" sz="1450" spc="-3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baseline="-22875" sz="1275" spc="-3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z="1450" spc="-20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30" i="1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dirty="0" sz="1450" spc="-2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22875" sz="1275" spc="-12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z="1450" spc="-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30" i="1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dirty="0" sz="1450" spc="-1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baseline="-22875" sz="1275" spc="37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20">
                          <a:latin typeface="Times New Roman"/>
                          <a:cs typeface="Times New Roman"/>
                        </a:rPr>
                        <a:t>),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r" marR="146050">
                        <a:lnSpc>
                          <a:spcPts val="1060"/>
                        </a:lnSpc>
                        <a:spcBef>
                          <a:spcPts val="455"/>
                        </a:spcBef>
                        <a:tabLst>
                          <a:tab pos="298450" algn="l"/>
                          <a:tab pos="1208405" algn="l"/>
                        </a:tabLst>
                      </a:pPr>
                      <a:r>
                        <a:rPr dirty="0" baseline="49019" sz="127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49019" sz="1275" i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baseline="32567" sz="2175">
                          <a:latin typeface="Symbol"/>
                          <a:cs typeface="Symbol"/>
                        </a:rPr>
                        <a:t></a:t>
                      </a:r>
                      <a:r>
                        <a:rPr dirty="0" baseline="32567" sz="21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2567" sz="2175" spc="-20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30" i="1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dirty="0" sz="145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45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9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z="1450" spc="-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30" i="1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dirty="0" sz="145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450" i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z="1450" spc="-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30" i="1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dirty="0" sz="145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45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6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z="1450" spc="-20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30" i="1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dirty="0" sz="1450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45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5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20">
                          <a:latin typeface="Times New Roman"/>
                          <a:cs typeface="Times New Roman"/>
                        </a:rPr>
                        <a:t>),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794385">
                        <a:lnSpc>
                          <a:spcPts val="1060"/>
                        </a:lnSpc>
                        <a:tabLst>
                          <a:tab pos="1176655" algn="l"/>
                          <a:tab pos="1554480" algn="l"/>
                          <a:tab pos="1975485" algn="l"/>
                          <a:tab pos="2366645" algn="l"/>
                        </a:tabLst>
                      </a:pPr>
                      <a:r>
                        <a:rPr dirty="0" sz="1450" spc="100">
                          <a:latin typeface="Symbol"/>
                          <a:cs typeface="Symbol"/>
                        </a:rPr>
                        <a:t></a:t>
                      </a:r>
                      <a:r>
                        <a:rPr dirty="0" baseline="15325" sz="2175" spc="150">
                          <a:latin typeface="Times New Roman"/>
                          <a:cs typeface="Times New Roman"/>
                        </a:rPr>
                        <a:t>(	</a:t>
                      </a:r>
                      <a:r>
                        <a:rPr dirty="0" sz="850" spc="95" i="1">
                          <a:latin typeface="Times New Roman"/>
                          <a:cs typeface="Times New Roman"/>
                        </a:rPr>
                        <a:t>R	</a:t>
                      </a:r>
                      <a:r>
                        <a:rPr dirty="0" sz="850" spc="130" i="1">
                          <a:latin typeface="Times New Roman"/>
                          <a:cs typeface="Times New Roman"/>
                        </a:rPr>
                        <a:t>M	</a:t>
                      </a:r>
                      <a:r>
                        <a:rPr dirty="0" sz="850" spc="114" i="1">
                          <a:latin typeface="Times New Roman"/>
                          <a:cs typeface="Times New Roman"/>
                        </a:rPr>
                        <a:t>m	</a:t>
                      </a:r>
                      <a:r>
                        <a:rPr dirty="0" sz="850" spc="85" i="1">
                          <a:latin typeface="Times New Roman"/>
                          <a:cs typeface="Times New Roman"/>
                        </a:rPr>
                        <a:t>L</a:t>
                      </a:r>
                      <a:endParaRPr sz="8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450" spc="125" i="1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dirty="0" sz="1450" spc="8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55">
                          <a:latin typeface="Symbol"/>
                          <a:cs typeface="Symbol"/>
                        </a:rPr>
                        <a:t></a:t>
                      </a:r>
                      <a:r>
                        <a:rPr dirty="0" sz="145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40">
                          <a:latin typeface="Times New Roman"/>
                          <a:cs typeface="Times New Roman"/>
                        </a:rPr>
                        <a:t>0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2555" marR="2159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450" spc="125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450">
                          <a:latin typeface="Symbol"/>
                          <a:cs typeface="Symbol"/>
                        </a:rPr>
                        <a:t></a:t>
                      </a:r>
                      <a:r>
                        <a:rPr dirty="0" sz="1450" spc="-2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-20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2875" sz="1275" spc="-52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45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-1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450" spc="-114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450" spc="-3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450" spc="-6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1450" spc="-5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450" spc="-65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dirty="0" sz="1450" spc="-19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450" spc="3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450" spc="-6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450" spc="20">
                          <a:latin typeface="Times New Roman"/>
                          <a:cs typeface="Times New Roman"/>
                        </a:rPr>
                        <a:t>);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55689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580"/>
                        </a:lnSpc>
                      </a:pPr>
                      <a:r>
                        <a:rPr dirty="0" sz="1450" spc="90">
                          <a:latin typeface="Times New Roman"/>
                          <a:cs typeface="Times New Roman"/>
                        </a:rPr>
                        <a:t>scalar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841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574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50" spc="125" i="1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dirty="0" sz="1450" spc="6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55">
                          <a:latin typeface="Symbol"/>
                          <a:cs typeface="Symbol"/>
                        </a:rPr>
                        <a:t></a:t>
                      </a:r>
                      <a:r>
                        <a:rPr dirty="0" sz="145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140">
                          <a:latin typeface="Times New Roman"/>
                          <a:cs typeface="Times New Roman"/>
                        </a:rPr>
                        <a:t>0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318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50" spc="3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450" spc="-15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450" spc="-1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450" spc="-1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Symbol"/>
                          <a:cs typeface="Symbol"/>
                        </a:rPr>
                        <a:t></a:t>
                      </a:r>
                      <a:r>
                        <a:rPr dirty="0" sz="1450" spc="-2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-55" i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baseline="-22875" sz="1275" i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-22875" sz="1275" spc="-7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45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3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450" spc="-15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450" spc="3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450" spc="-14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450" spc="-15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450" spc="3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450" spc="-114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450" spc="-5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z="1450" spc="-15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450" spc="3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450" spc="-114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450">
                          <a:latin typeface="Times New Roman"/>
                          <a:cs typeface="Times New Roman"/>
                        </a:rPr>
                        <a:t>;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1" name="object 11"/>
          <p:cNvSpPr/>
          <p:nvPr/>
        </p:nvSpPr>
        <p:spPr>
          <a:xfrm>
            <a:off x="8534222" y="3782562"/>
            <a:ext cx="44450" cy="204470"/>
          </a:xfrm>
          <a:custGeom>
            <a:avLst/>
            <a:gdLst/>
            <a:ahLst/>
            <a:cxnLst/>
            <a:rect l="l" t="t" r="r" b="b"/>
            <a:pathLst>
              <a:path w="44450" h="204470">
                <a:moveTo>
                  <a:pt x="44124" y="0"/>
                </a:moveTo>
                <a:lnTo>
                  <a:pt x="0" y="101966"/>
                </a:lnTo>
              </a:path>
              <a:path w="44450" h="204470">
                <a:moveTo>
                  <a:pt x="0" y="101966"/>
                </a:moveTo>
                <a:lnTo>
                  <a:pt x="44124" y="203919"/>
                </a:lnTo>
              </a:path>
            </a:pathLst>
          </a:custGeom>
          <a:ln w="77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534222" y="4071620"/>
            <a:ext cx="44450" cy="204470"/>
          </a:xfrm>
          <a:custGeom>
            <a:avLst/>
            <a:gdLst/>
            <a:ahLst/>
            <a:cxnLst/>
            <a:rect l="l" t="t" r="r" b="b"/>
            <a:pathLst>
              <a:path w="44450" h="204470">
                <a:moveTo>
                  <a:pt x="44124" y="0"/>
                </a:moveTo>
                <a:lnTo>
                  <a:pt x="0" y="101959"/>
                </a:lnTo>
              </a:path>
              <a:path w="44450" h="204470">
                <a:moveTo>
                  <a:pt x="0" y="101959"/>
                </a:moveTo>
                <a:lnTo>
                  <a:pt x="44124" y="204255"/>
                </a:lnTo>
              </a:path>
            </a:pathLst>
          </a:custGeom>
          <a:ln w="77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30"/>
              <a:t>Ordonarea</a:t>
            </a:r>
            <a:r>
              <a:rPr dirty="0" spc="-229"/>
              <a:t> </a:t>
            </a:r>
            <a:r>
              <a:rPr dirty="0" spc="-130"/>
              <a:t>numerelor</a:t>
            </a:r>
            <a:r>
              <a:rPr dirty="0" spc="-215"/>
              <a:t> </a:t>
            </a:r>
            <a:r>
              <a:rPr dirty="0" spc="-114"/>
              <a:t>fuzzy</a:t>
            </a:r>
            <a:r>
              <a:rPr dirty="0" spc="-180"/>
              <a:t> </a:t>
            </a:r>
            <a:r>
              <a:rPr dirty="0" spc="-125"/>
              <a:t>trapezoidale</a:t>
            </a:r>
            <a:r>
              <a:rPr dirty="0" spc="-229"/>
              <a:t> </a:t>
            </a:r>
            <a:r>
              <a:rPr dirty="0" spc="-150"/>
              <a:t>se</a:t>
            </a:r>
            <a:r>
              <a:rPr dirty="0" spc="-204"/>
              <a:t> </a:t>
            </a:r>
            <a:r>
              <a:rPr dirty="0" spc="-120"/>
              <a:t>realizeaz</a:t>
            </a:r>
            <a:r>
              <a:rPr dirty="0" spc="-120">
                <a:latin typeface="Cambria"/>
                <a:cs typeface="Cambria"/>
              </a:rPr>
              <a:t>ă</a:t>
            </a:r>
            <a:r>
              <a:rPr dirty="0" spc="20">
                <a:latin typeface="Cambria"/>
                <a:cs typeface="Cambria"/>
              </a:rPr>
              <a:t> </a:t>
            </a:r>
            <a:r>
              <a:rPr dirty="0" spc="-145"/>
              <a:t>pe</a:t>
            </a:r>
            <a:r>
              <a:rPr dirty="0" spc="-204"/>
              <a:t> </a:t>
            </a:r>
            <a:r>
              <a:rPr dirty="0" spc="-165"/>
              <a:t>baza</a:t>
            </a:r>
            <a:r>
              <a:rPr dirty="0" spc="-210"/>
              <a:t> </a:t>
            </a:r>
            <a:r>
              <a:rPr dirty="0" spc="-114"/>
              <a:t>unui</a:t>
            </a:r>
            <a:r>
              <a:rPr dirty="0" spc="-200"/>
              <a:t> </a:t>
            </a:r>
            <a:r>
              <a:rPr dirty="0" spc="-105"/>
              <a:t>indicator</a:t>
            </a:r>
            <a:r>
              <a:rPr dirty="0" spc="-204"/>
              <a:t> </a:t>
            </a:r>
            <a:r>
              <a:rPr dirty="0" spc="-125"/>
              <a:t>global</a:t>
            </a:r>
            <a:r>
              <a:rPr dirty="0" spc="-225"/>
              <a:t> </a:t>
            </a:r>
            <a:r>
              <a:rPr dirty="0" spc="-140"/>
              <a:t>care</a:t>
            </a:r>
            <a:r>
              <a:rPr dirty="0" spc="-204"/>
              <a:t> </a:t>
            </a:r>
            <a:r>
              <a:rPr dirty="0" spc="-130"/>
              <a:t>însumeaz</a:t>
            </a:r>
            <a:r>
              <a:rPr dirty="0" spc="-130">
                <a:latin typeface="Cambria"/>
                <a:cs typeface="Cambria"/>
              </a:rPr>
              <a:t>ă</a:t>
            </a:r>
            <a:r>
              <a:rPr dirty="0" spc="45">
                <a:latin typeface="Cambria"/>
                <a:cs typeface="Cambria"/>
              </a:rPr>
              <a:t> </a:t>
            </a:r>
            <a:r>
              <a:rPr dirty="0" spc="-85"/>
              <a:t>criterii</a:t>
            </a:r>
            <a:r>
              <a:rPr dirty="0" spc="-220"/>
              <a:t> </a:t>
            </a:r>
            <a:r>
              <a:rPr dirty="0" spc="-145"/>
              <a:t>de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5485" y="502665"/>
            <a:ext cx="253746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25">
                <a:latin typeface="Verdana"/>
                <a:cs typeface="Verdana"/>
              </a:rPr>
              <a:t>o</a:t>
            </a:r>
            <a:r>
              <a:rPr dirty="0" sz="1800" spc="-125">
                <a:latin typeface="Verdana"/>
                <a:cs typeface="Verdana"/>
              </a:rPr>
              <a:t>r</a:t>
            </a:r>
            <a:r>
              <a:rPr dirty="0" sz="1800" spc="-140">
                <a:latin typeface="Verdana"/>
                <a:cs typeface="Verdana"/>
              </a:rPr>
              <a:t>donare</a:t>
            </a:r>
            <a:r>
              <a:rPr dirty="0" sz="1800" spc="-225">
                <a:latin typeface="Verdana"/>
                <a:cs typeface="Verdana"/>
              </a:rPr>
              <a:t> </a:t>
            </a:r>
            <a:r>
              <a:rPr dirty="0" sz="1800" spc="-150">
                <a:latin typeface="Verdana"/>
                <a:cs typeface="Verdana"/>
              </a:rPr>
              <a:t>de</a:t>
            </a:r>
            <a:r>
              <a:rPr dirty="0" sz="1800" spc="-220">
                <a:latin typeface="Verdana"/>
                <a:cs typeface="Verdana"/>
              </a:rPr>
              <a:t> </a:t>
            </a:r>
            <a:r>
              <a:rPr dirty="0" sz="1800" spc="-125">
                <a:latin typeface="Verdana"/>
                <a:cs typeface="Verdana"/>
              </a:rPr>
              <a:t>o</a:t>
            </a:r>
            <a:r>
              <a:rPr dirty="0" sz="1800" spc="-125">
                <a:latin typeface="Verdana"/>
                <a:cs typeface="Verdana"/>
              </a:rPr>
              <a:t>r</a:t>
            </a:r>
            <a:r>
              <a:rPr dirty="0" sz="1800" spc="-105">
                <a:latin typeface="Verdana"/>
                <a:cs typeface="Verdana"/>
              </a:rPr>
              <a:t>dinul</a:t>
            </a:r>
            <a:r>
              <a:rPr dirty="0" sz="1800" spc="-225">
                <a:latin typeface="Verdana"/>
                <a:cs typeface="Verdana"/>
              </a:rPr>
              <a:t> </a:t>
            </a:r>
            <a:r>
              <a:rPr dirty="0" sz="1800" spc="-229">
                <a:latin typeface="Verdana"/>
                <a:cs typeface="Verdana"/>
              </a:rPr>
              <a:t>I</a:t>
            </a:r>
            <a:r>
              <a:rPr dirty="0" sz="1800" spc="-210">
                <a:latin typeface="Verdana"/>
                <a:cs typeface="Verdana"/>
              </a:rPr>
              <a:t> </a:t>
            </a:r>
            <a:r>
              <a:rPr dirty="0" sz="1800" spc="-135">
                <a:latin typeface="Verdana"/>
                <a:cs typeface="Verdana"/>
              </a:rPr>
              <a:t>s</a:t>
            </a:r>
            <a:r>
              <a:rPr dirty="0" sz="1800" spc="-70">
                <a:latin typeface="Verdana"/>
                <a:cs typeface="Verdana"/>
              </a:rPr>
              <a:t>i</a:t>
            </a:r>
            <a:r>
              <a:rPr dirty="0" sz="1800" spc="-210">
                <a:latin typeface="Verdana"/>
                <a:cs typeface="Verdana"/>
              </a:rPr>
              <a:t> </a:t>
            </a:r>
            <a:r>
              <a:rPr dirty="0" sz="1800" spc="-240">
                <a:latin typeface="Verdana"/>
                <a:cs typeface="Verdana"/>
              </a:rPr>
              <a:t>I</a:t>
            </a:r>
            <a:r>
              <a:rPr dirty="0" sz="1800" spc="-245">
                <a:latin typeface="Verdana"/>
                <a:cs typeface="Verdana"/>
              </a:rPr>
              <a:t>I.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30516" y="695156"/>
            <a:ext cx="6440805" cy="4972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3100" spc="80" i="1">
                <a:latin typeface="Times New Roman"/>
                <a:cs typeface="Times New Roman"/>
              </a:rPr>
              <a:t>O</a:t>
            </a:r>
            <a:r>
              <a:rPr dirty="0" sz="3100" spc="-25">
                <a:latin typeface="Times New Roman"/>
                <a:cs typeface="Times New Roman"/>
              </a:rPr>
              <a:t>(</a:t>
            </a:r>
            <a:r>
              <a:rPr dirty="0" sz="3100" spc="-25" i="1">
                <a:latin typeface="Times New Roman"/>
                <a:cs typeface="Times New Roman"/>
              </a:rPr>
              <a:t>Q</a:t>
            </a:r>
            <a:r>
              <a:rPr dirty="0" baseline="-23148" sz="2700" spc="7" i="1">
                <a:latin typeface="Times New Roman"/>
                <a:cs typeface="Times New Roman"/>
              </a:rPr>
              <a:t>a</a:t>
            </a:r>
            <a:r>
              <a:rPr dirty="0" baseline="-23148" sz="2700" spc="-30" i="1">
                <a:latin typeface="Times New Roman"/>
                <a:cs typeface="Times New Roman"/>
              </a:rPr>
              <a:t> </a:t>
            </a:r>
            <a:r>
              <a:rPr dirty="0" sz="3100">
                <a:latin typeface="Times New Roman"/>
                <a:cs typeface="Times New Roman"/>
              </a:rPr>
              <a:t>)</a:t>
            </a:r>
            <a:r>
              <a:rPr dirty="0" sz="3100" spc="25">
                <a:latin typeface="Times New Roman"/>
                <a:cs typeface="Times New Roman"/>
              </a:rPr>
              <a:t> </a:t>
            </a:r>
            <a:r>
              <a:rPr dirty="0" sz="3100">
                <a:latin typeface="Symbol"/>
                <a:cs typeface="Symbol"/>
              </a:rPr>
              <a:t></a:t>
            </a:r>
            <a:r>
              <a:rPr dirty="0" sz="3100" spc="-5">
                <a:latin typeface="Times New Roman"/>
                <a:cs typeface="Times New Roman"/>
              </a:rPr>
              <a:t> </a:t>
            </a:r>
            <a:r>
              <a:rPr dirty="0" sz="3100" spc="-25">
                <a:latin typeface="Times New Roman"/>
                <a:cs typeface="Times New Roman"/>
              </a:rPr>
              <a:t>(</a:t>
            </a:r>
            <a:r>
              <a:rPr dirty="0" sz="3100" spc="130" i="1">
                <a:latin typeface="Times New Roman"/>
                <a:cs typeface="Times New Roman"/>
              </a:rPr>
              <a:t>G</a:t>
            </a:r>
            <a:r>
              <a:rPr dirty="0" sz="3100" spc="-25">
                <a:latin typeface="Times New Roman"/>
                <a:cs typeface="Times New Roman"/>
              </a:rPr>
              <a:t>(</a:t>
            </a:r>
            <a:r>
              <a:rPr dirty="0" sz="3100" spc="-25" i="1">
                <a:latin typeface="Times New Roman"/>
                <a:cs typeface="Times New Roman"/>
              </a:rPr>
              <a:t>Q</a:t>
            </a:r>
            <a:r>
              <a:rPr dirty="0" baseline="-23148" sz="2700" spc="7" i="1">
                <a:latin typeface="Times New Roman"/>
                <a:cs typeface="Times New Roman"/>
              </a:rPr>
              <a:t>a</a:t>
            </a:r>
            <a:r>
              <a:rPr dirty="0" baseline="-23148" sz="2700" spc="-30" i="1">
                <a:latin typeface="Times New Roman"/>
                <a:cs typeface="Times New Roman"/>
              </a:rPr>
              <a:t> </a:t>
            </a:r>
            <a:r>
              <a:rPr dirty="0" sz="3100" spc="55">
                <a:latin typeface="Times New Roman"/>
                <a:cs typeface="Times New Roman"/>
              </a:rPr>
              <a:t>)</a:t>
            </a:r>
            <a:r>
              <a:rPr dirty="0" sz="3100">
                <a:latin typeface="Times New Roman"/>
                <a:cs typeface="Times New Roman"/>
              </a:rPr>
              <a:t>,</a:t>
            </a:r>
            <a:r>
              <a:rPr dirty="0" sz="3100" spc="-400">
                <a:latin typeface="Times New Roman"/>
                <a:cs typeface="Times New Roman"/>
              </a:rPr>
              <a:t> </a:t>
            </a:r>
            <a:r>
              <a:rPr dirty="0" sz="3100" spc="145" i="1">
                <a:latin typeface="Times New Roman"/>
                <a:cs typeface="Times New Roman"/>
              </a:rPr>
              <a:t>a</a:t>
            </a:r>
            <a:r>
              <a:rPr dirty="0" baseline="-23148" sz="2700" spc="7" i="1">
                <a:latin typeface="Times New Roman"/>
                <a:cs typeface="Times New Roman"/>
              </a:rPr>
              <a:t>N</a:t>
            </a:r>
            <a:r>
              <a:rPr dirty="0" baseline="-23148" sz="2700" spc="120" i="1">
                <a:latin typeface="Times New Roman"/>
                <a:cs typeface="Times New Roman"/>
              </a:rPr>
              <a:t> </a:t>
            </a:r>
            <a:r>
              <a:rPr dirty="0" sz="3100">
                <a:latin typeface="Times New Roman"/>
                <a:cs typeface="Times New Roman"/>
              </a:rPr>
              <a:t>,</a:t>
            </a:r>
            <a:r>
              <a:rPr dirty="0" sz="3100" spc="-275">
                <a:latin typeface="Times New Roman"/>
                <a:cs typeface="Times New Roman"/>
              </a:rPr>
              <a:t> </a:t>
            </a:r>
            <a:r>
              <a:rPr dirty="0" sz="3100" spc="60" i="1">
                <a:latin typeface="Times New Roman"/>
                <a:cs typeface="Times New Roman"/>
              </a:rPr>
              <a:t>s</a:t>
            </a:r>
            <a:r>
              <a:rPr dirty="0" sz="3100" spc="40" i="1">
                <a:latin typeface="Times New Roman"/>
                <a:cs typeface="Times New Roman"/>
              </a:rPr>
              <a:t>i</a:t>
            </a:r>
            <a:r>
              <a:rPr dirty="0" sz="3100" spc="85" i="1">
                <a:latin typeface="Times New Roman"/>
                <a:cs typeface="Times New Roman"/>
              </a:rPr>
              <a:t>g</a:t>
            </a:r>
            <a:r>
              <a:rPr dirty="0" sz="3100" i="1">
                <a:latin typeface="Times New Roman"/>
                <a:cs typeface="Times New Roman"/>
              </a:rPr>
              <a:t>n</a:t>
            </a:r>
            <a:r>
              <a:rPr dirty="0" sz="3100" spc="-445" i="1">
                <a:latin typeface="Times New Roman"/>
                <a:cs typeface="Times New Roman"/>
              </a:rPr>
              <a:t> </a:t>
            </a:r>
            <a:r>
              <a:rPr dirty="0" sz="3100">
                <a:latin typeface="Symbol"/>
                <a:cs typeface="Symbol"/>
              </a:rPr>
              <a:t></a:t>
            </a:r>
            <a:r>
              <a:rPr dirty="0" sz="3100" spc="-160">
                <a:latin typeface="Times New Roman"/>
                <a:cs typeface="Times New Roman"/>
              </a:rPr>
              <a:t> </a:t>
            </a:r>
            <a:r>
              <a:rPr dirty="0" sz="3100" spc="40" i="1">
                <a:latin typeface="Times New Roman"/>
                <a:cs typeface="Times New Roman"/>
              </a:rPr>
              <a:t>L</a:t>
            </a:r>
            <a:r>
              <a:rPr dirty="0" baseline="-23148" sz="2700" spc="7" i="1">
                <a:latin typeface="Times New Roman"/>
                <a:cs typeface="Times New Roman"/>
              </a:rPr>
              <a:t>N</a:t>
            </a:r>
            <a:r>
              <a:rPr dirty="0" baseline="-23148" sz="2700" spc="135" i="1">
                <a:latin typeface="Times New Roman"/>
                <a:cs typeface="Times New Roman"/>
              </a:rPr>
              <a:t> </a:t>
            </a:r>
            <a:r>
              <a:rPr dirty="0" sz="3100">
                <a:latin typeface="Times New Roman"/>
                <a:cs typeface="Times New Roman"/>
              </a:rPr>
              <a:t>,</a:t>
            </a:r>
            <a:r>
              <a:rPr dirty="0" sz="3100" spc="-280">
                <a:latin typeface="Times New Roman"/>
                <a:cs typeface="Times New Roman"/>
              </a:rPr>
              <a:t> </a:t>
            </a:r>
            <a:r>
              <a:rPr dirty="0" sz="3100" spc="60" i="1">
                <a:latin typeface="Times New Roman"/>
                <a:cs typeface="Times New Roman"/>
              </a:rPr>
              <a:t>s</a:t>
            </a:r>
            <a:r>
              <a:rPr dirty="0" sz="3100" spc="40" i="1">
                <a:latin typeface="Times New Roman"/>
                <a:cs typeface="Times New Roman"/>
              </a:rPr>
              <a:t>i</a:t>
            </a:r>
            <a:r>
              <a:rPr dirty="0" sz="3100" spc="85" i="1">
                <a:latin typeface="Times New Roman"/>
                <a:cs typeface="Times New Roman"/>
              </a:rPr>
              <a:t>g</a:t>
            </a:r>
            <a:r>
              <a:rPr dirty="0" sz="3100" i="1">
                <a:latin typeface="Times New Roman"/>
                <a:cs typeface="Times New Roman"/>
              </a:rPr>
              <a:t>n</a:t>
            </a:r>
            <a:r>
              <a:rPr dirty="0" sz="3100" spc="-445" i="1">
                <a:latin typeface="Times New Roman"/>
                <a:cs typeface="Times New Roman"/>
              </a:rPr>
              <a:t> </a:t>
            </a:r>
            <a:r>
              <a:rPr dirty="0" sz="3100">
                <a:latin typeface="Symbol"/>
                <a:cs typeface="Symbol"/>
              </a:rPr>
              <a:t></a:t>
            </a:r>
            <a:r>
              <a:rPr dirty="0" sz="3100" spc="-160">
                <a:latin typeface="Times New Roman"/>
                <a:cs typeface="Times New Roman"/>
              </a:rPr>
              <a:t> </a:t>
            </a:r>
            <a:r>
              <a:rPr dirty="0" sz="3100" spc="-15" i="1">
                <a:latin typeface="Times New Roman"/>
                <a:cs typeface="Times New Roman"/>
              </a:rPr>
              <a:t>L</a:t>
            </a:r>
            <a:r>
              <a:rPr dirty="0" baseline="-23148" sz="2700" spc="15" i="1">
                <a:latin typeface="Times New Roman"/>
                <a:cs typeface="Times New Roman"/>
              </a:rPr>
              <a:t>S</a:t>
            </a:r>
            <a:r>
              <a:rPr dirty="0" baseline="-23148" sz="2700" spc="7" i="1">
                <a:latin typeface="Times New Roman"/>
                <a:cs typeface="Times New Roman"/>
              </a:rPr>
              <a:t>p</a:t>
            </a:r>
            <a:r>
              <a:rPr dirty="0" baseline="-23148" sz="2700" spc="-30" i="1">
                <a:latin typeface="Times New Roman"/>
                <a:cs typeface="Times New Roman"/>
              </a:rPr>
              <a:t> </a:t>
            </a:r>
            <a:r>
              <a:rPr dirty="0" sz="3100">
                <a:latin typeface="Times New Roman"/>
                <a:cs typeface="Times New Roman"/>
              </a:rPr>
              <a:t>)</a:t>
            </a:r>
            <a:endParaRPr sz="3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77445" y="4916258"/>
            <a:ext cx="156845" cy="3378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50" spc="15">
                <a:latin typeface="Symbol"/>
                <a:cs typeface="Symbol"/>
              </a:rPr>
              <a:t></a:t>
            </a:r>
            <a:endParaRPr sz="2050">
              <a:latin typeface="Symbol"/>
              <a:cs typeface="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2045" y="5070857"/>
            <a:ext cx="8103234" cy="3378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-5420" sz="3075" spc="-307">
                <a:latin typeface="Symbol"/>
                <a:cs typeface="Symbol"/>
              </a:rPr>
              <a:t></a:t>
            </a:r>
            <a:r>
              <a:rPr dirty="0" baseline="-21680" sz="3075" spc="-307">
                <a:latin typeface="Symbol"/>
                <a:cs typeface="Symbol"/>
              </a:rPr>
              <a:t></a:t>
            </a:r>
            <a:r>
              <a:rPr dirty="0" sz="2050" spc="-204">
                <a:latin typeface="Times New Roman"/>
                <a:cs typeface="Times New Roman"/>
              </a:rPr>
              <a:t>[</a:t>
            </a:r>
            <a:r>
              <a:rPr dirty="0" sz="2050" spc="-204" i="1">
                <a:latin typeface="Times New Roman"/>
                <a:cs typeface="Times New Roman"/>
              </a:rPr>
              <a:t>L</a:t>
            </a:r>
            <a:r>
              <a:rPr dirty="0" baseline="-23148" sz="1800" spc="-307" i="1">
                <a:latin typeface="Times New Roman"/>
                <a:cs typeface="Times New Roman"/>
              </a:rPr>
              <a:t>N</a:t>
            </a:r>
            <a:r>
              <a:rPr dirty="0" baseline="-23148" sz="1800" spc="-172" i="1">
                <a:latin typeface="Times New Roman"/>
                <a:cs typeface="Times New Roman"/>
              </a:rPr>
              <a:t> </a:t>
            </a:r>
            <a:r>
              <a:rPr dirty="0" sz="2050" spc="-15">
                <a:latin typeface="Times New Roman"/>
                <a:cs typeface="Times New Roman"/>
              </a:rPr>
              <a:t>(</a:t>
            </a:r>
            <a:r>
              <a:rPr dirty="0" sz="2050" spc="-15" i="1">
                <a:latin typeface="Times New Roman"/>
                <a:cs typeface="Times New Roman"/>
              </a:rPr>
              <a:t>Q</a:t>
            </a:r>
            <a:r>
              <a:rPr dirty="0" baseline="-23148" sz="1800" spc="-22" i="1">
                <a:latin typeface="Times New Roman"/>
                <a:cs typeface="Times New Roman"/>
              </a:rPr>
              <a:t>a</a:t>
            </a:r>
            <a:r>
              <a:rPr dirty="0" baseline="-23148" sz="1800" spc="-44" i="1">
                <a:latin typeface="Times New Roman"/>
                <a:cs typeface="Times New Roman"/>
              </a:rPr>
              <a:t> </a:t>
            </a:r>
            <a:r>
              <a:rPr dirty="0" sz="2050" spc="10">
                <a:latin typeface="Times New Roman"/>
                <a:cs typeface="Times New Roman"/>
              </a:rPr>
              <a:t>)</a:t>
            </a:r>
            <a:r>
              <a:rPr dirty="0" sz="2050">
                <a:latin typeface="Times New Roman"/>
                <a:cs typeface="Times New Roman"/>
              </a:rPr>
              <a:t> </a:t>
            </a:r>
            <a:r>
              <a:rPr dirty="0" sz="2050" spc="20">
                <a:latin typeface="Symbol"/>
                <a:cs typeface="Symbol"/>
              </a:rPr>
              <a:t></a:t>
            </a:r>
            <a:r>
              <a:rPr dirty="0" sz="2050" spc="70">
                <a:latin typeface="Times New Roman"/>
                <a:cs typeface="Times New Roman"/>
              </a:rPr>
              <a:t> </a:t>
            </a:r>
            <a:r>
              <a:rPr dirty="0" sz="2050" spc="15" i="1">
                <a:latin typeface="Times New Roman"/>
                <a:cs typeface="Times New Roman"/>
              </a:rPr>
              <a:t>L</a:t>
            </a:r>
            <a:r>
              <a:rPr dirty="0" baseline="-23148" sz="1800" spc="22" i="1">
                <a:latin typeface="Times New Roman"/>
                <a:cs typeface="Times New Roman"/>
              </a:rPr>
              <a:t>N</a:t>
            </a:r>
            <a:r>
              <a:rPr dirty="0" baseline="-23148" sz="1800" spc="104" i="1">
                <a:latin typeface="Times New Roman"/>
                <a:cs typeface="Times New Roman"/>
              </a:rPr>
              <a:t> </a:t>
            </a:r>
            <a:r>
              <a:rPr dirty="0" sz="2050" spc="-30">
                <a:latin typeface="Times New Roman"/>
                <a:cs typeface="Times New Roman"/>
              </a:rPr>
              <a:t>(</a:t>
            </a:r>
            <a:r>
              <a:rPr dirty="0" sz="2050" spc="-30" i="1">
                <a:latin typeface="Times New Roman"/>
                <a:cs typeface="Times New Roman"/>
              </a:rPr>
              <a:t>Q</a:t>
            </a:r>
            <a:r>
              <a:rPr dirty="0" baseline="-23148" sz="1800" spc="-44" i="1">
                <a:latin typeface="Times New Roman"/>
                <a:cs typeface="Times New Roman"/>
              </a:rPr>
              <a:t>b</a:t>
            </a:r>
            <a:r>
              <a:rPr dirty="0" baseline="-23148" sz="1800" spc="-60" i="1">
                <a:latin typeface="Times New Roman"/>
                <a:cs typeface="Times New Roman"/>
              </a:rPr>
              <a:t> </a:t>
            </a:r>
            <a:r>
              <a:rPr dirty="0" sz="2050" spc="20">
                <a:latin typeface="Times New Roman"/>
                <a:cs typeface="Times New Roman"/>
              </a:rPr>
              <a:t>)]</a:t>
            </a:r>
            <a:r>
              <a:rPr dirty="0" sz="2050" spc="-280">
                <a:latin typeface="Times New Roman"/>
                <a:cs typeface="Times New Roman"/>
              </a:rPr>
              <a:t> </a:t>
            </a:r>
            <a:r>
              <a:rPr dirty="0" sz="2050" spc="20">
                <a:latin typeface="Symbol"/>
                <a:cs typeface="Symbol"/>
              </a:rPr>
              <a:t></a:t>
            </a:r>
            <a:r>
              <a:rPr dirty="0" sz="2050" spc="-220">
                <a:latin typeface="Times New Roman"/>
                <a:cs typeface="Times New Roman"/>
              </a:rPr>
              <a:t> </a:t>
            </a:r>
            <a:r>
              <a:rPr dirty="0" sz="2050" spc="30">
                <a:latin typeface="Times New Roman"/>
                <a:cs typeface="Times New Roman"/>
              </a:rPr>
              <a:t>[(</a:t>
            </a:r>
            <a:r>
              <a:rPr dirty="0" sz="2050" spc="30" i="1">
                <a:latin typeface="Times New Roman"/>
                <a:cs typeface="Times New Roman"/>
              </a:rPr>
              <a:t>L</a:t>
            </a:r>
            <a:r>
              <a:rPr dirty="0" baseline="-23148" sz="1800" spc="44" i="1">
                <a:latin typeface="Times New Roman"/>
                <a:cs typeface="Times New Roman"/>
              </a:rPr>
              <a:t>N</a:t>
            </a:r>
            <a:r>
              <a:rPr dirty="0" baseline="-23148" sz="1800" spc="97" i="1">
                <a:latin typeface="Times New Roman"/>
                <a:cs typeface="Times New Roman"/>
              </a:rPr>
              <a:t> </a:t>
            </a:r>
            <a:r>
              <a:rPr dirty="0" sz="2050" spc="-15">
                <a:latin typeface="Times New Roman"/>
                <a:cs typeface="Times New Roman"/>
              </a:rPr>
              <a:t>(</a:t>
            </a:r>
            <a:r>
              <a:rPr dirty="0" sz="2050" spc="-15" i="1">
                <a:latin typeface="Times New Roman"/>
                <a:cs typeface="Times New Roman"/>
              </a:rPr>
              <a:t>Q</a:t>
            </a:r>
            <a:r>
              <a:rPr dirty="0" baseline="-23148" sz="1800" spc="-22" i="1">
                <a:latin typeface="Times New Roman"/>
                <a:cs typeface="Times New Roman"/>
              </a:rPr>
              <a:t>a</a:t>
            </a:r>
            <a:r>
              <a:rPr dirty="0" baseline="-23148" sz="1800" spc="-44" i="1">
                <a:latin typeface="Times New Roman"/>
                <a:cs typeface="Times New Roman"/>
              </a:rPr>
              <a:t> </a:t>
            </a:r>
            <a:r>
              <a:rPr dirty="0" sz="2050" spc="10">
                <a:latin typeface="Times New Roman"/>
                <a:cs typeface="Times New Roman"/>
              </a:rPr>
              <a:t>)</a:t>
            </a:r>
            <a:r>
              <a:rPr dirty="0" sz="2050" spc="5">
                <a:latin typeface="Times New Roman"/>
                <a:cs typeface="Times New Roman"/>
              </a:rPr>
              <a:t> </a:t>
            </a:r>
            <a:r>
              <a:rPr dirty="0" sz="2050" spc="20">
                <a:latin typeface="Symbol"/>
                <a:cs typeface="Symbol"/>
              </a:rPr>
              <a:t></a:t>
            </a:r>
            <a:r>
              <a:rPr dirty="0" sz="2050" spc="60">
                <a:latin typeface="Times New Roman"/>
                <a:cs typeface="Times New Roman"/>
              </a:rPr>
              <a:t> </a:t>
            </a:r>
            <a:r>
              <a:rPr dirty="0" sz="2050" spc="15" i="1">
                <a:latin typeface="Times New Roman"/>
                <a:cs typeface="Times New Roman"/>
              </a:rPr>
              <a:t>L</a:t>
            </a:r>
            <a:r>
              <a:rPr dirty="0" baseline="-23148" sz="1800" spc="22" i="1">
                <a:latin typeface="Times New Roman"/>
                <a:cs typeface="Times New Roman"/>
              </a:rPr>
              <a:t>N</a:t>
            </a:r>
            <a:r>
              <a:rPr dirty="0" baseline="-23148" sz="1800" spc="97" i="1">
                <a:latin typeface="Times New Roman"/>
                <a:cs typeface="Times New Roman"/>
              </a:rPr>
              <a:t> </a:t>
            </a:r>
            <a:r>
              <a:rPr dirty="0" sz="2050" spc="-25">
                <a:latin typeface="Times New Roman"/>
                <a:cs typeface="Times New Roman"/>
              </a:rPr>
              <a:t>(</a:t>
            </a:r>
            <a:r>
              <a:rPr dirty="0" sz="2050" spc="-25" i="1">
                <a:latin typeface="Times New Roman"/>
                <a:cs typeface="Times New Roman"/>
              </a:rPr>
              <a:t>Q</a:t>
            </a:r>
            <a:r>
              <a:rPr dirty="0" baseline="-23148" sz="1800" spc="-37" i="1">
                <a:latin typeface="Times New Roman"/>
                <a:cs typeface="Times New Roman"/>
              </a:rPr>
              <a:t>b</a:t>
            </a:r>
            <a:r>
              <a:rPr dirty="0" baseline="-23148" sz="1800" spc="-60" i="1">
                <a:latin typeface="Times New Roman"/>
                <a:cs typeface="Times New Roman"/>
              </a:rPr>
              <a:t> </a:t>
            </a:r>
            <a:r>
              <a:rPr dirty="0" sz="2050" spc="20">
                <a:latin typeface="Times New Roman"/>
                <a:cs typeface="Times New Roman"/>
              </a:rPr>
              <a:t>))</a:t>
            </a:r>
            <a:r>
              <a:rPr dirty="0" sz="2050" spc="-155">
                <a:latin typeface="Times New Roman"/>
                <a:cs typeface="Times New Roman"/>
              </a:rPr>
              <a:t> </a:t>
            </a:r>
            <a:r>
              <a:rPr dirty="0" sz="2050" spc="20">
                <a:latin typeface="Symbol"/>
                <a:cs typeface="Symbol"/>
              </a:rPr>
              <a:t></a:t>
            </a:r>
            <a:r>
              <a:rPr dirty="0" sz="2050" spc="-130">
                <a:latin typeface="Times New Roman"/>
                <a:cs typeface="Times New Roman"/>
              </a:rPr>
              <a:t> </a:t>
            </a:r>
            <a:r>
              <a:rPr dirty="0" sz="2050" spc="25">
                <a:latin typeface="Times New Roman"/>
                <a:cs typeface="Times New Roman"/>
              </a:rPr>
              <a:t>(</a:t>
            </a:r>
            <a:r>
              <a:rPr dirty="0" sz="2050" spc="25" i="1">
                <a:latin typeface="Times New Roman"/>
                <a:cs typeface="Times New Roman"/>
              </a:rPr>
              <a:t>L</a:t>
            </a:r>
            <a:r>
              <a:rPr dirty="0" baseline="-23148" sz="1800" spc="37" i="1">
                <a:latin typeface="Times New Roman"/>
                <a:cs typeface="Times New Roman"/>
              </a:rPr>
              <a:t>Sp</a:t>
            </a:r>
            <a:r>
              <a:rPr dirty="0" baseline="-23148" sz="1800" spc="-52" i="1">
                <a:latin typeface="Times New Roman"/>
                <a:cs typeface="Times New Roman"/>
              </a:rPr>
              <a:t> </a:t>
            </a:r>
            <a:r>
              <a:rPr dirty="0" sz="2050" spc="-15">
                <a:latin typeface="Times New Roman"/>
                <a:cs typeface="Times New Roman"/>
              </a:rPr>
              <a:t>(</a:t>
            </a:r>
            <a:r>
              <a:rPr dirty="0" sz="2050" spc="-15" i="1">
                <a:latin typeface="Times New Roman"/>
                <a:cs typeface="Times New Roman"/>
              </a:rPr>
              <a:t>Q</a:t>
            </a:r>
            <a:r>
              <a:rPr dirty="0" baseline="-23148" sz="1800" spc="-22" i="1">
                <a:latin typeface="Times New Roman"/>
                <a:cs typeface="Times New Roman"/>
              </a:rPr>
              <a:t>a</a:t>
            </a:r>
            <a:r>
              <a:rPr dirty="0" baseline="-23148" sz="1800" spc="-30" i="1">
                <a:latin typeface="Times New Roman"/>
                <a:cs typeface="Times New Roman"/>
              </a:rPr>
              <a:t> </a:t>
            </a:r>
            <a:r>
              <a:rPr dirty="0" sz="2050" spc="10">
                <a:latin typeface="Times New Roman"/>
                <a:cs typeface="Times New Roman"/>
              </a:rPr>
              <a:t>)</a:t>
            </a:r>
            <a:r>
              <a:rPr dirty="0" sz="2050">
                <a:latin typeface="Times New Roman"/>
                <a:cs typeface="Times New Roman"/>
              </a:rPr>
              <a:t> </a:t>
            </a:r>
            <a:r>
              <a:rPr dirty="0" sz="2050" spc="20">
                <a:latin typeface="Symbol"/>
                <a:cs typeface="Symbol"/>
              </a:rPr>
              <a:t></a:t>
            </a:r>
            <a:r>
              <a:rPr dirty="0" sz="2050" spc="70">
                <a:latin typeface="Times New Roman"/>
                <a:cs typeface="Times New Roman"/>
              </a:rPr>
              <a:t> </a:t>
            </a:r>
            <a:r>
              <a:rPr dirty="0" sz="2050" spc="-5" i="1">
                <a:latin typeface="Times New Roman"/>
                <a:cs typeface="Times New Roman"/>
              </a:rPr>
              <a:t>L</a:t>
            </a:r>
            <a:r>
              <a:rPr dirty="0" baseline="-23148" sz="1800" spc="-7" i="1">
                <a:latin typeface="Times New Roman"/>
                <a:cs typeface="Times New Roman"/>
              </a:rPr>
              <a:t>Sp</a:t>
            </a:r>
            <a:r>
              <a:rPr dirty="0" baseline="-23148" sz="1800" spc="-44" i="1">
                <a:latin typeface="Times New Roman"/>
                <a:cs typeface="Times New Roman"/>
              </a:rPr>
              <a:t> </a:t>
            </a:r>
            <a:r>
              <a:rPr dirty="0" sz="2050" spc="-30">
                <a:latin typeface="Times New Roman"/>
                <a:cs typeface="Times New Roman"/>
              </a:rPr>
              <a:t>(</a:t>
            </a:r>
            <a:r>
              <a:rPr dirty="0" sz="2050" spc="-30" i="1">
                <a:latin typeface="Times New Roman"/>
                <a:cs typeface="Times New Roman"/>
              </a:rPr>
              <a:t>Q</a:t>
            </a:r>
            <a:r>
              <a:rPr dirty="0" baseline="-23148" sz="1800" spc="-44" i="1">
                <a:latin typeface="Times New Roman"/>
                <a:cs typeface="Times New Roman"/>
              </a:rPr>
              <a:t>b</a:t>
            </a:r>
            <a:r>
              <a:rPr dirty="0" baseline="-23148" sz="1800" spc="-67" i="1">
                <a:latin typeface="Times New Roman"/>
                <a:cs typeface="Times New Roman"/>
              </a:rPr>
              <a:t> </a:t>
            </a:r>
            <a:r>
              <a:rPr dirty="0" sz="2050" spc="25">
                <a:latin typeface="Times New Roman"/>
                <a:cs typeface="Times New Roman"/>
              </a:rPr>
              <a:t>))]</a:t>
            </a:r>
            <a:r>
              <a:rPr dirty="0" sz="2050" spc="-250">
                <a:latin typeface="Times New Roman"/>
                <a:cs typeface="Times New Roman"/>
              </a:rPr>
              <a:t> </a:t>
            </a:r>
            <a:r>
              <a:rPr dirty="0" sz="2050" spc="35">
                <a:latin typeface="Symbol"/>
                <a:cs typeface="Symbol"/>
              </a:rPr>
              <a:t></a:t>
            </a:r>
            <a:r>
              <a:rPr dirty="0" sz="2050" spc="-85">
                <a:latin typeface="Times New Roman"/>
                <a:cs typeface="Times New Roman"/>
              </a:rPr>
              <a:t> </a:t>
            </a:r>
            <a:r>
              <a:rPr dirty="0" sz="2050" spc="-10" i="1">
                <a:latin typeface="Times New Roman"/>
                <a:cs typeface="Times New Roman"/>
              </a:rPr>
              <a:t>Q</a:t>
            </a:r>
            <a:r>
              <a:rPr dirty="0" baseline="-23148" sz="1800" spc="-15" i="1">
                <a:latin typeface="Times New Roman"/>
                <a:cs typeface="Times New Roman"/>
              </a:rPr>
              <a:t>a</a:t>
            </a:r>
            <a:r>
              <a:rPr dirty="0" baseline="-23148" sz="1800" spc="727" i="1">
                <a:latin typeface="Times New Roman"/>
                <a:cs typeface="Times New Roman"/>
              </a:rPr>
              <a:t> </a:t>
            </a:r>
            <a:r>
              <a:rPr dirty="0" sz="2050" spc="20">
                <a:latin typeface="Symbol"/>
                <a:cs typeface="Symbol"/>
              </a:rPr>
              <a:t></a:t>
            </a:r>
            <a:r>
              <a:rPr dirty="0" sz="2050" spc="-60">
                <a:latin typeface="Times New Roman"/>
                <a:cs typeface="Times New Roman"/>
              </a:rPr>
              <a:t> </a:t>
            </a:r>
            <a:r>
              <a:rPr dirty="0" sz="2050" spc="-25" i="1">
                <a:latin typeface="Times New Roman"/>
                <a:cs typeface="Times New Roman"/>
              </a:rPr>
              <a:t>Q</a:t>
            </a:r>
            <a:r>
              <a:rPr dirty="0" baseline="-23148" sz="1800" spc="-37" i="1">
                <a:latin typeface="Times New Roman"/>
                <a:cs typeface="Times New Roman"/>
              </a:rPr>
              <a:t>b</a:t>
            </a:r>
            <a:endParaRPr baseline="-23148"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86023" y="3500623"/>
            <a:ext cx="9161780" cy="14814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53390" marR="55880" indent="-453390">
              <a:lnSpc>
                <a:spcPct val="111800"/>
              </a:lnSpc>
              <a:spcBef>
                <a:spcPts val="100"/>
              </a:spcBef>
              <a:buFont typeface="Wingdings"/>
              <a:buChar char=""/>
              <a:tabLst>
                <a:tab pos="453390" algn="l"/>
                <a:tab pos="454025" algn="l"/>
              </a:tabLst>
            </a:pPr>
            <a:r>
              <a:rPr dirty="0" sz="2050" spc="-5" b="1" i="1">
                <a:latin typeface="Times New Roman"/>
                <a:cs typeface="Times New Roman"/>
              </a:rPr>
              <a:t>criteriul</a:t>
            </a:r>
            <a:r>
              <a:rPr dirty="0" sz="2050" spc="245" b="1" i="1">
                <a:latin typeface="Times New Roman"/>
                <a:cs typeface="Times New Roman"/>
              </a:rPr>
              <a:t> </a:t>
            </a:r>
            <a:r>
              <a:rPr dirty="0" sz="2050" spc="-5" b="1" i="1">
                <a:latin typeface="Times New Roman"/>
                <a:cs typeface="Times New Roman"/>
              </a:rPr>
              <a:t>de</a:t>
            </a:r>
            <a:r>
              <a:rPr dirty="0" sz="2050" spc="229" b="1" i="1">
                <a:latin typeface="Times New Roman"/>
                <a:cs typeface="Times New Roman"/>
              </a:rPr>
              <a:t> </a:t>
            </a:r>
            <a:r>
              <a:rPr dirty="0" sz="2050" b="1" i="1">
                <a:latin typeface="Times New Roman"/>
                <a:cs typeface="Times New Roman"/>
              </a:rPr>
              <a:t>ordinul</a:t>
            </a:r>
            <a:r>
              <a:rPr dirty="0" sz="2050" spc="245" b="1" i="1">
                <a:latin typeface="Times New Roman"/>
                <a:cs typeface="Times New Roman"/>
              </a:rPr>
              <a:t> </a:t>
            </a:r>
            <a:r>
              <a:rPr dirty="0" sz="2050" spc="-5" b="1" i="1">
                <a:latin typeface="Times New Roman"/>
                <a:cs typeface="Times New Roman"/>
              </a:rPr>
              <a:t>II</a:t>
            </a:r>
            <a:r>
              <a:rPr dirty="0" sz="2050" spc="250" b="1" i="1">
                <a:latin typeface="Times New Roman"/>
                <a:cs typeface="Times New Roman"/>
              </a:rPr>
              <a:t> </a:t>
            </a:r>
            <a:r>
              <a:rPr dirty="0" sz="2050" spc="-25" b="1" i="1">
                <a:latin typeface="Times New Roman"/>
                <a:cs typeface="Times New Roman"/>
              </a:rPr>
              <a:t>(</a:t>
            </a:r>
            <a:r>
              <a:rPr dirty="0" sz="2150" spc="-25" i="1">
                <a:latin typeface="Symbol"/>
                <a:cs typeface="Symbol"/>
              </a:rPr>
              <a:t></a:t>
            </a:r>
            <a:r>
              <a:rPr dirty="0" sz="2050" spc="-25" b="1" i="1">
                <a:latin typeface="Times New Roman"/>
                <a:cs typeface="Times New Roman"/>
              </a:rPr>
              <a:t>)</a:t>
            </a:r>
            <a:r>
              <a:rPr dirty="0" sz="2050" spc="235" b="1" i="1">
                <a:latin typeface="Times New Roman"/>
                <a:cs typeface="Times New Roman"/>
              </a:rPr>
              <a:t> </a:t>
            </a:r>
            <a:r>
              <a:rPr dirty="0" sz="2050" spc="-5" b="1" i="1">
                <a:latin typeface="Times New Roman"/>
                <a:cs typeface="Times New Roman"/>
              </a:rPr>
              <a:t>format</a:t>
            </a:r>
            <a:r>
              <a:rPr dirty="0" sz="2050" spc="245" b="1" i="1">
                <a:latin typeface="Times New Roman"/>
                <a:cs typeface="Times New Roman"/>
              </a:rPr>
              <a:t> </a:t>
            </a:r>
            <a:r>
              <a:rPr dirty="0" sz="2050" spc="-5" b="1" i="1">
                <a:latin typeface="Times New Roman"/>
                <a:cs typeface="Times New Roman"/>
              </a:rPr>
              <a:t>din</a:t>
            </a:r>
            <a:r>
              <a:rPr dirty="0" sz="2050" spc="265" b="1" i="1">
                <a:latin typeface="Times New Roman"/>
                <a:cs typeface="Times New Roman"/>
              </a:rPr>
              <a:t> </a:t>
            </a:r>
            <a:r>
              <a:rPr dirty="0" sz="2050" spc="-5">
                <a:latin typeface="Times New Roman"/>
                <a:cs typeface="Times New Roman"/>
              </a:rPr>
              <a:t>(i</a:t>
            </a:r>
            <a:r>
              <a:rPr dirty="0" sz="2050" spc="-5" i="1">
                <a:latin typeface="Times New Roman"/>
                <a:cs typeface="Times New Roman"/>
              </a:rPr>
              <a:t>n</a:t>
            </a:r>
            <a:r>
              <a:rPr dirty="0" sz="2050" spc="240" i="1">
                <a:latin typeface="Times New Roman"/>
                <a:cs typeface="Times New Roman"/>
              </a:rPr>
              <a:t> </a:t>
            </a:r>
            <a:r>
              <a:rPr dirty="0" sz="2050" spc="-5" i="1">
                <a:latin typeface="Times New Roman"/>
                <a:cs typeface="Times New Roman"/>
              </a:rPr>
              <a:t>cazul</a:t>
            </a:r>
            <a:r>
              <a:rPr dirty="0" sz="2050" spc="245" i="1">
                <a:latin typeface="Times New Roman"/>
                <a:cs typeface="Times New Roman"/>
              </a:rPr>
              <a:t> </a:t>
            </a:r>
            <a:r>
              <a:rPr dirty="0" sz="2050" spc="-5" i="1">
                <a:latin typeface="Times New Roman"/>
                <a:cs typeface="Times New Roman"/>
              </a:rPr>
              <a:t>in</a:t>
            </a:r>
            <a:r>
              <a:rPr dirty="0" sz="2050" spc="250" i="1">
                <a:latin typeface="Times New Roman"/>
                <a:cs typeface="Times New Roman"/>
              </a:rPr>
              <a:t> </a:t>
            </a:r>
            <a:r>
              <a:rPr dirty="0" sz="2050" spc="-5" i="1">
                <a:latin typeface="Times New Roman"/>
                <a:cs typeface="Times New Roman"/>
              </a:rPr>
              <a:t>care</a:t>
            </a:r>
            <a:r>
              <a:rPr dirty="0" sz="2050" spc="235" i="1">
                <a:latin typeface="Times New Roman"/>
                <a:cs typeface="Times New Roman"/>
              </a:rPr>
              <a:t> </a:t>
            </a:r>
            <a:r>
              <a:rPr dirty="0" sz="2050" spc="-5" i="1">
                <a:latin typeface="Times New Roman"/>
                <a:cs typeface="Times New Roman"/>
              </a:rPr>
              <a:t>criteriile</a:t>
            </a:r>
            <a:r>
              <a:rPr dirty="0" sz="2050" spc="235" i="1">
                <a:latin typeface="Times New Roman"/>
                <a:cs typeface="Times New Roman"/>
              </a:rPr>
              <a:t> </a:t>
            </a:r>
            <a:r>
              <a:rPr dirty="0" sz="2050" i="1">
                <a:latin typeface="Times New Roman"/>
                <a:cs typeface="Times New Roman"/>
              </a:rPr>
              <a:t>de</a:t>
            </a:r>
            <a:r>
              <a:rPr dirty="0" sz="2050" spc="229" i="1">
                <a:latin typeface="Times New Roman"/>
                <a:cs typeface="Times New Roman"/>
              </a:rPr>
              <a:t> </a:t>
            </a:r>
            <a:r>
              <a:rPr dirty="0" sz="2050" i="1">
                <a:latin typeface="Times New Roman"/>
                <a:cs typeface="Times New Roman"/>
              </a:rPr>
              <a:t>ordin</a:t>
            </a:r>
            <a:r>
              <a:rPr dirty="0" sz="2050" spc="250" i="1">
                <a:latin typeface="Times New Roman"/>
                <a:cs typeface="Times New Roman"/>
              </a:rPr>
              <a:t> </a:t>
            </a:r>
            <a:r>
              <a:rPr dirty="0" sz="2050" spc="-5" i="1">
                <a:latin typeface="Times New Roman"/>
                <a:cs typeface="Times New Roman"/>
              </a:rPr>
              <a:t>I</a:t>
            </a:r>
            <a:r>
              <a:rPr dirty="0" sz="2050" spc="235" i="1">
                <a:latin typeface="Times New Roman"/>
                <a:cs typeface="Times New Roman"/>
              </a:rPr>
              <a:t> </a:t>
            </a:r>
            <a:r>
              <a:rPr dirty="0" sz="2050" spc="-5" i="1">
                <a:latin typeface="Times New Roman"/>
                <a:cs typeface="Times New Roman"/>
              </a:rPr>
              <a:t>nu </a:t>
            </a:r>
            <a:r>
              <a:rPr dirty="0" sz="2050" spc="-500" i="1">
                <a:latin typeface="Times New Roman"/>
                <a:cs typeface="Times New Roman"/>
              </a:rPr>
              <a:t> </a:t>
            </a:r>
            <a:r>
              <a:rPr dirty="0" sz="2050" spc="-10" i="1">
                <a:latin typeface="Times New Roman"/>
                <a:cs typeface="Times New Roman"/>
              </a:rPr>
              <a:t>reuşesc</a:t>
            </a:r>
            <a:r>
              <a:rPr dirty="0" sz="2050" spc="-15" i="1">
                <a:latin typeface="Times New Roman"/>
                <a:cs typeface="Times New Roman"/>
              </a:rPr>
              <a:t> </a:t>
            </a:r>
            <a:r>
              <a:rPr dirty="0" sz="2050" spc="-5" i="1">
                <a:latin typeface="Times New Roman"/>
                <a:cs typeface="Times New Roman"/>
              </a:rPr>
              <a:t>sa ordoneze</a:t>
            </a:r>
            <a:r>
              <a:rPr dirty="0" sz="2050" spc="5" i="1">
                <a:latin typeface="Times New Roman"/>
                <a:cs typeface="Times New Roman"/>
              </a:rPr>
              <a:t> </a:t>
            </a:r>
            <a:r>
              <a:rPr dirty="0" sz="2050" spc="-15" i="1">
                <a:latin typeface="Times New Roman"/>
                <a:cs typeface="Times New Roman"/>
              </a:rPr>
              <a:t>Q</a:t>
            </a:r>
            <a:r>
              <a:rPr dirty="0" baseline="-10288" sz="2025" spc="-22" i="1">
                <a:latin typeface="Times New Roman"/>
                <a:cs typeface="Times New Roman"/>
              </a:rPr>
              <a:t>a</a:t>
            </a:r>
            <a:r>
              <a:rPr dirty="0" sz="2150" spc="-15" i="1">
                <a:latin typeface="Symbol"/>
                <a:cs typeface="Symbol"/>
              </a:rPr>
              <a:t></a:t>
            </a:r>
            <a:r>
              <a:rPr dirty="0" sz="2150" spc="-25" i="1">
                <a:latin typeface="Times New Roman"/>
                <a:cs typeface="Times New Roman"/>
              </a:rPr>
              <a:t> </a:t>
            </a:r>
            <a:r>
              <a:rPr dirty="0" sz="2050" i="1">
                <a:latin typeface="Times New Roman"/>
                <a:cs typeface="Times New Roman"/>
              </a:rPr>
              <a:t>Q</a:t>
            </a:r>
            <a:r>
              <a:rPr dirty="0" baseline="-10288" sz="2025" i="1">
                <a:latin typeface="Times New Roman"/>
                <a:cs typeface="Times New Roman"/>
              </a:rPr>
              <a:t>b</a:t>
            </a:r>
            <a:r>
              <a:rPr dirty="0" baseline="-10288" sz="2025" spc="270" i="1">
                <a:latin typeface="Times New Roman"/>
                <a:cs typeface="Times New Roman"/>
              </a:rPr>
              <a:t> </a:t>
            </a:r>
            <a:r>
              <a:rPr dirty="0" sz="2050" spc="-15" b="1" i="1">
                <a:latin typeface="Times New Roman"/>
                <a:cs typeface="Times New Roman"/>
              </a:rPr>
              <a:t>):</a:t>
            </a:r>
            <a:endParaRPr sz="2050">
              <a:latin typeface="Times New Roman"/>
              <a:cs typeface="Times New Roman"/>
            </a:endParaRPr>
          </a:p>
          <a:p>
            <a:pPr marL="1400810">
              <a:lnSpc>
                <a:spcPct val="100000"/>
              </a:lnSpc>
              <a:spcBef>
                <a:spcPts val="254"/>
              </a:spcBef>
              <a:tabLst>
                <a:tab pos="1790700" algn="l"/>
              </a:tabLst>
            </a:pPr>
            <a:r>
              <a:rPr dirty="0" sz="2050" spc="-5">
                <a:latin typeface="Times New Roman"/>
                <a:cs typeface="Times New Roman"/>
              </a:rPr>
              <a:t>-	</a:t>
            </a:r>
            <a:r>
              <a:rPr dirty="0" sz="2050" spc="-10">
                <a:latin typeface="Times New Roman"/>
                <a:cs typeface="Times New Roman"/>
              </a:rPr>
              <a:t>lungimea</a:t>
            </a:r>
            <a:r>
              <a:rPr dirty="0" sz="2050" spc="-15">
                <a:latin typeface="Times New Roman"/>
                <a:cs typeface="Times New Roman"/>
              </a:rPr>
              <a:t> </a:t>
            </a:r>
            <a:r>
              <a:rPr dirty="0" sz="2050" spc="-5">
                <a:latin typeface="Times New Roman"/>
                <a:cs typeface="Times New Roman"/>
              </a:rPr>
              <a:t>nucleelor şi suporturilor:</a:t>
            </a:r>
            <a:endParaRPr sz="2050">
              <a:latin typeface="Times New Roman"/>
              <a:cs typeface="Times New Roman"/>
            </a:endParaRPr>
          </a:p>
          <a:p>
            <a:pPr marL="103505">
              <a:lnSpc>
                <a:spcPct val="100000"/>
              </a:lnSpc>
              <a:spcBef>
                <a:spcPts val="515"/>
              </a:spcBef>
            </a:pPr>
            <a:r>
              <a:rPr dirty="0" baseline="-4065" sz="3075" spc="-307">
                <a:latin typeface="Symbol"/>
                <a:cs typeface="Symbol"/>
              </a:rPr>
              <a:t></a:t>
            </a:r>
            <a:r>
              <a:rPr dirty="0" baseline="-16260" sz="3075" spc="-307">
                <a:latin typeface="Symbol"/>
                <a:cs typeface="Symbol"/>
              </a:rPr>
              <a:t></a:t>
            </a:r>
            <a:r>
              <a:rPr dirty="0" sz="2050" spc="-204">
                <a:latin typeface="Times New Roman"/>
                <a:cs typeface="Times New Roman"/>
              </a:rPr>
              <a:t>[</a:t>
            </a:r>
            <a:r>
              <a:rPr dirty="0" sz="2050" spc="-204" i="1">
                <a:latin typeface="Times New Roman"/>
                <a:cs typeface="Times New Roman"/>
              </a:rPr>
              <a:t>L</a:t>
            </a:r>
            <a:r>
              <a:rPr dirty="0" baseline="-23148" sz="1800" spc="-307" i="1">
                <a:latin typeface="Times New Roman"/>
                <a:cs typeface="Times New Roman"/>
              </a:rPr>
              <a:t>N</a:t>
            </a:r>
            <a:r>
              <a:rPr dirty="0" baseline="-23148" sz="1800" spc="-172" i="1">
                <a:latin typeface="Times New Roman"/>
                <a:cs typeface="Times New Roman"/>
              </a:rPr>
              <a:t> </a:t>
            </a:r>
            <a:r>
              <a:rPr dirty="0" sz="2050" spc="-15">
                <a:latin typeface="Times New Roman"/>
                <a:cs typeface="Times New Roman"/>
              </a:rPr>
              <a:t>(</a:t>
            </a:r>
            <a:r>
              <a:rPr dirty="0" sz="2050" spc="-15" i="1">
                <a:latin typeface="Times New Roman"/>
                <a:cs typeface="Times New Roman"/>
              </a:rPr>
              <a:t>Q</a:t>
            </a:r>
            <a:r>
              <a:rPr dirty="0" baseline="-23148" sz="1800" spc="-22" i="1">
                <a:latin typeface="Times New Roman"/>
                <a:cs typeface="Times New Roman"/>
              </a:rPr>
              <a:t>a</a:t>
            </a:r>
            <a:r>
              <a:rPr dirty="0" baseline="-23148" sz="1800" spc="-44" i="1">
                <a:latin typeface="Times New Roman"/>
                <a:cs typeface="Times New Roman"/>
              </a:rPr>
              <a:t> </a:t>
            </a:r>
            <a:r>
              <a:rPr dirty="0" sz="2050" spc="10">
                <a:latin typeface="Times New Roman"/>
                <a:cs typeface="Times New Roman"/>
              </a:rPr>
              <a:t>)</a:t>
            </a:r>
            <a:r>
              <a:rPr dirty="0" sz="2050" spc="-35">
                <a:latin typeface="Times New Roman"/>
                <a:cs typeface="Times New Roman"/>
              </a:rPr>
              <a:t> </a:t>
            </a:r>
            <a:r>
              <a:rPr dirty="0" sz="2050" spc="20">
                <a:latin typeface="Symbol"/>
                <a:cs typeface="Symbol"/>
              </a:rPr>
              <a:t></a:t>
            </a:r>
            <a:r>
              <a:rPr dirty="0" sz="2050" spc="65">
                <a:latin typeface="Times New Roman"/>
                <a:cs typeface="Times New Roman"/>
              </a:rPr>
              <a:t> </a:t>
            </a:r>
            <a:r>
              <a:rPr dirty="0" sz="2050" spc="15" i="1">
                <a:latin typeface="Times New Roman"/>
                <a:cs typeface="Times New Roman"/>
              </a:rPr>
              <a:t>L</a:t>
            </a:r>
            <a:r>
              <a:rPr dirty="0" baseline="-23148" sz="1800" spc="22" i="1">
                <a:latin typeface="Times New Roman"/>
                <a:cs typeface="Times New Roman"/>
              </a:rPr>
              <a:t>N</a:t>
            </a:r>
            <a:r>
              <a:rPr dirty="0" baseline="-23148" sz="1800" spc="104" i="1">
                <a:latin typeface="Times New Roman"/>
                <a:cs typeface="Times New Roman"/>
              </a:rPr>
              <a:t> </a:t>
            </a:r>
            <a:r>
              <a:rPr dirty="0" sz="2050" spc="-25">
                <a:latin typeface="Times New Roman"/>
                <a:cs typeface="Times New Roman"/>
              </a:rPr>
              <a:t>(</a:t>
            </a:r>
            <a:r>
              <a:rPr dirty="0" sz="2050" spc="-25" i="1">
                <a:latin typeface="Times New Roman"/>
                <a:cs typeface="Times New Roman"/>
              </a:rPr>
              <a:t>Q</a:t>
            </a:r>
            <a:r>
              <a:rPr dirty="0" baseline="-23148" sz="1800" spc="-37" i="1">
                <a:latin typeface="Times New Roman"/>
                <a:cs typeface="Times New Roman"/>
              </a:rPr>
              <a:t>b</a:t>
            </a:r>
            <a:r>
              <a:rPr dirty="0" baseline="-23148" sz="1800" spc="-67" i="1">
                <a:latin typeface="Times New Roman"/>
                <a:cs typeface="Times New Roman"/>
              </a:rPr>
              <a:t> </a:t>
            </a:r>
            <a:r>
              <a:rPr dirty="0" sz="2050" spc="20">
                <a:latin typeface="Times New Roman"/>
                <a:cs typeface="Times New Roman"/>
              </a:rPr>
              <a:t>)]</a:t>
            </a:r>
            <a:r>
              <a:rPr dirty="0" sz="2050" spc="-275">
                <a:latin typeface="Times New Roman"/>
                <a:cs typeface="Times New Roman"/>
              </a:rPr>
              <a:t> </a:t>
            </a:r>
            <a:r>
              <a:rPr dirty="0" sz="2050" spc="20">
                <a:latin typeface="Symbol"/>
                <a:cs typeface="Symbol"/>
              </a:rPr>
              <a:t></a:t>
            </a:r>
            <a:r>
              <a:rPr dirty="0" sz="2050" spc="-229">
                <a:latin typeface="Times New Roman"/>
                <a:cs typeface="Times New Roman"/>
              </a:rPr>
              <a:t> </a:t>
            </a:r>
            <a:r>
              <a:rPr dirty="0" sz="2050" spc="30">
                <a:latin typeface="Times New Roman"/>
                <a:cs typeface="Times New Roman"/>
              </a:rPr>
              <a:t>[(</a:t>
            </a:r>
            <a:r>
              <a:rPr dirty="0" sz="2050" spc="30" i="1">
                <a:latin typeface="Times New Roman"/>
                <a:cs typeface="Times New Roman"/>
              </a:rPr>
              <a:t>L</a:t>
            </a:r>
            <a:r>
              <a:rPr dirty="0" baseline="-23148" sz="1800" spc="44" i="1">
                <a:latin typeface="Times New Roman"/>
                <a:cs typeface="Times New Roman"/>
              </a:rPr>
              <a:t>N</a:t>
            </a:r>
            <a:r>
              <a:rPr dirty="0" baseline="-23148" sz="1800" spc="104" i="1">
                <a:latin typeface="Times New Roman"/>
                <a:cs typeface="Times New Roman"/>
              </a:rPr>
              <a:t> </a:t>
            </a:r>
            <a:r>
              <a:rPr dirty="0" sz="2050" spc="-15">
                <a:latin typeface="Times New Roman"/>
                <a:cs typeface="Times New Roman"/>
              </a:rPr>
              <a:t>(</a:t>
            </a:r>
            <a:r>
              <a:rPr dirty="0" sz="2050" spc="-15" i="1">
                <a:latin typeface="Times New Roman"/>
                <a:cs typeface="Times New Roman"/>
              </a:rPr>
              <a:t>Q</a:t>
            </a:r>
            <a:r>
              <a:rPr dirty="0" baseline="-23148" sz="1800" spc="-22" i="1">
                <a:latin typeface="Times New Roman"/>
                <a:cs typeface="Times New Roman"/>
              </a:rPr>
              <a:t>a</a:t>
            </a:r>
            <a:r>
              <a:rPr dirty="0" baseline="-23148" sz="1800" spc="-37" i="1">
                <a:latin typeface="Times New Roman"/>
                <a:cs typeface="Times New Roman"/>
              </a:rPr>
              <a:t> </a:t>
            </a:r>
            <a:r>
              <a:rPr dirty="0" sz="2050" spc="10">
                <a:latin typeface="Times New Roman"/>
                <a:cs typeface="Times New Roman"/>
              </a:rPr>
              <a:t>)</a:t>
            </a:r>
            <a:r>
              <a:rPr dirty="0" sz="2050">
                <a:latin typeface="Times New Roman"/>
                <a:cs typeface="Times New Roman"/>
              </a:rPr>
              <a:t> </a:t>
            </a:r>
            <a:r>
              <a:rPr dirty="0" sz="2050" spc="20">
                <a:latin typeface="Symbol"/>
                <a:cs typeface="Symbol"/>
              </a:rPr>
              <a:t></a:t>
            </a:r>
            <a:r>
              <a:rPr dirty="0" sz="2050" spc="70">
                <a:latin typeface="Times New Roman"/>
                <a:cs typeface="Times New Roman"/>
              </a:rPr>
              <a:t> </a:t>
            </a:r>
            <a:r>
              <a:rPr dirty="0" sz="2050" spc="15" i="1">
                <a:latin typeface="Times New Roman"/>
                <a:cs typeface="Times New Roman"/>
              </a:rPr>
              <a:t>L</a:t>
            </a:r>
            <a:r>
              <a:rPr dirty="0" baseline="-23148" sz="1800" spc="22" i="1">
                <a:latin typeface="Times New Roman"/>
                <a:cs typeface="Times New Roman"/>
              </a:rPr>
              <a:t>N</a:t>
            </a:r>
            <a:r>
              <a:rPr dirty="0" baseline="-23148" sz="1800" spc="104" i="1">
                <a:latin typeface="Times New Roman"/>
                <a:cs typeface="Times New Roman"/>
              </a:rPr>
              <a:t> </a:t>
            </a:r>
            <a:r>
              <a:rPr dirty="0" sz="2050" spc="-30">
                <a:latin typeface="Times New Roman"/>
                <a:cs typeface="Times New Roman"/>
              </a:rPr>
              <a:t>(</a:t>
            </a:r>
            <a:r>
              <a:rPr dirty="0" sz="2050" spc="-30" i="1">
                <a:latin typeface="Times New Roman"/>
                <a:cs typeface="Times New Roman"/>
              </a:rPr>
              <a:t>Q</a:t>
            </a:r>
            <a:r>
              <a:rPr dirty="0" baseline="-23148" sz="1800" spc="-44" i="1">
                <a:latin typeface="Times New Roman"/>
                <a:cs typeface="Times New Roman"/>
              </a:rPr>
              <a:t>b</a:t>
            </a:r>
            <a:r>
              <a:rPr dirty="0" baseline="-23148" sz="1800" spc="-67" i="1">
                <a:latin typeface="Times New Roman"/>
                <a:cs typeface="Times New Roman"/>
              </a:rPr>
              <a:t> </a:t>
            </a:r>
            <a:r>
              <a:rPr dirty="0" sz="2050" spc="20">
                <a:latin typeface="Times New Roman"/>
                <a:cs typeface="Times New Roman"/>
              </a:rPr>
              <a:t>))</a:t>
            </a:r>
            <a:r>
              <a:rPr dirty="0" sz="2050" spc="-150">
                <a:latin typeface="Times New Roman"/>
                <a:cs typeface="Times New Roman"/>
              </a:rPr>
              <a:t> </a:t>
            </a:r>
            <a:r>
              <a:rPr dirty="0" sz="2050" spc="20">
                <a:latin typeface="Symbol"/>
                <a:cs typeface="Symbol"/>
              </a:rPr>
              <a:t></a:t>
            </a:r>
            <a:r>
              <a:rPr dirty="0" sz="2050" spc="-125">
                <a:latin typeface="Times New Roman"/>
                <a:cs typeface="Times New Roman"/>
              </a:rPr>
              <a:t> </a:t>
            </a:r>
            <a:r>
              <a:rPr dirty="0" sz="2050" spc="25">
                <a:latin typeface="Times New Roman"/>
                <a:cs typeface="Times New Roman"/>
              </a:rPr>
              <a:t>(</a:t>
            </a:r>
            <a:r>
              <a:rPr dirty="0" sz="2050" spc="25" i="1">
                <a:latin typeface="Times New Roman"/>
                <a:cs typeface="Times New Roman"/>
              </a:rPr>
              <a:t>L</a:t>
            </a:r>
            <a:r>
              <a:rPr dirty="0" baseline="-23148" sz="1800" spc="37" i="1">
                <a:latin typeface="Times New Roman"/>
                <a:cs typeface="Times New Roman"/>
              </a:rPr>
              <a:t>Sp</a:t>
            </a:r>
            <a:r>
              <a:rPr dirty="0" baseline="-23148" sz="1800" spc="-52" i="1">
                <a:latin typeface="Times New Roman"/>
                <a:cs typeface="Times New Roman"/>
              </a:rPr>
              <a:t> </a:t>
            </a:r>
            <a:r>
              <a:rPr dirty="0" sz="2050" spc="-15">
                <a:latin typeface="Times New Roman"/>
                <a:cs typeface="Times New Roman"/>
              </a:rPr>
              <a:t>(</a:t>
            </a:r>
            <a:r>
              <a:rPr dirty="0" sz="2050" spc="-15" i="1">
                <a:latin typeface="Times New Roman"/>
                <a:cs typeface="Times New Roman"/>
              </a:rPr>
              <a:t>Q</a:t>
            </a:r>
            <a:r>
              <a:rPr dirty="0" baseline="-23148" sz="1800" spc="-22" i="1">
                <a:latin typeface="Times New Roman"/>
                <a:cs typeface="Times New Roman"/>
              </a:rPr>
              <a:t>a</a:t>
            </a:r>
            <a:r>
              <a:rPr dirty="0" baseline="-23148" sz="1800" spc="-44" i="1">
                <a:latin typeface="Times New Roman"/>
                <a:cs typeface="Times New Roman"/>
              </a:rPr>
              <a:t> </a:t>
            </a:r>
            <a:r>
              <a:rPr dirty="0" sz="2050" spc="10">
                <a:latin typeface="Times New Roman"/>
                <a:cs typeface="Times New Roman"/>
              </a:rPr>
              <a:t>)</a:t>
            </a:r>
            <a:r>
              <a:rPr dirty="0" sz="2050" spc="-30">
                <a:latin typeface="Times New Roman"/>
                <a:cs typeface="Times New Roman"/>
              </a:rPr>
              <a:t> </a:t>
            </a:r>
            <a:r>
              <a:rPr dirty="0" sz="2050" spc="20">
                <a:latin typeface="Symbol"/>
                <a:cs typeface="Symbol"/>
              </a:rPr>
              <a:t></a:t>
            </a:r>
            <a:r>
              <a:rPr dirty="0" sz="2050" spc="70">
                <a:latin typeface="Times New Roman"/>
                <a:cs typeface="Times New Roman"/>
              </a:rPr>
              <a:t> </a:t>
            </a:r>
            <a:r>
              <a:rPr dirty="0" sz="2050" spc="-5" i="1">
                <a:latin typeface="Times New Roman"/>
                <a:cs typeface="Times New Roman"/>
              </a:rPr>
              <a:t>L</a:t>
            </a:r>
            <a:r>
              <a:rPr dirty="0" baseline="-23148" sz="1800" spc="-7" i="1">
                <a:latin typeface="Times New Roman"/>
                <a:cs typeface="Times New Roman"/>
              </a:rPr>
              <a:t>Sp</a:t>
            </a:r>
            <a:r>
              <a:rPr dirty="0" baseline="-23148" sz="1800" spc="-52" i="1">
                <a:latin typeface="Times New Roman"/>
                <a:cs typeface="Times New Roman"/>
              </a:rPr>
              <a:t> </a:t>
            </a:r>
            <a:r>
              <a:rPr dirty="0" sz="2050" spc="-25">
                <a:latin typeface="Times New Roman"/>
                <a:cs typeface="Times New Roman"/>
              </a:rPr>
              <a:t>(</a:t>
            </a:r>
            <a:r>
              <a:rPr dirty="0" sz="2050" spc="-25" i="1">
                <a:latin typeface="Times New Roman"/>
                <a:cs typeface="Times New Roman"/>
              </a:rPr>
              <a:t>Q</a:t>
            </a:r>
            <a:r>
              <a:rPr dirty="0" baseline="-23148" sz="1800" spc="-37" i="1">
                <a:latin typeface="Times New Roman"/>
                <a:cs typeface="Times New Roman"/>
              </a:rPr>
              <a:t>b</a:t>
            </a:r>
            <a:r>
              <a:rPr dirty="0" baseline="-23148" sz="1800" spc="-67" i="1">
                <a:latin typeface="Times New Roman"/>
                <a:cs typeface="Times New Roman"/>
              </a:rPr>
              <a:t> </a:t>
            </a:r>
            <a:r>
              <a:rPr dirty="0" sz="2050" spc="25">
                <a:latin typeface="Times New Roman"/>
                <a:cs typeface="Times New Roman"/>
              </a:rPr>
              <a:t>))]</a:t>
            </a:r>
            <a:r>
              <a:rPr dirty="0" sz="2050" spc="-250">
                <a:latin typeface="Times New Roman"/>
                <a:cs typeface="Times New Roman"/>
              </a:rPr>
              <a:t> </a:t>
            </a:r>
            <a:r>
              <a:rPr dirty="0" sz="2050" spc="35">
                <a:latin typeface="Symbol"/>
                <a:cs typeface="Symbol"/>
              </a:rPr>
              <a:t></a:t>
            </a:r>
            <a:r>
              <a:rPr dirty="0" sz="2050" spc="-85">
                <a:latin typeface="Times New Roman"/>
                <a:cs typeface="Times New Roman"/>
              </a:rPr>
              <a:t> </a:t>
            </a:r>
            <a:r>
              <a:rPr dirty="0" sz="2050" spc="-10" i="1">
                <a:latin typeface="Times New Roman"/>
                <a:cs typeface="Times New Roman"/>
              </a:rPr>
              <a:t>Q</a:t>
            </a:r>
            <a:r>
              <a:rPr dirty="0" baseline="-23148" sz="1800" spc="-15" i="1">
                <a:latin typeface="Times New Roman"/>
                <a:cs typeface="Times New Roman"/>
              </a:rPr>
              <a:t>a</a:t>
            </a:r>
            <a:r>
              <a:rPr dirty="0" baseline="-23148" sz="1800" spc="247" i="1">
                <a:latin typeface="Times New Roman"/>
                <a:cs typeface="Times New Roman"/>
              </a:rPr>
              <a:t> </a:t>
            </a:r>
            <a:r>
              <a:rPr dirty="0" sz="2050" spc="20">
                <a:latin typeface="Symbol"/>
                <a:cs typeface="Symbol"/>
              </a:rPr>
              <a:t></a:t>
            </a:r>
            <a:r>
              <a:rPr dirty="0" sz="2050" spc="-65">
                <a:latin typeface="Times New Roman"/>
                <a:cs typeface="Times New Roman"/>
              </a:rPr>
              <a:t> </a:t>
            </a:r>
            <a:r>
              <a:rPr dirty="0" sz="2050" spc="-30" i="1">
                <a:latin typeface="Times New Roman"/>
                <a:cs typeface="Times New Roman"/>
              </a:rPr>
              <a:t>Q</a:t>
            </a:r>
            <a:r>
              <a:rPr dirty="0" baseline="-23148" sz="1800" spc="-44" i="1">
                <a:latin typeface="Times New Roman"/>
                <a:cs typeface="Times New Roman"/>
              </a:rPr>
              <a:t>b</a:t>
            </a:r>
            <a:endParaRPr baseline="-23148"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66666" y="621322"/>
            <a:ext cx="489204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95605" algn="l"/>
              </a:tabLst>
            </a:pPr>
            <a:r>
              <a:rPr dirty="0" sz="2000">
                <a:latin typeface="Times New Roman"/>
                <a:cs typeface="Times New Roman"/>
              </a:rPr>
              <a:t>-	criteriul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lungimilor </a:t>
            </a:r>
            <a:r>
              <a:rPr dirty="0" sz="2000" spc="-5">
                <a:latin typeface="Times New Roman"/>
                <a:cs typeface="Times New Roman"/>
              </a:rPr>
              <a:t>cu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semn</a:t>
            </a:r>
            <a:r>
              <a:rPr dirty="0" sz="2000">
                <a:latin typeface="Times New Roman"/>
                <a:cs typeface="Times New Roman"/>
              </a:rPr>
              <a:t> ale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suporturilor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34438" y="2648115"/>
            <a:ext cx="20256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2000" spc="-495">
                <a:latin typeface="Symbol"/>
                <a:cs typeface="Symbol"/>
              </a:rPr>
              <a:t></a:t>
            </a:r>
            <a:r>
              <a:rPr dirty="0" baseline="-16666" sz="3000" spc="-742">
                <a:latin typeface="Symbol"/>
                <a:cs typeface="Symbol"/>
              </a:rPr>
              <a:t></a:t>
            </a:r>
            <a:endParaRPr baseline="-16666" sz="30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14780" y="2207012"/>
            <a:ext cx="622427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baseline="-48611" sz="3000" spc="30" i="1">
                <a:latin typeface="Times New Roman"/>
                <a:cs typeface="Times New Roman"/>
              </a:rPr>
              <a:t>atunci</a:t>
            </a:r>
            <a:r>
              <a:rPr dirty="0" baseline="-48611" sz="3000" spc="-150" i="1">
                <a:latin typeface="Times New Roman"/>
                <a:cs typeface="Times New Roman"/>
              </a:rPr>
              <a:t> </a:t>
            </a:r>
            <a:r>
              <a:rPr dirty="0" baseline="-48611" sz="3000" spc="15">
                <a:latin typeface="Symbol"/>
                <a:cs typeface="Symbol"/>
              </a:rPr>
              <a:t></a:t>
            </a:r>
            <a:r>
              <a:rPr dirty="0" baseline="-48611" sz="3000" spc="-15">
                <a:latin typeface="Times New Roman"/>
                <a:cs typeface="Times New Roman"/>
              </a:rPr>
              <a:t> </a:t>
            </a:r>
            <a:r>
              <a:rPr dirty="0" baseline="-4166" sz="3000" spc="-157">
                <a:latin typeface="Symbol"/>
                <a:cs typeface="Symbol"/>
              </a:rPr>
              <a:t></a:t>
            </a:r>
            <a:r>
              <a:rPr dirty="0" baseline="-16666" sz="3000" spc="-157">
                <a:latin typeface="Symbol"/>
                <a:cs typeface="Symbol"/>
              </a:rPr>
              <a:t></a:t>
            </a:r>
            <a:r>
              <a:rPr dirty="0" sz="2000" spc="-105" i="1">
                <a:latin typeface="Times New Roman"/>
                <a:cs typeface="Times New Roman"/>
              </a:rPr>
              <a:t>sign</a:t>
            </a:r>
            <a:r>
              <a:rPr dirty="0" sz="2000" spc="-105">
                <a:latin typeface="Times New Roman"/>
                <a:cs typeface="Times New Roman"/>
              </a:rPr>
              <a:t>(</a:t>
            </a:r>
            <a:r>
              <a:rPr dirty="0" sz="2000" spc="-105" i="1">
                <a:latin typeface="Times New Roman"/>
                <a:cs typeface="Times New Roman"/>
              </a:rPr>
              <a:t>Q</a:t>
            </a:r>
            <a:r>
              <a:rPr dirty="0" baseline="-24154" sz="1725" spc="-157" i="1">
                <a:latin typeface="Times New Roman"/>
                <a:cs typeface="Times New Roman"/>
              </a:rPr>
              <a:t>a</a:t>
            </a:r>
            <a:r>
              <a:rPr dirty="0" baseline="-24154" sz="1725" spc="-15" i="1">
                <a:latin typeface="Times New Roman"/>
                <a:cs typeface="Times New Roman"/>
              </a:rPr>
              <a:t> </a:t>
            </a:r>
            <a:r>
              <a:rPr dirty="0" sz="2000" spc="30">
                <a:latin typeface="Times New Roman"/>
                <a:cs typeface="Times New Roman"/>
              </a:rPr>
              <a:t>)</a:t>
            </a:r>
            <a:r>
              <a:rPr dirty="0" sz="2000" spc="30" i="1">
                <a:latin typeface="Times New Roman"/>
                <a:cs typeface="Times New Roman"/>
              </a:rPr>
              <a:t>L</a:t>
            </a:r>
            <a:r>
              <a:rPr dirty="0" baseline="-24154" sz="1725" spc="44" i="1">
                <a:latin typeface="Times New Roman"/>
                <a:cs typeface="Times New Roman"/>
              </a:rPr>
              <a:t>Sp</a:t>
            </a:r>
            <a:r>
              <a:rPr dirty="0" baseline="-24154" sz="1725" spc="-15" i="1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(</a:t>
            </a:r>
            <a:r>
              <a:rPr dirty="0" sz="2000" spc="-10" i="1">
                <a:latin typeface="Times New Roman"/>
                <a:cs typeface="Times New Roman"/>
              </a:rPr>
              <a:t>Q</a:t>
            </a:r>
            <a:r>
              <a:rPr dirty="0" baseline="-24154" sz="1725" spc="-15" i="1">
                <a:latin typeface="Times New Roman"/>
                <a:cs typeface="Times New Roman"/>
              </a:rPr>
              <a:t>a</a:t>
            </a:r>
            <a:r>
              <a:rPr dirty="0" baseline="-24154" sz="1725" spc="-7" i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)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Symbol"/>
                <a:cs typeface="Symbol"/>
              </a:rPr>
              <a:t></a:t>
            </a:r>
            <a:r>
              <a:rPr dirty="0" sz="2000" spc="60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sign</a:t>
            </a:r>
            <a:r>
              <a:rPr dirty="0" sz="2000">
                <a:latin typeface="Times New Roman"/>
                <a:cs typeface="Times New Roman"/>
              </a:rPr>
              <a:t>(</a:t>
            </a:r>
            <a:r>
              <a:rPr dirty="0" sz="2000" i="1">
                <a:latin typeface="Times New Roman"/>
                <a:cs typeface="Times New Roman"/>
              </a:rPr>
              <a:t>Q</a:t>
            </a:r>
            <a:r>
              <a:rPr dirty="0" baseline="-24154" sz="1725" i="1">
                <a:latin typeface="Times New Roman"/>
                <a:cs typeface="Times New Roman"/>
              </a:rPr>
              <a:t>a</a:t>
            </a:r>
            <a:r>
              <a:rPr dirty="0" baseline="-24154" sz="1725" spc="-15" i="1">
                <a:latin typeface="Times New Roman"/>
                <a:cs typeface="Times New Roman"/>
              </a:rPr>
              <a:t> </a:t>
            </a:r>
            <a:r>
              <a:rPr dirty="0" sz="2000" spc="30">
                <a:latin typeface="Times New Roman"/>
                <a:cs typeface="Times New Roman"/>
              </a:rPr>
              <a:t>)</a:t>
            </a:r>
            <a:r>
              <a:rPr dirty="0" sz="2000" spc="30" i="1">
                <a:latin typeface="Times New Roman"/>
                <a:cs typeface="Times New Roman"/>
              </a:rPr>
              <a:t>L</a:t>
            </a:r>
            <a:r>
              <a:rPr dirty="0" baseline="-24154" sz="1725" spc="44" i="1">
                <a:latin typeface="Times New Roman"/>
                <a:cs typeface="Times New Roman"/>
              </a:rPr>
              <a:t>Sp</a:t>
            </a:r>
            <a:r>
              <a:rPr dirty="0" baseline="-24154" sz="1725" spc="-15" i="1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Times New Roman"/>
                <a:cs typeface="Times New Roman"/>
              </a:rPr>
              <a:t>(</a:t>
            </a:r>
            <a:r>
              <a:rPr dirty="0" sz="2000" spc="-20" i="1">
                <a:latin typeface="Times New Roman"/>
                <a:cs typeface="Times New Roman"/>
              </a:rPr>
              <a:t>Q</a:t>
            </a:r>
            <a:r>
              <a:rPr dirty="0" baseline="-24154" sz="1725" spc="-30" i="1">
                <a:latin typeface="Times New Roman"/>
                <a:cs typeface="Times New Roman"/>
              </a:rPr>
              <a:t>b</a:t>
            </a:r>
            <a:r>
              <a:rPr dirty="0" baseline="-24154" sz="1725" spc="-22" i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)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10">
                <a:latin typeface="Symbol"/>
                <a:cs typeface="Symbol"/>
              </a:rPr>
              <a:t></a:t>
            </a:r>
            <a:r>
              <a:rPr dirty="0" sz="2000" spc="-10">
                <a:latin typeface="Times New Roman"/>
                <a:cs typeface="Times New Roman"/>
              </a:rPr>
              <a:t> (</a:t>
            </a:r>
            <a:r>
              <a:rPr dirty="0" sz="2000" spc="-10" i="1">
                <a:latin typeface="Times New Roman"/>
                <a:cs typeface="Times New Roman"/>
              </a:rPr>
              <a:t>Q</a:t>
            </a:r>
            <a:r>
              <a:rPr dirty="0" baseline="-24154" sz="1725" spc="-15" i="1">
                <a:latin typeface="Times New Roman"/>
                <a:cs typeface="Times New Roman"/>
              </a:rPr>
              <a:t>a </a:t>
            </a:r>
            <a:r>
              <a:rPr dirty="0" sz="2000">
                <a:latin typeface="Times New Roman"/>
                <a:cs typeface="Times New Roman"/>
              </a:rPr>
              <a:t>)</a:t>
            </a:r>
            <a:r>
              <a:rPr dirty="0" sz="2000" spc="2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Symbol"/>
                <a:cs typeface="Symbol"/>
              </a:rPr>
              <a:t>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20" i="1">
                <a:latin typeface="Times New Roman"/>
                <a:cs typeface="Times New Roman"/>
              </a:rPr>
              <a:t>Q</a:t>
            </a:r>
            <a:r>
              <a:rPr dirty="0" baseline="-24154" sz="1725" spc="-30" i="1">
                <a:latin typeface="Times New Roman"/>
                <a:cs typeface="Times New Roman"/>
              </a:rPr>
              <a:t>b</a:t>
            </a:r>
            <a:endParaRPr baseline="-24154" sz="1725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98291" y="1240181"/>
            <a:ext cx="51117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2000" spc="5">
                <a:latin typeface="Symbol"/>
                <a:cs typeface="Symbol"/>
              </a:rPr>
              <a:t></a:t>
            </a:r>
            <a:r>
              <a:rPr dirty="0" sz="2000" spc="-114">
                <a:latin typeface="Times New Roman"/>
                <a:cs typeface="Times New Roman"/>
              </a:rPr>
              <a:t> </a:t>
            </a:r>
            <a:r>
              <a:rPr dirty="0" baseline="-31944" sz="3000" spc="15">
                <a:latin typeface="Symbol"/>
                <a:cs typeface="Symbol"/>
              </a:rPr>
              <a:t></a:t>
            </a:r>
            <a:endParaRPr baseline="-31944" sz="30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61539" y="1843874"/>
            <a:ext cx="111379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66395" algn="l"/>
                <a:tab pos="774700" algn="l"/>
              </a:tabLst>
            </a:pPr>
            <a:r>
              <a:rPr dirty="0" baseline="2415" sz="1725" spc="15" i="1">
                <a:latin typeface="Times New Roman"/>
                <a:cs typeface="Times New Roman"/>
              </a:rPr>
              <a:t>a	N	b  </a:t>
            </a:r>
            <a:r>
              <a:rPr dirty="0" baseline="2415" sz="1725" spc="22" i="1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Symbol"/>
                <a:cs typeface="Symbol"/>
              </a:rPr>
              <a:t>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23691" y="1430980"/>
            <a:ext cx="15176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5">
                <a:latin typeface="Symbol"/>
                <a:cs typeface="Symbol"/>
              </a:rPr>
              <a:t>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23691" y="1018615"/>
            <a:ext cx="15176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5">
                <a:latin typeface="Symbol"/>
                <a:cs typeface="Symbol"/>
              </a:rPr>
              <a:t>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06222" y="1387399"/>
            <a:ext cx="183832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2000" spc="55" i="1">
                <a:latin typeface="Times New Roman"/>
                <a:cs typeface="Times New Roman"/>
              </a:rPr>
              <a:t>a</a:t>
            </a:r>
            <a:r>
              <a:rPr dirty="0" baseline="-24154" sz="1725" spc="82" i="1">
                <a:latin typeface="Times New Roman"/>
                <a:cs typeface="Times New Roman"/>
              </a:rPr>
              <a:t>N</a:t>
            </a:r>
            <a:r>
              <a:rPr dirty="0" baseline="-24154" sz="1725" spc="120" i="1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(</a:t>
            </a:r>
            <a:r>
              <a:rPr dirty="0" sz="2000" spc="-10" i="1">
                <a:latin typeface="Times New Roman"/>
                <a:cs typeface="Times New Roman"/>
              </a:rPr>
              <a:t>Q</a:t>
            </a:r>
            <a:r>
              <a:rPr dirty="0" baseline="-24154" sz="1725" spc="-15" i="1">
                <a:latin typeface="Times New Roman"/>
                <a:cs typeface="Times New Roman"/>
              </a:rPr>
              <a:t>a</a:t>
            </a:r>
            <a:r>
              <a:rPr dirty="0" baseline="-24154" sz="1725" spc="-30" i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) </a:t>
            </a:r>
            <a:r>
              <a:rPr dirty="0" sz="2000" spc="5">
                <a:latin typeface="Symbol"/>
                <a:cs typeface="Symbol"/>
              </a:rPr>
              <a:t></a:t>
            </a:r>
            <a:r>
              <a:rPr dirty="0" sz="2000" spc="20">
                <a:latin typeface="Times New Roman"/>
                <a:cs typeface="Times New Roman"/>
              </a:rPr>
              <a:t> </a:t>
            </a:r>
            <a:r>
              <a:rPr dirty="0" sz="2000" spc="55" i="1">
                <a:latin typeface="Times New Roman"/>
                <a:cs typeface="Times New Roman"/>
              </a:rPr>
              <a:t>a</a:t>
            </a:r>
            <a:r>
              <a:rPr dirty="0" baseline="-24154" sz="1725" spc="82" i="1">
                <a:latin typeface="Times New Roman"/>
                <a:cs typeface="Times New Roman"/>
              </a:rPr>
              <a:t>N</a:t>
            </a:r>
            <a:r>
              <a:rPr dirty="0" baseline="-24154" sz="1725" spc="120" i="1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Times New Roman"/>
                <a:cs typeface="Times New Roman"/>
              </a:rPr>
              <a:t>(</a:t>
            </a:r>
            <a:r>
              <a:rPr dirty="0" sz="2000" spc="-20" i="1">
                <a:latin typeface="Times New Roman"/>
                <a:cs typeface="Times New Roman"/>
              </a:rPr>
              <a:t>Q</a:t>
            </a:r>
            <a:r>
              <a:rPr dirty="0" baseline="-24154" sz="1725" spc="-30" i="1">
                <a:latin typeface="Times New Roman"/>
                <a:cs typeface="Times New Roman"/>
              </a:rPr>
              <a:t>b</a:t>
            </a:r>
            <a:r>
              <a:rPr dirty="0" baseline="-24154" sz="1725" spc="-44" i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97973" y="999647"/>
            <a:ext cx="164592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2000" spc="15" i="1">
                <a:latin typeface="Times New Roman"/>
                <a:cs typeface="Times New Roman"/>
              </a:rPr>
              <a:t>G</a:t>
            </a:r>
            <a:r>
              <a:rPr dirty="0" sz="2000" spc="15">
                <a:latin typeface="Times New Roman"/>
                <a:cs typeface="Times New Roman"/>
              </a:rPr>
              <a:t>(</a:t>
            </a:r>
            <a:r>
              <a:rPr dirty="0" sz="2000" spc="15" i="1">
                <a:latin typeface="Times New Roman"/>
                <a:cs typeface="Times New Roman"/>
              </a:rPr>
              <a:t>Q</a:t>
            </a:r>
            <a:r>
              <a:rPr dirty="0" baseline="-24154" sz="1725" spc="22" i="1">
                <a:latin typeface="Times New Roman"/>
                <a:cs typeface="Times New Roman"/>
              </a:rPr>
              <a:t>a</a:t>
            </a:r>
            <a:r>
              <a:rPr dirty="0" baseline="-24154" sz="1725" spc="-22" i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)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Symbol"/>
                <a:cs typeface="Symbol"/>
              </a:rPr>
              <a:t>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5" i="1">
                <a:latin typeface="Times New Roman"/>
                <a:cs typeface="Times New Roman"/>
              </a:rPr>
              <a:t>G</a:t>
            </a:r>
            <a:r>
              <a:rPr dirty="0" sz="2000" spc="5">
                <a:latin typeface="Times New Roman"/>
                <a:cs typeface="Times New Roman"/>
              </a:rPr>
              <a:t>(</a:t>
            </a:r>
            <a:r>
              <a:rPr dirty="0" sz="2000" spc="5" i="1">
                <a:latin typeface="Times New Roman"/>
                <a:cs typeface="Times New Roman"/>
              </a:rPr>
              <a:t>Q</a:t>
            </a:r>
            <a:r>
              <a:rPr dirty="0" baseline="-24154" sz="1725" spc="7" i="1">
                <a:latin typeface="Times New Roman"/>
                <a:cs typeface="Times New Roman"/>
              </a:rPr>
              <a:t>b</a:t>
            </a:r>
            <a:r>
              <a:rPr dirty="0" baseline="-24154" sz="1725" spc="-52" i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85885" y="2794935"/>
            <a:ext cx="4331970" cy="20383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61950" algn="l"/>
                <a:tab pos="812165" algn="l"/>
                <a:tab pos="1979930" algn="l"/>
                <a:tab pos="2329180" algn="l"/>
                <a:tab pos="2774315" algn="l"/>
                <a:tab pos="3606165" algn="l"/>
                <a:tab pos="4244340" algn="l"/>
              </a:tabLst>
            </a:pPr>
            <a:r>
              <a:rPr dirty="0" sz="1150" spc="10" i="1">
                <a:latin typeface="Times New Roman"/>
                <a:cs typeface="Times New Roman"/>
              </a:rPr>
              <a:t>a</a:t>
            </a:r>
            <a:r>
              <a:rPr dirty="0" sz="1150" spc="10" i="1">
                <a:latin typeface="Times New Roman"/>
                <a:cs typeface="Times New Roman"/>
              </a:rPr>
              <a:t>	</a:t>
            </a:r>
            <a:r>
              <a:rPr dirty="0" sz="1150" spc="15" i="1">
                <a:latin typeface="Times New Roman"/>
                <a:cs typeface="Times New Roman"/>
              </a:rPr>
              <a:t>S</a:t>
            </a:r>
            <a:r>
              <a:rPr dirty="0" sz="1150" spc="10" i="1">
                <a:latin typeface="Times New Roman"/>
                <a:cs typeface="Times New Roman"/>
              </a:rPr>
              <a:t>p</a:t>
            </a:r>
            <a:r>
              <a:rPr dirty="0" sz="1150" i="1">
                <a:latin typeface="Times New Roman"/>
                <a:cs typeface="Times New Roman"/>
              </a:rPr>
              <a:t>	</a:t>
            </a:r>
            <a:r>
              <a:rPr dirty="0" sz="1150" spc="10" i="1">
                <a:latin typeface="Times New Roman"/>
                <a:cs typeface="Times New Roman"/>
              </a:rPr>
              <a:t>a</a:t>
            </a:r>
            <a:r>
              <a:rPr dirty="0" sz="1150" i="1">
                <a:latin typeface="Times New Roman"/>
                <a:cs typeface="Times New Roman"/>
              </a:rPr>
              <a:t>	</a:t>
            </a:r>
            <a:r>
              <a:rPr dirty="0" sz="1150" spc="10" i="1">
                <a:latin typeface="Times New Roman"/>
                <a:cs typeface="Times New Roman"/>
              </a:rPr>
              <a:t>a</a:t>
            </a:r>
            <a:r>
              <a:rPr dirty="0" sz="1150" i="1">
                <a:latin typeface="Times New Roman"/>
                <a:cs typeface="Times New Roman"/>
              </a:rPr>
              <a:t>	</a:t>
            </a:r>
            <a:r>
              <a:rPr dirty="0" sz="1150" spc="15" i="1">
                <a:latin typeface="Times New Roman"/>
                <a:cs typeface="Times New Roman"/>
              </a:rPr>
              <a:t>S</a:t>
            </a:r>
            <a:r>
              <a:rPr dirty="0" sz="1150" spc="10" i="1">
                <a:latin typeface="Times New Roman"/>
                <a:cs typeface="Times New Roman"/>
              </a:rPr>
              <a:t>p</a:t>
            </a:r>
            <a:r>
              <a:rPr dirty="0" sz="1150" i="1">
                <a:latin typeface="Times New Roman"/>
                <a:cs typeface="Times New Roman"/>
              </a:rPr>
              <a:t>	</a:t>
            </a:r>
            <a:r>
              <a:rPr dirty="0" sz="1150" spc="10" i="1">
                <a:latin typeface="Times New Roman"/>
                <a:cs typeface="Times New Roman"/>
              </a:rPr>
              <a:t>b</a:t>
            </a:r>
            <a:r>
              <a:rPr dirty="0" sz="1150" i="1">
                <a:latin typeface="Times New Roman"/>
                <a:cs typeface="Times New Roman"/>
              </a:rPr>
              <a:t>	</a:t>
            </a:r>
            <a:r>
              <a:rPr dirty="0" sz="1150" spc="10" i="1">
                <a:latin typeface="Times New Roman"/>
                <a:cs typeface="Times New Roman"/>
              </a:rPr>
              <a:t>a</a:t>
            </a:r>
            <a:r>
              <a:rPr dirty="0" sz="1150" i="1">
                <a:latin typeface="Times New Roman"/>
                <a:cs typeface="Times New Roman"/>
              </a:rPr>
              <a:t>	</a:t>
            </a:r>
            <a:r>
              <a:rPr dirty="0" sz="1150" spc="10" i="1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34438" y="2625034"/>
            <a:ext cx="514096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1398270" algn="l"/>
                <a:tab pos="3365500" algn="l"/>
              </a:tabLst>
            </a:pPr>
            <a:r>
              <a:rPr dirty="0" baseline="33333" sz="3000" spc="15">
                <a:latin typeface="Symbol"/>
                <a:cs typeface="Symbol"/>
              </a:rPr>
              <a:t></a:t>
            </a:r>
            <a:r>
              <a:rPr dirty="0" sz="2000" spc="10" i="1">
                <a:latin typeface="Times New Roman"/>
                <a:cs typeface="Times New Roman"/>
              </a:rPr>
              <a:t>sign</a:t>
            </a:r>
            <a:r>
              <a:rPr dirty="0" sz="2000" spc="10">
                <a:latin typeface="Times New Roman"/>
                <a:cs typeface="Times New Roman"/>
              </a:rPr>
              <a:t>(</a:t>
            </a:r>
            <a:r>
              <a:rPr dirty="0" sz="2000" spc="10" i="1">
                <a:latin typeface="Times New Roman"/>
                <a:cs typeface="Times New Roman"/>
              </a:rPr>
              <a:t>Q</a:t>
            </a:r>
            <a:r>
              <a:rPr dirty="0" sz="2000" spc="355" i="1">
                <a:latin typeface="Times New Roman"/>
                <a:cs typeface="Times New Roman"/>
              </a:rPr>
              <a:t> </a:t>
            </a:r>
            <a:r>
              <a:rPr dirty="0" sz="2000" spc="55">
                <a:latin typeface="Times New Roman"/>
                <a:cs typeface="Times New Roman"/>
              </a:rPr>
              <a:t>)</a:t>
            </a:r>
            <a:r>
              <a:rPr dirty="0" sz="2000" spc="55" i="1">
                <a:latin typeface="Times New Roman"/>
                <a:cs typeface="Times New Roman"/>
              </a:rPr>
              <a:t>L	</a:t>
            </a:r>
            <a:r>
              <a:rPr dirty="0" sz="2000" spc="-5">
                <a:latin typeface="Times New Roman"/>
                <a:cs typeface="Times New Roman"/>
              </a:rPr>
              <a:t>(</a:t>
            </a:r>
            <a:r>
              <a:rPr dirty="0" sz="2000" spc="-5" i="1">
                <a:latin typeface="Times New Roman"/>
                <a:cs typeface="Times New Roman"/>
              </a:rPr>
              <a:t>Q</a:t>
            </a:r>
            <a:r>
              <a:rPr dirty="0" sz="2000" spc="350" i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)</a:t>
            </a:r>
            <a:r>
              <a:rPr dirty="0" sz="2000" spc="2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Symbol"/>
                <a:cs typeface="Symbol"/>
              </a:rPr>
              <a:t></a:t>
            </a:r>
            <a:r>
              <a:rPr dirty="0" sz="2000" spc="55">
                <a:latin typeface="Times New Roman"/>
                <a:cs typeface="Times New Roman"/>
              </a:rPr>
              <a:t> </a:t>
            </a:r>
            <a:r>
              <a:rPr dirty="0" sz="2000" spc="5" i="1">
                <a:latin typeface="Times New Roman"/>
                <a:cs typeface="Times New Roman"/>
              </a:rPr>
              <a:t>sign</a:t>
            </a:r>
            <a:r>
              <a:rPr dirty="0" sz="2000" spc="5">
                <a:latin typeface="Times New Roman"/>
                <a:cs typeface="Times New Roman"/>
              </a:rPr>
              <a:t>(</a:t>
            </a:r>
            <a:r>
              <a:rPr dirty="0" sz="2000" spc="5" i="1">
                <a:latin typeface="Times New Roman"/>
                <a:cs typeface="Times New Roman"/>
              </a:rPr>
              <a:t>Q</a:t>
            </a:r>
            <a:r>
              <a:rPr dirty="0" sz="2000" spc="355" i="1">
                <a:latin typeface="Times New Roman"/>
                <a:cs typeface="Times New Roman"/>
              </a:rPr>
              <a:t> </a:t>
            </a:r>
            <a:r>
              <a:rPr dirty="0" sz="2000" spc="55">
                <a:latin typeface="Times New Roman"/>
                <a:cs typeface="Times New Roman"/>
              </a:rPr>
              <a:t>)</a:t>
            </a:r>
            <a:r>
              <a:rPr dirty="0" sz="2000" spc="55" i="1">
                <a:latin typeface="Times New Roman"/>
                <a:cs typeface="Times New Roman"/>
              </a:rPr>
              <a:t>L	</a:t>
            </a:r>
            <a:r>
              <a:rPr dirty="0" sz="2000" spc="-5">
                <a:latin typeface="Times New Roman"/>
                <a:cs typeface="Times New Roman"/>
              </a:rPr>
              <a:t>(</a:t>
            </a:r>
            <a:r>
              <a:rPr dirty="0" sz="2000" spc="-5" i="1">
                <a:latin typeface="Times New Roman"/>
                <a:cs typeface="Times New Roman"/>
              </a:rPr>
              <a:t>Q</a:t>
            </a:r>
            <a:r>
              <a:rPr dirty="0" sz="2000" spc="280" i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)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 spc="10">
                <a:latin typeface="Symbol"/>
                <a:cs typeface="Symbol"/>
              </a:rPr>
              <a:t>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(</a:t>
            </a:r>
            <a:r>
              <a:rPr dirty="0" sz="2000" spc="-5" i="1">
                <a:latin typeface="Times New Roman"/>
                <a:cs typeface="Times New Roman"/>
              </a:rPr>
              <a:t>Q</a:t>
            </a:r>
            <a:r>
              <a:rPr dirty="0" sz="2000" spc="330" i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)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Symbol"/>
                <a:cs typeface="Symbol"/>
              </a:rPr>
              <a:t>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 spc="5" i="1">
                <a:latin typeface="Times New Roman"/>
                <a:cs typeface="Times New Roman"/>
              </a:rPr>
              <a:t>Q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30449" y="1945057"/>
            <a:ext cx="867410" cy="20383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66395" algn="l"/>
                <a:tab pos="779780" algn="l"/>
              </a:tabLst>
            </a:pPr>
            <a:r>
              <a:rPr dirty="0" sz="1150" spc="10" i="1">
                <a:latin typeface="Times New Roman"/>
                <a:cs typeface="Times New Roman"/>
              </a:rPr>
              <a:t>a</a:t>
            </a:r>
            <a:r>
              <a:rPr dirty="0" sz="1150" spc="10" i="1">
                <a:latin typeface="Times New Roman"/>
                <a:cs typeface="Times New Roman"/>
              </a:rPr>
              <a:t>	</a:t>
            </a:r>
            <a:r>
              <a:rPr dirty="0" sz="1150" spc="10" i="1">
                <a:latin typeface="Times New Roman"/>
                <a:cs typeface="Times New Roman"/>
              </a:rPr>
              <a:t>N</a:t>
            </a:r>
            <a:r>
              <a:rPr dirty="0" sz="1150" spc="10" i="1">
                <a:latin typeface="Times New Roman"/>
                <a:cs typeface="Times New Roman"/>
              </a:rPr>
              <a:t>	</a:t>
            </a:r>
            <a:r>
              <a:rPr dirty="0" sz="1150" spc="10" i="1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09827" y="1775150"/>
            <a:ext cx="379095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1235075" algn="l"/>
                <a:tab pos="3165475" algn="l"/>
              </a:tabLst>
            </a:pPr>
            <a:r>
              <a:rPr dirty="0" sz="2000" spc="5" i="1">
                <a:latin typeface="Times New Roman"/>
                <a:cs typeface="Times New Roman"/>
              </a:rPr>
              <a:t>sign</a:t>
            </a:r>
            <a:r>
              <a:rPr dirty="0" sz="2000" spc="5">
                <a:latin typeface="Times New Roman"/>
                <a:cs typeface="Times New Roman"/>
              </a:rPr>
              <a:t>(</a:t>
            </a:r>
            <a:r>
              <a:rPr dirty="0" sz="2000" spc="5" i="1">
                <a:latin typeface="Times New Roman"/>
                <a:cs typeface="Times New Roman"/>
              </a:rPr>
              <a:t>Q</a:t>
            </a:r>
            <a:r>
              <a:rPr dirty="0" sz="2000" spc="350" i="1">
                <a:latin typeface="Times New Roman"/>
                <a:cs typeface="Times New Roman"/>
              </a:rPr>
              <a:t> </a:t>
            </a:r>
            <a:r>
              <a:rPr dirty="0" sz="2000" spc="55">
                <a:latin typeface="Times New Roman"/>
                <a:cs typeface="Times New Roman"/>
              </a:rPr>
              <a:t>)</a:t>
            </a:r>
            <a:r>
              <a:rPr dirty="0" sz="2000" spc="55" i="1">
                <a:latin typeface="Times New Roman"/>
                <a:cs typeface="Times New Roman"/>
              </a:rPr>
              <a:t>L	</a:t>
            </a:r>
            <a:r>
              <a:rPr dirty="0" sz="2000" spc="-5">
                <a:latin typeface="Times New Roman"/>
                <a:cs typeface="Times New Roman"/>
              </a:rPr>
              <a:t>(</a:t>
            </a:r>
            <a:r>
              <a:rPr dirty="0" sz="2000" spc="-5" i="1">
                <a:latin typeface="Times New Roman"/>
                <a:cs typeface="Times New Roman"/>
              </a:rPr>
              <a:t>Q</a:t>
            </a:r>
            <a:r>
              <a:rPr dirty="0" sz="2000" spc="355" i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)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Symbol"/>
                <a:cs typeface="Symbol"/>
              </a:rPr>
              <a:t></a:t>
            </a:r>
            <a:r>
              <a:rPr dirty="0" sz="2000" spc="60">
                <a:latin typeface="Times New Roman"/>
                <a:cs typeface="Times New Roman"/>
              </a:rPr>
              <a:t> </a:t>
            </a:r>
            <a:r>
              <a:rPr dirty="0" sz="2000" spc="5" i="1">
                <a:latin typeface="Times New Roman"/>
                <a:cs typeface="Times New Roman"/>
              </a:rPr>
              <a:t>sign</a:t>
            </a:r>
            <a:r>
              <a:rPr dirty="0" sz="2000" spc="5">
                <a:latin typeface="Times New Roman"/>
                <a:cs typeface="Times New Roman"/>
              </a:rPr>
              <a:t>(</a:t>
            </a:r>
            <a:r>
              <a:rPr dirty="0" sz="2000" spc="5" i="1">
                <a:latin typeface="Times New Roman"/>
                <a:cs typeface="Times New Roman"/>
              </a:rPr>
              <a:t>Q</a:t>
            </a:r>
            <a:r>
              <a:rPr dirty="0" sz="2000" spc="355" i="1">
                <a:latin typeface="Times New Roman"/>
                <a:cs typeface="Times New Roman"/>
              </a:rPr>
              <a:t> </a:t>
            </a:r>
            <a:r>
              <a:rPr dirty="0" sz="2000" spc="55">
                <a:latin typeface="Times New Roman"/>
                <a:cs typeface="Times New Roman"/>
              </a:rPr>
              <a:t>)</a:t>
            </a:r>
            <a:r>
              <a:rPr dirty="0" sz="2000" spc="55" i="1">
                <a:latin typeface="Times New Roman"/>
                <a:cs typeface="Times New Roman"/>
              </a:rPr>
              <a:t>L	</a:t>
            </a:r>
            <a:r>
              <a:rPr dirty="0" sz="2000" spc="-5">
                <a:latin typeface="Times New Roman"/>
                <a:cs typeface="Times New Roman"/>
              </a:rPr>
              <a:t>(</a:t>
            </a:r>
            <a:r>
              <a:rPr dirty="0" sz="2000" spc="-5" i="1">
                <a:latin typeface="Times New Roman"/>
                <a:cs typeface="Times New Roman"/>
              </a:rPr>
              <a:t>Q</a:t>
            </a:r>
            <a:r>
              <a:rPr dirty="0" sz="2000" spc="235" i="1">
                <a:latin typeface="Times New Roman"/>
                <a:cs typeface="Times New Roman"/>
              </a:rPr>
              <a:t> </a:t>
            </a:r>
            <a:r>
              <a:rPr dirty="0" sz="2000" spc="25">
                <a:latin typeface="Times New Roman"/>
                <a:cs typeface="Times New Roman"/>
              </a:rPr>
              <a:t>)</a:t>
            </a:r>
            <a:r>
              <a:rPr dirty="0" baseline="22222" sz="3000" spc="37">
                <a:latin typeface="Symbol"/>
                <a:cs typeface="Symbol"/>
              </a:rPr>
              <a:t></a:t>
            </a:r>
            <a:endParaRPr baseline="22222" sz="300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340180" y="1387399"/>
            <a:ext cx="52705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55" i="1">
                <a:latin typeface="Times New Roman"/>
                <a:cs typeface="Times New Roman"/>
              </a:rPr>
              <a:t>da</a:t>
            </a:r>
            <a:r>
              <a:rPr dirty="0" sz="2000" spc="-70" i="1">
                <a:latin typeface="Times New Roman"/>
                <a:cs typeface="Times New Roman"/>
              </a:rPr>
              <a:t>c</a:t>
            </a:r>
            <a:r>
              <a:rPr dirty="0" sz="2000" spc="5" i="1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2899" y="1039748"/>
            <a:ext cx="10527665" cy="3312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 spc="-155">
                <a:latin typeface="Verdana"/>
                <a:cs typeface="Verdana"/>
              </a:rPr>
              <a:t>Indici</a:t>
            </a:r>
            <a:r>
              <a:rPr dirty="0" sz="2400" spc="-275">
                <a:latin typeface="Verdana"/>
                <a:cs typeface="Verdana"/>
              </a:rPr>
              <a:t> </a:t>
            </a:r>
            <a:r>
              <a:rPr dirty="0" sz="2400" spc="-180">
                <a:latin typeface="Verdana"/>
                <a:cs typeface="Verdana"/>
              </a:rPr>
              <a:t>generali</a:t>
            </a:r>
            <a:r>
              <a:rPr dirty="0" sz="2400" spc="-275">
                <a:latin typeface="Verdana"/>
                <a:cs typeface="Verdana"/>
              </a:rPr>
              <a:t> </a:t>
            </a:r>
            <a:r>
              <a:rPr dirty="0" sz="2400" spc="-195">
                <a:latin typeface="Verdana"/>
                <a:cs typeface="Verdana"/>
              </a:rPr>
              <a:t>(la</a:t>
            </a:r>
            <a:r>
              <a:rPr dirty="0" sz="2400" spc="-254">
                <a:latin typeface="Verdana"/>
                <a:cs typeface="Verdana"/>
              </a:rPr>
              <a:t> </a:t>
            </a:r>
            <a:r>
              <a:rPr dirty="0" sz="2400" spc="-150">
                <a:latin typeface="Verdana"/>
                <a:cs typeface="Verdana"/>
              </a:rPr>
              <a:t>nivel</a:t>
            </a:r>
            <a:r>
              <a:rPr dirty="0" sz="2400" spc="-290">
                <a:latin typeface="Verdana"/>
                <a:cs typeface="Verdana"/>
              </a:rPr>
              <a:t> </a:t>
            </a:r>
            <a:r>
              <a:rPr dirty="0" sz="2400" spc="-185">
                <a:latin typeface="Verdana"/>
                <a:cs typeface="Verdana"/>
              </a:rPr>
              <a:t>macroeonomic</a:t>
            </a:r>
            <a:r>
              <a:rPr dirty="0" sz="2400" spc="-235">
                <a:latin typeface="Verdana"/>
                <a:cs typeface="Verdana"/>
              </a:rPr>
              <a:t> </a:t>
            </a:r>
            <a:r>
              <a:rPr dirty="0" sz="2400" spc="-215">
                <a:latin typeface="Verdana"/>
                <a:cs typeface="Verdana"/>
              </a:rPr>
              <a:t>sau</a:t>
            </a:r>
            <a:r>
              <a:rPr dirty="0" sz="2400" spc="-260">
                <a:latin typeface="Verdana"/>
                <a:cs typeface="Verdana"/>
              </a:rPr>
              <a:t> </a:t>
            </a:r>
            <a:r>
              <a:rPr dirty="0" sz="2400" spc="-180">
                <a:latin typeface="Verdana"/>
                <a:cs typeface="Verdana"/>
              </a:rPr>
              <a:t>regional)</a:t>
            </a:r>
            <a:r>
              <a:rPr dirty="0" sz="2400" spc="-260">
                <a:latin typeface="Verdana"/>
                <a:cs typeface="Verdana"/>
              </a:rPr>
              <a:t> </a:t>
            </a:r>
            <a:r>
              <a:rPr dirty="0" sz="2400" spc="-160">
                <a:latin typeface="Verdana"/>
                <a:cs typeface="Verdana"/>
              </a:rPr>
              <a:t>descriu</a:t>
            </a:r>
            <a:r>
              <a:rPr dirty="0" sz="2400" spc="-265">
                <a:latin typeface="Verdana"/>
                <a:cs typeface="Verdana"/>
              </a:rPr>
              <a:t> </a:t>
            </a:r>
            <a:r>
              <a:rPr dirty="0" sz="2400" spc="-160">
                <a:latin typeface="Verdana"/>
                <a:cs typeface="Verdana"/>
              </a:rPr>
              <a:t>sustenabilitatea</a:t>
            </a:r>
            <a:r>
              <a:rPr dirty="0" sz="2400" spc="-245">
                <a:latin typeface="Verdana"/>
                <a:cs typeface="Verdana"/>
              </a:rPr>
              <a:t> </a:t>
            </a:r>
            <a:r>
              <a:rPr dirty="0" sz="2400" spc="-190">
                <a:latin typeface="Verdana"/>
                <a:cs typeface="Verdana"/>
              </a:rPr>
              <a:t>sub </a:t>
            </a:r>
            <a:r>
              <a:rPr dirty="0" sz="2400" spc="-830">
                <a:latin typeface="Verdana"/>
                <a:cs typeface="Verdana"/>
              </a:rPr>
              <a:t> </a:t>
            </a:r>
            <a:r>
              <a:rPr dirty="0" sz="2400" spc="-120">
                <a:latin typeface="Verdana"/>
                <a:cs typeface="Verdana"/>
              </a:rPr>
              <a:t>diferite</a:t>
            </a:r>
            <a:r>
              <a:rPr dirty="0" sz="2400" spc="-290">
                <a:latin typeface="Verdana"/>
                <a:cs typeface="Verdana"/>
              </a:rPr>
              <a:t> </a:t>
            </a:r>
            <a:r>
              <a:rPr dirty="0" sz="2400" spc="-180">
                <a:latin typeface="Verdana"/>
                <a:cs typeface="Verdana"/>
              </a:rPr>
              <a:t>aspecte</a:t>
            </a:r>
            <a:r>
              <a:rPr dirty="0" sz="2400" spc="-260">
                <a:latin typeface="Verdana"/>
                <a:cs typeface="Verdana"/>
              </a:rPr>
              <a:t> </a:t>
            </a:r>
            <a:r>
              <a:rPr dirty="0" sz="2400" spc="-515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1274445" indent="-401320">
              <a:lnSpc>
                <a:spcPct val="100000"/>
              </a:lnSpc>
              <a:buFont typeface="Arial"/>
              <a:buChar char="•"/>
              <a:tabLst>
                <a:tab pos="1274445" algn="l"/>
                <a:tab pos="1275080" algn="l"/>
              </a:tabLst>
            </a:pPr>
            <a:r>
              <a:rPr dirty="0" sz="2400" spc="-70">
                <a:latin typeface="Verdana"/>
                <a:cs typeface="Verdana"/>
              </a:rPr>
              <a:t>A</a:t>
            </a:r>
            <a:r>
              <a:rPr dirty="0" sz="2400" spc="-65">
                <a:latin typeface="Verdana"/>
                <a:cs typeface="Verdana"/>
              </a:rPr>
              <a:t>s</a:t>
            </a:r>
            <a:r>
              <a:rPr dirty="0" sz="2400" spc="-150">
                <a:latin typeface="Verdana"/>
                <a:cs typeface="Verdana"/>
              </a:rPr>
              <a:t>pec</a:t>
            </a:r>
            <a:r>
              <a:rPr dirty="0" sz="2400" spc="-125">
                <a:latin typeface="Verdana"/>
                <a:cs typeface="Verdana"/>
              </a:rPr>
              <a:t>t</a:t>
            </a:r>
            <a:r>
              <a:rPr dirty="0" sz="2400" spc="-204">
                <a:latin typeface="Verdana"/>
                <a:cs typeface="Verdana"/>
              </a:rPr>
              <a:t>e</a:t>
            </a:r>
            <a:r>
              <a:rPr dirty="0" sz="2400" spc="-270">
                <a:latin typeface="Verdana"/>
                <a:cs typeface="Verdana"/>
              </a:rPr>
              <a:t> </a:t>
            </a:r>
            <a:r>
              <a:rPr dirty="0" sz="2400" spc="-155">
                <a:latin typeface="Verdana"/>
                <a:cs typeface="Verdana"/>
              </a:rPr>
              <a:t>ec</a:t>
            </a:r>
            <a:r>
              <a:rPr dirty="0" sz="2400" spc="-180">
                <a:latin typeface="Verdana"/>
                <a:cs typeface="Verdana"/>
              </a:rPr>
              <a:t>o</a:t>
            </a:r>
            <a:r>
              <a:rPr dirty="0" sz="2400" spc="-175">
                <a:latin typeface="Verdana"/>
                <a:cs typeface="Verdana"/>
              </a:rPr>
              <a:t>no</a:t>
            </a:r>
            <a:r>
              <a:rPr dirty="0" sz="2400" spc="-280">
                <a:latin typeface="Verdana"/>
                <a:cs typeface="Verdana"/>
              </a:rPr>
              <a:t>m</a:t>
            </a:r>
            <a:r>
              <a:rPr dirty="0" sz="2400" spc="-140">
                <a:latin typeface="Verdana"/>
                <a:cs typeface="Verdana"/>
              </a:rPr>
              <a:t>ice</a:t>
            </a:r>
            <a:endParaRPr sz="2400">
              <a:latin typeface="Verdana"/>
              <a:cs typeface="Verdana"/>
            </a:endParaRPr>
          </a:p>
          <a:p>
            <a:pPr marL="1274445" indent="-401320">
              <a:lnSpc>
                <a:spcPct val="100000"/>
              </a:lnSpc>
              <a:buFont typeface="Arial"/>
              <a:buChar char="•"/>
              <a:tabLst>
                <a:tab pos="1274445" algn="l"/>
                <a:tab pos="1275080" algn="l"/>
              </a:tabLst>
            </a:pPr>
            <a:r>
              <a:rPr dirty="0" sz="2400" spc="-70">
                <a:latin typeface="Verdana"/>
                <a:cs typeface="Verdana"/>
              </a:rPr>
              <a:t>A</a:t>
            </a:r>
            <a:r>
              <a:rPr dirty="0" sz="2400" spc="-65">
                <a:latin typeface="Verdana"/>
                <a:cs typeface="Verdana"/>
              </a:rPr>
              <a:t>s</a:t>
            </a:r>
            <a:r>
              <a:rPr dirty="0" sz="2400" spc="-150">
                <a:latin typeface="Verdana"/>
                <a:cs typeface="Verdana"/>
              </a:rPr>
              <a:t>pec</a:t>
            </a:r>
            <a:r>
              <a:rPr dirty="0" sz="2400" spc="-125">
                <a:latin typeface="Verdana"/>
                <a:cs typeface="Verdana"/>
              </a:rPr>
              <a:t>t</a:t>
            </a:r>
            <a:r>
              <a:rPr dirty="0" sz="2400" spc="-204">
                <a:latin typeface="Verdana"/>
                <a:cs typeface="Verdana"/>
              </a:rPr>
              <a:t>e</a:t>
            </a:r>
            <a:r>
              <a:rPr dirty="0" sz="2400" spc="-270">
                <a:latin typeface="Verdana"/>
                <a:cs typeface="Verdana"/>
              </a:rPr>
              <a:t> </a:t>
            </a:r>
            <a:r>
              <a:rPr dirty="0" sz="2400" spc="-195">
                <a:latin typeface="Verdana"/>
                <a:cs typeface="Verdana"/>
              </a:rPr>
              <a:t>de</a:t>
            </a:r>
            <a:r>
              <a:rPr dirty="0" sz="2400" spc="-275">
                <a:latin typeface="Verdana"/>
                <a:cs typeface="Verdana"/>
              </a:rPr>
              <a:t> </a:t>
            </a:r>
            <a:r>
              <a:rPr dirty="0" sz="2400" spc="-310">
                <a:latin typeface="Verdana"/>
                <a:cs typeface="Verdana"/>
              </a:rPr>
              <a:t>m</a:t>
            </a:r>
            <a:r>
              <a:rPr dirty="0" sz="2400" spc="-200">
                <a:latin typeface="Verdana"/>
                <a:cs typeface="Verdana"/>
              </a:rPr>
              <a:t>e</a:t>
            </a:r>
            <a:r>
              <a:rPr dirty="0" sz="2400" spc="-145">
                <a:latin typeface="Verdana"/>
                <a:cs typeface="Verdana"/>
              </a:rPr>
              <a:t>diu</a:t>
            </a:r>
            <a:endParaRPr sz="2400">
              <a:latin typeface="Verdana"/>
              <a:cs typeface="Verdana"/>
            </a:endParaRPr>
          </a:p>
          <a:p>
            <a:pPr marL="1274445" indent="-401320">
              <a:lnSpc>
                <a:spcPct val="100000"/>
              </a:lnSpc>
              <a:buFont typeface="Arial"/>
              <a:buChar char="•"/>
              <a:tabLst>
                <a:tab pos="1274445" algn="l"/>
                <a:tab pos="1275080" algn="l"/>
              </a:tabLst>
            </a:pPr>
            <a:r>
              <a:rPr dirty="0" sz="2400" spc="-70">
                <a:latin typeface="Verdana"/>
                <a:cs typeface="Verdana"/>
              </a:rPr>
              <a:t>A</a:t>
            </a:r>
            <a:r>
              <a:rPr dirty="0" sz="2400" spc="-65">
                <a:latin typeface="Verdana"/>
                <a:cs typeface="Verdana"/>
              </a:rPr>
              <a:t>s</a:t>
            </a:r>
            <a:r>
              <a:rPr dirty="0" sz="2400" spc="-150">
                <a:latin typeface="Verdana"/>
                <a:cs typeface="Verdana"/>
              </a:rPr>
              <a:t>pec</a:t>
            </a:r>
            <a:r>
              <a:rPr dirty="0" sz="2400" spc="-125">
                <a:latin typeface="Verdana"/>
                <a:cs typeface="Verdana"/>
              </a:rPr>
              <a:t>t</a:t>
            </a:r>
            <a:r>
              <a:rPr dirty="0" sz="2400" spc="-204">
                <a:latin typeface="Verdana"/>
                <a:cs typeface="Verdana"/>
              </a:rPr>
              <a:t>e</a:t>
            </a:r>
            <a:r>
              <a:rPr dirty="0" sz="2400" spc="-270">
                <a:latin typeface="Verdana"/>
                <a:cs typeface="Verdana"/>
              </a:rPr>
              <a:t> </a:t>
            </a:r>
            <a:r>
              <a:rPr dirty="0" sz="2400" spc="-50">
                <a:latin typeface="Verdana"/>
                <a:cs typeface="Verdana"/>
              </a:rPr>
              <a:t>t</a:t>
            </a:r>
            <a:r>
              <a:rPr dirty="0" sz="2400" spc="-185">
                <a:latin typeface="Verdana"/>
                <a:cs typeface="Verdana"/>
              </a:rPr>
              <a:t>ehn</a:t>
            </a:r>
            <a:r>
              <a:rPr dirty="0" sz="2400" spc="-90">
                <a:latin typeface="Verdana"/>
                <a:cs typeface="Verdana"/>
              </a:rPr>
              <a:t>l</a:t>
            </a:r>
            <a:r>
              <a:rPr dirty="0" sz="2400" spc="-190">
                <a:latin typeface="Verdana"/>
                <a:cs typeface="Verdana"/>
              </a:rPr>
              <a:t>o</a:t>
            </a:r>
            <a:r>
              <a:rPr dirty="0" sz="2400" spc="-204">
                <a:latin typeface="Verdana"/>
                <a:cs typeface="Verdana"/>
              </a:rPr>
              <a:t>g</a:t>
            </a:r>
            <a:r>
              <a:rPr dirty="0" sz="2400" spc="-140">
                <a:latin typeface="Verdana"/>
                <a:cs typeface="Verdana"/>
              </a:rPr>
              <a:t>ice</a:t>
            </a:r>
            <a:endParaRPr sz="2400">
              <a:latin typeface="Verdana"/>
              <a:cs typeface="Verdana"/>
            </a:endParaRPr>
          </a:p>
          <a:p>
            <a:pPr marL="1274445" indent="-4013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1274445" algn="l"/>
                <a:tab pos="1275080" algn="l"/>
              </a:tabLst>
            </a:pPr>
            <a:r>
              <a:rPr dirty="0" sz="2400" spc="-155">
                <a:latin typeface="Verdana"/>
                <a:cs typeface="Verdana"/>
              </a:rPr>
              <a:t>Schi</a:t>
            </a:r>
            <a:r>
              <a:rPr dirty="0" sz="2400" spc="-295">
                <a:latin typeface="Verdana"/>
                <a:cs typeface="Verdana"/>
              </a:rPr>
              <a:t>m</a:t>
            </a:r>
            <a:r>
              <a:rPr dirty="0" sz="2400" spc="-220">
                <a:latin typeface="Verdana"/>
                <a:cs typeface="Verdana"/>
              </a:rPr>
              <a:t>ba</a:t>
            </a:r>
            <a:r>
              <a:rPr dirty="0" sz="2400" spc="-185">
                <a:latin typeface="Verdana"/>
                <a:cs typeface="Verdana"/>
              </a:rPr>
              <a:t>r</a:t>
            </a:r>
            <a:r>
              <a:rPr dirty="0" sz="2400" spc="-235">
                <a:latin typeface="Verdana"/>
                <a:cs typeface="Verdana"/>
              </a:rPr>
              <a:t>ea</a:t>
            </a:r>
            <a:r>
              <a:rPr dirty="0" sz="2400" spc="-254">
                <a:latin typeface="Verdana"/>
                <a:cs typeface="Verdana"/>
              </a:rPr>
              <a:t> </a:t>
            </a:r>
            <a:r>
              <a:rPr dirty="0" sz="2400" spc="-100">
                <a:latin typeface="Verdana"/>
                <a:cs typeface="Verdana"/>
              </a:rPr>
              <a:t>cli</a:t>
            </a:r>
            <a:r>
              <a:rPr dirty="0" sz="2400" spc="-275">
                <a:latin typeface="Verdana"/>
                <a:cs typeface="Verdana"/>
              </a:rPr>
              <a:t>m</a:t>
            </a:r>
            <a:r>
              <a:rPr dirty="0" sz="2400" spc="-135">
                <a:latin typeface="Verdana"/>
                <a:cs typeface="Verdana"/>
              </a:rPr>
              <a:t>ei</a:t>
            </a:r>
            <a:endParaRPr sz="2400">
              <a:latin typeface="Verdana"/>
              <a:cs typeface="Verdana"/>
            </a:endParaRPr>
          </a:p>
          <a:p>
            <a:pPr marL="1274445" indent="-401320">
              <a:lnSpc>
                <a:spcPts val="2855"/>
              </a:lnSpc>
              <a:buFont typeface="Arial"/>
              <a:buChar char="•"/>
              <a:tabLst>
                <a:tab pos="1274445" algn="l"/>
                <a:tab pos="1275080" algn="l"/>
              </a:tabLst>
            </a:pPr>
            <a:r>
              <a:rPr dirty="0" sz="2400" spc="-140">
                <a:latin typeface="Verdana"/>
                <a:cs typeface="Verdana"/>
              </a:rPr>
              <a:t>Lips</a:t>
            </a:r>
            <a:r>
              <a:rPr dirty="0" sz="2400" spc="-160">
                <a:latin typeface="Verdana"/>
                <a:cs typeface="Verdana"/>
              </a:rPr>
              <a:t>a</a:t>
            </a:r>
            <a:r>
              <a:rPr dirty="0" sz="2400" spc="-270">
                <a:latin typeface="Verdana"/>
                <a:cs typeface="Verdana"/>
              </a:rPr>
              <a:t> </a:t>
            </a:r>
            <a:r>
              <a:rPr dirty="0" sz="2400" spc="-165">
                <a:latin typeface="Verdana"/>
                <a:cs typeface="Verdana"/>
              </a:rPr>
              <a:t>r</a:t>
            </a:r>
            <a:r>
              <a:rPr dirty="0" sz="2400" spc="-210">
                <a:latin typeface="Verdana"/>
                <a:cs typeface="Verdana"/>
              </a:rPr>
              <a:t>e</a:t>
            </a:r>
            <a:r>
              <a:rPr dirty="0" sz="2400" spc="-195">
                <a:latin typeface="Verdana"/>
                <a:cs typeface="Verdana"/>
              </a:rPr>
              <a:t>s</a:t>
            </a:r>
            <a:r>
              <a:rPr dirty="0" sz="2400" spc="-190">
                <a:latin typeface="Verdana"/>
                <a:cs typeface="Verdana"/>
              </a:rPr>
              <a:t>u</a:t>
            </a:r>
            <a:r>
              <a:rPr dirty="0" sz="2400" spc="-145">
                <a:latin typeface="Verdana"/>
                <a:cs typeface="Verdana"/>
              </a:rPr>
              <a:t>r</a:t>
            </a:r>
            <a:r>
              <a:rPr dirty="0" sz="2400" spc="-190">
                <a:latin typeface="Verdana"/>
                <a:cs typeface="Verdana"/>
              </a:rPr>
              <a:t>s</a:t>
            </a:r>
            <a:r>
              <a:rPr dirty="0" sz="2400" spc="-225">
                <a:latin typeface="Verdana"/>
                <a:cs typeface="Verdana"/>
              </a:rPr>
              <a:t>e</a:t>
            </a:r>
            <a:r>
              <a:rPr dirty="0" sz="2400" spc="-125">
                <a:latin typeface="Verdana"/>
                <a:cs typeface="Verdana"/>
              </a:rPr>
              <a:t>lor</a:t>
            </a:r>
            <a:endParaRPr sz="2400">
              <a:latin typeface="Verdana"/>
              <a:cs typeface="Verdana"/>
            </a:endParaRPr>
          </a:p>
          <a:p>
            <a:pPr marL="1274445" indent="-401320">
              <a:lnSpc>
                <a:spcPts val="2855"/>
              </a:lnSpc>
              <a:buFont typeface="Arial"/>
              <a:buChar char="•"/>
              <a:tabLst>
                <a:tab pos="1274445" algn="l"/>
                <a:tab pos="1275080" algn="l"/>
              </a:tabLst>
            </a:pPr>
            <a:r>
              <a:rPr dirty="0" sz="2400" spc="-225">
                <a:latin typeface="Verdana"/>
                <a:cs typeface="Verdana"/>
              </a:rPr>
              <a:t>In</a:t>
            </a:r>
            <a:r>
              <a:rPr dirty="0" sz="2400" spc="-245">
                <a:latin typeface="Verdana"/>
                <a:cs typeface="Verdana"/>
              </a:rPr>
              <a:t>s</a:t>
            </a:r>
            <a:r>
              <a:rPr dirty="0" sz="2400" spc="-50">
                <a:latin typeface="Verdana"/>
                <a:cs typeface="Verdana"/>
              </a:rPr>
              <a:t>t</a:t>
            </a:r>
            <a:r>
              <a:rPr dirty="0" sz="2400" spc="-220">
                <a:latin typeface="Verdana"/>
                <a:cs typeface="Verdana"/>
              </a:rPr>
              <a:t>ab</a:t>
            </a:r>
            <a:r>
              <a:rPr dirty="0" sz="2400" spc="-105">
                <a:latin typeface="Verdana"/>
                <a:cs typeface="Verdana"/>
              </a:rPr>
              <a:t>i</a:t>
            </a:r>
            <a:r>
              <a:rPr dirty="0" sz="2400" spc="-55">
                <a:latin typeface="Verdana"/>
                <a:cs typeface="Verdana"/>
              </a:rPr>
              <a:t>li</a:t>
            </a:r>
            <a:r>
              <a:rPr dirty="0" sz="2400" spc="-95">
                <a:latin typeface="Verdana"/>
                <a:cs typeface="Verdana"/>
              </a:rPr>
              <a:t>t</a:t>
            </a:r>
            <a:r>
              <a:rPr dirty="0" sz="2400" spc="-180">
                <a:latin typeface="Verdana"/>
                <a:cs typeface="Verdana"/>
              </a:rPr>
              <a:t>a</a:t>
            </a:r>
            <a:r>
              <a:rPr dirty="0" sz="2400" spc="-140">
                <a:latin typeface="Verdana"/>
                <a:cs typeface="Verdana"/>
              </a:rPr>
              <a:t>t</a:t>
            </a:r>
            <a:r>
              <a:rPr dirty="0" sz="2400" spc="-235">
                <a:latin typeface="Verdana"/>
                <a:cs typeface="Verdana"/>
              </a:rPr>
              <a:t>ea</a:t>
            </a:r>
            <a:r>
              <a:rPr dirty="0" sz="2400" spc="-245">
                <a:latin typeface="Verdana"/>
                <a:cs typeface="Verdana"/>
              </a:rPr>
              <a:t> </a:t>
            </a:r>
            <a:r>
              <a:rPr dirty="0" sz="2400" spc="-229">
                <a:latin typeface="Verdana"/>
                <a:cs typeface="Verdana"/>
              </a:rPr>
              <a:t>g</a:t>
            </a:r>
            <a:r>
              <a:rPr dirty="0" sz="2400" spc="-225">
                <a:latin typeface="Verdana"/>
                <a:cs typeface="Verdana"/>
              </a:rPr>
              <a:t>e</a:t>
            </a:r>
            <a:r>
              <a:rPr dirty="0" sz="2400" spc="-160">
                <a:latin typeface="Verdana"/>
                <a:cs typeface="Verdana"/>
              </a:rPr>
              <a:t>op</a:t>
            </a:r>
            <a:r>
              <a:rPr dirty="0" sz="2400" spc="-170">
                <a:latin typeface="Verdana"/>
                <a:cs typeface="Verdana"/>
              </a:rPr>
              <a:t>o</a:t>
            </a:r>
            <a:r>
              <a:rPr dirty="0" sz="2400" spc="-55">
                <a:latin typeface="Verdana"/>
                <a:cs typeface="Verdana"/>
              </a:rPr>
              <a:t>li</a:t>
            </a:r>
            <a:r>
              <a:rPr dirty="0" sz="2400" spc="-80">
                <a:latin typeface="Verdana"/>
                <a:cs typeface="Verdana"/>
              </a:rPr>
              <a:t>t</a:t>
            </a:r>
            <a:r>
              <a:rPr dirty="0" sz="2400" spc="-75">
                <a:latin typeface="Verdana"/>
                <a:cs typeface="Verdana"/>
              </a:rPr>
              <a:t>i</a:t>
            </a:r>
            <a:r>
              <a:rPr dirty="0" sz="2400" spc="-120">
                <a:latin typeface="Verdana"/>
                <a:cs typeface="Verdana"/>
              </a:rPr>
              <a:t>c</a:t>
            </a:r>
            <a:r>
              <a:rPr dirty="0" sz="2400">
                <a:latin typeface="Cambria"/>
                <a:cs typeface="Cambria"/>
              </a:rPr>
              <a:t>ă</a:t>
            </a:r>
            <a:r>
              <a:rPr dirty="0" sz="2400" spc="50">
                <a:latin typeface="Cambria"/>
                <a:cs typeface="Cambria"/>
              </a:rPr>
              <a:t> </a:t>
            </a:r>
            <a:r>
              <a:rPr dirty="0" sz="2400">
                <a:latin typeface="Cambria"/>
                <a:cs typeface="Cambria"/>
              </a:rPr>
              <a:t>ș</a:t>
            </a:r>
            <a:r>
              <a:rPr dirty="0" sz="2400" spc="-70">
                <a:latin typeface="Verdana"/>
                <a:cs typeface="Verdana"/>
              </a:rPr>
              <a:t>i</a:t>
            </a:r>
            <a:endParaRPr sz="2400">
              <a:latin typeface="Verdana"/>
              <a:cs typeface="Verdana"/>
            </a:endParaRPr>
          </a:p>
          <a:p>
            <a:pPr marL="1274445" indent="-401320">
              <a:lnSpc>
                <a:spcPct val="100000"/>
              </a:lnSpc>
              <a:buFont typeface="Arial"/>
              <a:buChar char="•"/>
              <a:tabLst>
                <a:tab pos="1274445" algn="l"/>
                <a:tab pos="1275080" algn="l"/>
              </a:tabLst>
            </a:pPr>
            <a:r>
              <a:rPr dirty="0" sz="2400" spc="-90">
                <a:latin typeface="Verdana"/>
                <a:cs typeface="Verdana"/>
              </a:rPr>
              <a:t>P</a:t>
            </a:r>
            <a:r>
              <a:rPr dirty="0" sz="2400" spc="-100">
                <a:latin typeface="Verdana"/>
                <a:cs typeface="Verdana"/>
              </a:rPr>
              <a:t>r</a:t>
            </a:r>
            <a:r>
              <a:rPr dirty="0" sz="2400" spc="-170">
                <a:latin typeface="Verdana"/>
                <a:cs typeface="Verdana"/>
              </a:rPr>
              <a:t>e</a:t>
            </a:r>
            <a:r>
              <a:rPr dirty="0" sz="2400" spc="-190">
                <a:latin typeface="Verdana"/>
                <a:cs typeface="Verdana"/>
              </a:rPr>
              <a:t>o</a:t>
            </a:r>
            <a:r>
              <a:rPr dirty="0" sz="2400" spc="-160">
                <a:latin typeface="Verdana"/>
                <a:cs typeface="Verdana"/>
              </a:rPr>
              <a:t>cu</a:t>
            </a:r>
            <a:r>
              <a:rPr dirty="0" sz="2400" spc="-175">
                <a:latin typeface="Verdana"/>
                <a:cs typeface="Verdana"/>
              </a:rPr>
              <a:t>p</a:t>
            </a:r>
            <a:r>
              <a:rPr dirty="0" sz="2400">
                <a:latin typeface="Cambria"/>
                <a:cs typeface="Cambria"/>
              </a:rPr>
              <a:t>ă</a:t>
            </a:r>
            <a:r>
              <a:rPr dirty="0" sz="2400" spc="-130">
                <a:latin typeface="Verdana"/>
                <a:cs typeface="Verdana"/>
              </a:rPr>
              <a:t>r</a:t>
            </a:r>
            <a:r>
              <a:rPr dirty="0" sz="2400" spc="-80">
                <a:latin typeface="Verdana"/>
                <a:cs typeface="Verdana"/>
              </a:rPr>
              <a:t>i</a:t>
            </a:r>
            <a:r>
              <a:rPr dirty="0" sz="2400" spc="-275">
                <a:latin typeface="Verdana"/>
                <a:cs typeface="Verdana"/>
              </a:rPr>
              <a:t> </a:t>
            </a:r>
            <a:r>
              <a:rPr dirty="0" sz="2400" spc="-160">
                <a:latin typeface="Verdana"/>
                <a:cs typeface="Verdana"/>
              </a:rPr>
              <a:t>s</a:t>
            </a:r>
            <a:r>
              <a:rPr dirty="0" sz="2400" spc="-195">
                <a:latin typeface="Verdana"/>
                <a:cs typeface="Verdana"/>
              </a:rPr>
              <a:t>o</a:t>
            </a:r>
            <a:r>
              <a:rPr dirty="0" sz="2400" spc="-130">
                <a:latin typeface="Verdana"/>
                <a:cs typeface="Verdana"/>
              </a:rPr>
              <a:t>ci</a:t>
            </a:r>
            <a:r>
              <a:rPr dirty="0" sz="2400" spc="-204">
                <a:latin typeface="Verdana"/>
                <a:cs typeface="Verdana"/>
              </a:rPr>
              <a:t>a</a:t>
            </a:r>
            <a:r>
              <a:rPr dirty="0" sz="2400" spc="-90">
                <a:latin typeface="Verdana"/>
                <a:cs typeface="Verdana"/>
              </a:rPr>
              <a:t>l</a:t>
            </a:r>
            <a:r>
              <a:rPr dirty="0" sz="2400" spc="-185">
                <a:latin typeface="Verdana"/>
                <a:cs typeface="Verdana"/>
              </a:rPr>
              <a:t>e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5">
                <a:latin typeface="Cambria"/>
                <a:cs typeface="Cambria"/>
              </a:rPr>
              <a:t>ș</a:t>
            </a:r>
            <a:r>
              <a:rPr dirty="0" sz="2400" spc="-70">
                <a:latin typeface="Verdana"/>
                <a:cs typeface="Verdana"/>
              </a:rPr>
              <a:t>i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250">
                <a:latin typeface="Verdana"/>
                <a:cs typeface="Verdana"/>
              </a:rPr>
              <a:t>g</a:t>
            </a:r>
            <a:r>
              <a:rPr dirty="0" sz="2400" spc="-200">
                <a:latin typeface="Verdana"/>
                <a:cs typeface="Verdana"/>
              </a:rPr>
              <a:t>u</a:t>
            </a:r>
            <a:r>
              <a:rPr dirty="0" sz="2400" spc="-215">
                <a:latin typeface="Verdana"/>
                <a:cs typeface="Verdana"/>
              </a:rPr>
              <a:t>v</a:t>
            </a:r>
            <a:r>
              <a:rPr dirty="0" sz="2400" spc="-160">
                <a:latin typeface="Verdana"/>
                <a:cs typeface="Verdana"/>
              </a:rPr>
              <a:t>er</a:t>
            </a:r>
            <a:r>
              <a:rPr dirty="0" sz="2400" spc="-204">
                <a:latin typeface="Verdana"/>
                <a:cs typeface="Verdana"/>
              </a:rPr>
              <a:t>n</a:t>
            </a:r>
            <a:r>
              <a:rPr dirty="0" sz="2400" spc="-220">
                <a:latin typeface="Verdana"/>
                <a:cs typeface="Verdana"/>
              </a:rPr>
              <a:t>a</a:t>
            </a:r>
            <a:r>
              <a:rPr dirty="0" sz="2400" spc="-235">
                <a:latin typeface="Verdana"/>
                <a:cs typeface="Verdana"/>
              </a:rPr>
              <a:t>n</a:t>
            </a:r>
            <a:r>
              <a:rPr dirty="0" sz="2400">
                <a:latin typeface="Cambria"/>
                <a:cs typeface="Cambria"/>
              </a:rPr>
              <a:t>ță</a:t>
            </a:r>
            <a:r>
              <a:rPr dirty="0" sz="2400" spc="35">
                <a:latin typeface="Cambria"/>
                <a:cs typeface="Cambria"/>
              </a:rPr>
              <a:t> </a:t>
            </a:r>
            <a:r>
              <a:rPr dirty="0" sz="2400" spc="-175">
                <a:latin typeface="Verdana"/>
                <a:cs typeface="Verdana"/>
              </a:rPr>
              <a:t>(E</a:t>
            </a:r>
            <a:r>
              <a:rPr dirty="0" sz="2400" spc="-225">
                <a:latin typeface="Verdana"/>
                <a:cs typeface="Verdana"/>
              </a:rPr>
              <a:t>S</a:t>
            </a:r>
            <a:r>
              <a:rPr dirty="0" sz="2400" spc="-125">
                <a:latin typeface="Verdana"/>
                <a:cs typeface="Verdana"/>
              </a:rPr>
              <a:t>G</a:t>
            </a:r>
            <a:r>
              <a:rPr dirty="0" sz="2400" spc="-325">
                <a:latin typeface="Verdana"/>
                <a:cs typeface="Verdana"/>
              </a:rPr>
              <a:t>).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38885" y="65913"/>
            <a:ext cx="615886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5" b="0" i="0">
                <a:latin typeface="Verdana"/>
                <a:cs typeface="Verdana"/>
              </a:rPr>
              <a:t>Indicatori</a:t>
            </a:r>
            <a:r>
              <a:rPr dirty="0" sz="2400" spc="-280" b="0" i="0">
                <a:latin typeface="Verdana"/>
                <a:cs typeface="Verdana"/>
              </a:rPr>
              <a:t> </a:t>
            </a:r>
            <a:r>
              <a:rPr dirty="0" sz="2400" spc="-195" b="0" i="0">
                <a:latin typeface="Verdana"/>
                <a:cs typeface="Verdana"/>
              </a:rPr>
              <a:t>de</a:t>
            </a:r>
            <a:r>
              <a:rPr dirty="0" sz="2400" spc="-280" b="0" i="0">
                <a:latin typeface="Verdana"/>
                <a:cs typeface="Verdana"/>
              </a:rPr>
              <a:t> </a:t>
            </a:r>
            <a:r>
              <a:rPr dirty="0" sz="2400" spc="-155" b="0" i="0">
                <a:latin typeface="Verdana"/>
                <a:cs typeface="Verdana"/>
              </a:rPr>
              <a:t>sustenabilitate</a:t>
            </a:r>
            <a:r>
              <a:rPr dirty="0" sz="2400" spc="-250" b="0" i="0">
                <a:latin typeface="Verdana"/>
                <a:cs typeface="Verdana"/>
              </a:rPr>
              <a:t> </a:t>
            </a:r>
            <a:r>
              <a:rPr dirty="0" sz="2400" spc="-150" b="0" i="0">
                <a:latin typeface="Verdana"/>
                <a:cs typeface="Verdana"/>
              </a:rPr>
              <a:t>privind</a:t>
            </a:r>
            <a:r>
              <a:rPr dirty="0" sz="2400" spc="-275" b="0" i="0">
                <a:latin typeface="Verdana"/>
                <a:cs typeface="Verdana"/>
              </a:rPr>
              <a:t> </a:t>
            </a:r>
            <a:r>
              <a:rPr dirty="0" sz="2400" spc="-180" b="0" i="0">
                <a:latin typeface="Verdana"/>
                <a:cs typeface="Verdana"/>
              </a:rPr>
              <a:t>proiectele: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07132" y="157988"/>
            <a:ext cx="3694429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80">
                <a:latin typeface="Verdana"/>
                <a:cs typeface="Verdana"/>
              </a:rPr>
              <a:t>T</a:t>
            </a:r>
            <a:r>
              <a:rPr dirty="0" sz="1800" spc="-170">
                <a:latin typeface="Verdana"/>
                <a:cs typeface="Verdana"/>
              </a:rPr>
              <a:t>ab</a:t>
            </a:r>
            <a:r>
              <a:rPr dirty="0" sz="1800" spc="-155">
                <a:latin typeface="Verdana"/>
                <a:cs typeface="Verdana"/>
              </a:rPr>
              <a:t>e</a:t>
            </a:r>
            <a:r>
              <a:rPr dirty="0" sz="1800" spc="-55">
                <a:latin typeface="Verdana"/>
                <a:cs typeface="Verdana"/>
              </a:rPr>
              <a:t>l</a:t>
            </a:r>
            <a:r>
              <a:rPr dirty="0" sz="1800" spc="-225">
                <a:latin typeface="Verdana"/>
                <a:cs typeface="Verdana"/>
              </a:rPr>
              <a:t> </a:t>
            </a:r>
            <a:r>
              <a:rPr dirty="0" sz="1800" spc="-150">
                <a:latin typeface="Verdana"/>
                <a:cs typeface="Verdana"/>
              </a:rPr>
              <a:t>de</a:t>
            </a:r>
            <a:r>
              <a:rPr dirty="0" sz="1800" spc="-220">
                <a:latin typeface="Verdana"/>
                <a:cs typeface="Verdana"/>
              </a:rPr>
              <a:t> </a:t>
            </a:r>
            <a:r>
              <a:rPr dirty="0" sz="1800" spc="-114">
                <a:latin typeface="Verdana"/>
                <a:cs typeface="Verdana"/>
              </a:rPr>
              <a:t>con</a:t>
            </a:r>
            <a:r>
              <a:rPr dirty="0" sz="1800" spc="-110">
                <a:latin typeface="Verdana"/>
                <a:cs typeface="Verdana"/>
              </a:rPr>
              <a:t>c</a:t>
            </a:r>
            <a:r>
              <a:rPr dirty="0" sz="1800" spc="-125">
                <a:latin typeface="Verdana"/>
                <a:cs typeface="Verdana"/>
              </a:rPr>
              <a:t>o</a:t>
            </a:r>
            <a:r>
              <a:rPr dirty="0" sz="1800" spc="-125">
                <a:latin typeface="Verdana"/>
                <a:cs typeface="Verdana"/>
              </a:rPr>
              <a:t>r</a:t>
            </a:r>
            <a:r>
              <a:rPr dirty="0" sz="1800" spc="-155">
                <a:latin typeface="Verdana"/>
                <a:cs typeface="Verdana"/>
              </a:rPr>
              <a:t>da</a:t>
            </a:r>
            <a:r>
              <a:rPr dirty="0" sz="1800" spc="-150">
                <a:latin typeface="Verdana"/>
                <a:cs typeface="Verdana"/>
              </a:rPr>
              <a:t>n</a:t>
            </a:r>
            <a:r>
              <a:rPr dirty="0" sz="1800">
                <a:latin typeface="Cambria"/>
                <a:cs typeface="Cambria"/>
              </a:rPr>
              <a:t>ţă</a:t>
            </a:r>
            <a:r>
              <a:rPr dirty="0" sz="1800" spc="40">
                <a:latin typeface="Cambria"/>
                <a:cs typeface="Cambria"/>
              </a:rPr>
              <a:t> </a:t>
            </a:r>
            <a:r>
              <a:rPr dirty="0" sz="1800" spc="-175">
                <a:latin typeface="Verdana"/>
                <a:cs typeface="Verdana"/>
              </a:rPr>
              <a:t>a</a:t>
            </a:r>
            <a:r>
              <a:rPr dirty="0" sz="1800" spc="-80">
                <a:latin typeface="Verdana"/>
                <a:cs typeface="Verdana"/>
              </a:rPr>
              <a:t>l</a:t>
            </a:r>
            <a:r>
              <a:rPr dirty="0" sz="1800" spc="-210">
                <a:latin typeface="Verdana"/>
                <a:cs typeface="Verdana"/>
              </a:rPr>
              <a:t> </a:t>
            </a:r>
            <a:r>
              <a:rPr dirty="0" sz="1800" spc="-140">
                <a:latin typeface="Verdana"/>
                <a:cs typeface="Verdana"/>
              </a:rPr>
              <a:t>ope</a:t>
            </a:r>
            <a:r>
              <a:rPr dirty="0" sz="1800" spc="-114">
                <a:latin typeface="Verdana"/>
                <a:cs typeface="Verdana"/>
              </a:rPr>
              <a:t>r</a:t>
            </a:r>
            <a:r>
              <a:rPr dirty="0" sz="1800" spc="-200">
                <a:latin typeface="Verdana"/>
                <a:cs typeface="Verdana"/>
              </a:rPr>
              <a:t>a</a:t>
            </a:r>
            <a:r>
              <a:rPr dirty="0" sz="1800">
                <a:latin typeface="Cambria"/>
                <a:cs typeface="Cambria"/>
              </a:rPr>
              <a:t>ţ</a:t>
            </a:r>
            <a:r>
              <a:rPr dirty="0" sz="1800" spc="-95">
                <a:latin typeface="Verdana"/>
                <a:cs typeface="Verdana"/>
              </a:rPr>
              <a:t>iunilor</a:t>
            </a:r>
            <a:endParaRPr sz="1800">
              <a:latin typeface="Verdana"/>
              <a:cs typeface="Verdan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45320" y="1055853"/>
          <a:ext cx="10869930" cy="25806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0885"/>
                <a:gridCol w="2025014"/>
                <a:gridCol w="2022475"/>
                <a:gridCol w="2024379"/>
                <a:gridCol w="2025014"/>
                <a:gridCol w="2024379"/>
              </a:tblGrid>
              <a:tr h="735965">
                <a:tc>
                  <a:txBody>
                    <a:bodyPr/>
                    <a:lstStyle/>
                    <a:p>
                      <a:pPr marL="121285">
                        <a:lnSpc>
                          <a:spcPts val="2400"/>
                        </a:lnSpc>
                      </a:pPr>
                      <a:r>
                        <a:rPr dirty="0" sz="2100" spc="5">
                          <a:latin typeface="Times New Roman"/>
                          <a:cs typeface="Times New Roman"/>
                        </a:rPr>
                        <a:t>Nr.c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2128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2100" spc="5">
                          <a:latin typeface="Times New Roman"/>
                          <a:cs typeface="Times New Roman"/>
                        </a:rPr>
                        <a:t>rt.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2400"/>
                        </a:lnSpc>
                      </a:pPr>
                      <a:r>
                        <a:rPr dirty="0" sz="2100" spc="5">
                          <a:latin typeface="Times New Roman"/>
                          <a:cs typeface="Times New Roman"/>
                        </a:rPr>
                        <a:t>Operaţia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dirty="0" sz="2100" spc="15">
                          <a:latin typeface="Times New Roman"/>
                          <a:cs typeface="Times New Roman"/>
                        </a:rPr>
                        <a:t>Simbol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baseline="1322" sz="315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baseline="1322" sz="3150" spc="-3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100">
                          <a:latin typeface="Symbol"/>
                          <a:cs typeface="Symbol"/>
                        </a:rPr>
                        <a:t></a:t>
                      </a:r>
                      <a:r>
                        <a:rPr dirty="0" sz="2100" spc="-1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1322" sz="3150">
                          <a:latin typeface="Times New Roman"/>
                          <a:cs typeface="Times New Roman"/>
                        </a:rPr>
                        <a:t>)</a:t>
                      </a:r>
                      <a:endParaRPr baseline="1322" sz="31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dirty="0" sz="2100" spc="10">
                          <a:latin typeface="Times New Roman"/>
                          <a:cs typeface="Times New Roman"/>
                        </a:rPr>
                        <a:t>Concordanţă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2100" spc="5">
                          <a:latin typeface="Times New Roman"/>
                          <a:cs typeface="Times New Roman"/>
                        </a:rPr>
                        <a:t>teoretică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9230">
                        <a:lnSpc>
                          <a:spcPts val="2400"/>
                        </a:lnSpc>
                      </a:pPr>
                      <a:r>
                        <a:rPr dirty="0" sz="2100" spc="10">
                          <a:latin typeface="Times New Roman"/>
                          <a:cs typeface="Times New Roman"/>
                        </a:rPr>
                        <a:t>Concordanţă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2128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2100" spc="10">
                          <a:latin typeface="Times New Roman"/>
                          <a:cs typeface="Times New Roman"/>
                        </a:rPr>
                        <a:t>numerică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2400"/>
                        </a:lnSpc>
                      </a:pPr>
                      <a:r>
                        <a:rPr dirty="0" sz="2100" spc="10">
                          <a:latin typeface="Times New Roman"/>
                          <a:cs typeface="Times New Roman"/>
                        </a:rPr>
                        <a:t>Simplitatea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2128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2100" spc="5">
                          <a:latin typeface="Times New Roman"/>
                          <a:cs typeface="Times New Roman"/>
                        </a:rPr>
                        <a:t>calculelor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205">
                <a:tc>
                  <a:txBody>
                    <a:bodyPr/>
                    <a:lstStyle/>
                    <a:p>
                      <a:pPr marL="121285">
                        <a:lnSpc>
                          <a:spcPts val="2400"/>
                        </a:lnSpc>
                      </a:pPr>
                      <a:r>
                        <a:rPr dirty="0" sz="2100">
                          <a:latin typeface="Times New Roman"/>
                          <a:cs typeface="Times New Roman"/>
                        </a:rPr>
                        <a:t>1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2400"/>
                        </a:lnSpc>
                      </a:pPr>
                      <a:r>
                        <a:rPr dirty="0" sz="2100" spc="10">
                          <a:latin typeface="Times New Roman"/>
                          <a:cs typeface="Times New Roman"/>
                        </a:rPr>
                        <a:t>Adunare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dirty="0" sz="2100" spc="5">
                          <a:latin typeface="Times New Roman"/>
                          <a:cs typeface="Times New Roman"/>
                        </a:rPr>
                        <a:t>(+)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dirty="0" sz="2100" spc="15">
                          <a:latin typeface="Times New Roman"/>
                          <a:cs typeface="Times New Roman"/>
                        </a:rPr>
                        <a:t>DA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dirty="0" sz="2100" spc="15">
                          <a:latin typeface="Times New Roman"/>
                          <a:cs typeface="Times New Roman"/>
                        </a:rPr>
                        <a:t>DA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dirty="0" sz="2100" spc="5">
                          <a:latin typeface="Times New Roman"/>
                          <a:cs typeface="Times New Roman"/>
                        </a:rPr>
                        <a:t>Identic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121285">
                        <a:lnSpc>
                          <a:spcPts val="2405"/>
                        </a:lnSpc>
                      </a:pPr>
                      <a:r>
                        <a:rPr dirty="0" sz="2100">
                          <a:latin typeface="Times New Roman"/>
                          <a:cs typeface="Times New Roman"/>
                        </a:rPr>
                        <a:t>2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2405"/>
                        </a:lnSpc>
                      </a:pPr>
                      <a:r>
                        <a:rPr dirty="0" sz="2100" spc="10">
                          <a:latin typeface="Times New Roman"/>
                          <a:cs typeface="Times New Roman"/>
                        </a:rPr>
                        <a:t>Scădere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5"/>
                        </a:lnSpc>
                      </a:pPr>
                      <a:r>
                        <a:rPr dirty="0" sz="2100">
                          <a:latin typeface="Times New Roman"/>
                          <a:cs typeface="Times New Roman"/>
                        </a:rPr>
                        <a:t>(-)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5"/>
                        </a:lnSpc>
                      </a:pPr>
                      <a:r>
                        <a:rPr dirty="0" sz="2100" spc="15">
                          <a:latin typeface="Times New Roman"/>
                          <a:cs typeface="Times New Roman"/>
                        </a:rPr>
                        <a:t>DA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5"/>
                        </a:lnSpc>
                      </a:pPr>
                      <a:r>
                        <a:rPr dirty="0" sz="2100" spc="15">
                          <a:latin typeface="Times New Roman"/>
                          <a:cs typeface="Times New Roman"/>
                        </a:rPr>
                        <a:t>DA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5"/>
                        </a:lnSpc>
                      </a:pPr>
                      <a:r>
                        <a:rPr dirty="0" sz="2100" spc="5">
                          <a:latin typeface="Times New Roman"/>
                          <a:cs typeface="Times New Roman"/>
                        </a:rPr>
                        <a:t>Identic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7665">
                <a:tc>
                  <a:txBody>
                    <a:bodyPr/>
                    <a:lstStyle/>
                    <a:p>
                      <a:pPr marL="121285">
                        <a:lnSpc>
                          <a:spcPts val="2400"/>
                        </a:lnSpc>
                      </a:pPr>
                      <a:r>
                        <a:rPr dirty="0" sz="2100">
                          <a:latin typeface="Times New Roman"/>
                          <a:cs typeface="Times New Roman"/>
                        </a:rPr>
                        <a:t>3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2400"/>
                        </a:lnSpc>
                      </a:pPr>
                      <a:r>
                        <a:rPr dirty="0" sz="2100" spc="10">
                          <a:latin typeface="Times New Roman"/>
                          <a:cs typeface="Times New Roman"/>
                        </a:rPr>
                        <a:t>Înmulţire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dirty="0" sz="2100" spc="10">
                          <a:latin typeface="Times New Roman"/>
                          <a:cs typeface="Times New Roman"/>
                        </a:rPr>
                        <a:t>(*)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dirty="0" sz="2100" spc="15">
                          <a:latin typeface="Times New Roman"/>
                          <a:cs typeface="Times New Roman"/>
                        </a:rPr>
                        <a:t>NU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dirty="0" sz="2100" spc="10">
                          <a:latin typeface="Times New Roman"/>
                          <a:cs typeface="Times New Roman"/>
                        </a:rPr>
                        <a:t>Întâmplătoare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dirty="0" sz="2100" spc="10">
                          <a:latin typeface="Times New Roman"/>
                          <a:cs typeface="Times New Roman"/>
                        </a:rPr>
                        <a:t>Mai</a:t>
                      </a:r>
                      <a:r>
                        <a:rPr dirty="0" sz="2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100" spc="15">
                          <a:latin typeface="Times New Roman"/>
                          <a:cs typeface="Times New Roman"/>
                        </a:rPr>
                        <a:t>Simplu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21285">
                        <a:lnSpc>
                          <a:spcPts val="2405"/>
                        </a:lnSpc>
                      </a:pPr>
                      <a:r>
                        <a:rPr dirty="0" sz="2100">
                          <a:latin typeface="Times New Roman"/>
                          <a:cs typeface="Times New Roman"/>
                        </a:rPr>
                        <a:t>4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2405"/>
                        </a:lnSpc>
                      </a:pPr>
                      <a:r>
                        <a:rPr dirty="0" sz="2100" spc="10">
                          <a:latin typeface="Times New Roman"/>
                          <a:cs typeface="Times New Roman"/>
                        </a:rPr>
                        <a:t>Împărţire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5"/>
                        </a:lnSpc>
                      </a:pPr>
                      <a:r>
                        <a:rPr dirty="0" sz="2100" spc="5">
                          <a:latin typeface="Times New Roman"/>
                          <a:cs typeface="Times New Roman"/>
                        </a:rPr>
                        <a:t>(/)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5"/>
                        </a:lnSpc>
                      </a:pPr>
                      <a:r>
                        <a:rPr dirty="0" sz="2100" spc="15">
                          <a:latin typeface="Times New Roman"/>
                          <a:cs typeface="Times New Roman"/>
                        </a:rPr>
                        <a:t>NU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5"/>
                        </a:lnSpc>
                      </a:pPr>
                      <a:r>
                        <a:rPr dirty="0" sz="2100" spc="10">
                          <a:latin typeface="Times New Roman"/>
                          <a:cs typeface="Times New Roman"/>
                        </a:rPr>
                        <a:t>Întâmplătoare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5"/>
                        </a:lnSpc>
                      </a:pPr>
                      <a:r>
                        <a:rPr dirty="0" sz="2100" spc="10">
                          <a:latin typeface="Times New Roman"/>
                          <a:cs typeface="Times New Roman"/>
                        </a:rPr>
                        <a:t>Mai</a:t>
                      </a:r>
                      <a:r>
                        <a:rPr dirty="0" sz="2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100" spc="15">
                          <a:latin typeface="Times New Roman"/>
                          <a:cs typeface="Times New Roman"/>
                        </a:rPr>
                        <a:t>Simplu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7665">
                <a:tc>
                  <a:txBody>
                    <a:bodyPr/>
                    <a:lstStyle/>
                    <a:p>
                      <a:pPr marL="121285">
                        <a:lnSpc>
                          <a:spcPts val="2400"/>
                        </a:lnSpc>
                      </a:pPr>
                      <a:r>
                        <a:rPr dirty="0" sz="2100">
                          <a:latin typeface="Times New Roman"/>
                          <a:cs typeface="Times New Roman"/>
                        </a:rPr>
                        <a:t>5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2400"/>
                        </a:lnSpc>
                      </a:pPr>
                      <a:r>
                        <a:rPr dirty="0" sz="2100" spc="10">
                          <a:latin typeface="Times New Roman"/>
                          <a:cs typeface="Times New Roman"/>
                        </a:rPr>
                        <a:t>Ordonare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dirty="0" sz="2100" spc="5">
                          <a:latin typeface="Times New Roman"/>
                          <a:cs typeface="Times New Roman"/>
                        </a:rPr>
                        <a:t>(&lt;;&gt;)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dirty="0" sz="2100" spc="15">
                          <a:latin typeface="Times New Roman"/>
                          <a:cs typeface="Times New Roman"/>
                        </a:rPr>
                        <a:t>NU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dirty="0" sz="2100" spc="10">
                          <a:latin typeface="Times New Roman"/>
                          <a:cs typeface="Times New Roman"/>
                        </a:rPr>
                        <a:t>Întâmplătoare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dirty="0" sz="2100" spc="10">
                          <a:latin typeface="Times New Roman"/>
                          <a:cs typeface="Times New Roman"/>
                        </a:rPr>
                        <a:t>Mai</a:t>
                      </a:r>
                      <a:r>
                        <a:rPr dirty="0" sz="2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100" spc="15">
                          <a:latin typeface="Times New Roman"/>
                          <a:cs typeface="Times New Roman"/>
                        </a:rPr>
                        <a:t>Simplu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8885" y="206502"/>
            <a:ext cx="7267575" cy="11652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30" b="1">
                <a:latin typeface="Century Gothic"/>
                <a:cs typeface="Century Gothic"/>
              </a:rPr>
              <a:t>S</a:t>
            </a:r>
            <a:r>
              <a:rPr dirty="0" sz="1800" spc="125" b="1">
                <a:latin typeface="Century Gothic"/>
                <a:cs typeface="Century Gothic"/>
              </a:rPr>
              <a:t>t</a:t>
            </a:r>
            <a:r>
              <a:rPr dirty="0" sz="1800" spc="-125" b="1">
                <a:latin typeface="Century Gothic"/>
                <a:cs typeface="Century Gothic"/>
              </a:rPr>
              <a:t>u</a:t>
            </a:r>
            <a:r>
              <a:rPr dirty="0" sz="1800" spc="-220" b="1">
                <a:latin typeface="Century Gothic"/>
                <a:cs typeface="Century Gothic"/>
              </a:rPr>
              <a:t>d</a:t>
            </a:r>
            <a:r>
              <a:rPr dirty="0" sz="1800" spc="10" b="1">
                <a:latin typeface="Century Gothic"/>
                <a:cs typeface="Century Gothic"/>
              </a:rPr>
              <a:t>i</a:t>
            </a:r>
            <a:r>
              <a:rPr dirty="0" sz="1800" spc="-45" b="1">
                <a:latin typeface="Century Gothic"/>
                <a:cs typeface="Century Gothic"/>
              </a:rPr>
              <a:t>u</a:t>
            </a:r>
            <a:r>
              <a:rPr dirty="0" sz="1800" spc="-225" b="1">
                <a:latin typeface="Century Gothic"/>
                <a:cs typeface="Century Gothic"/>
              </a:rPr>
              <a:t> </a:t>
            </a:r>
            <a:r>
              <a:rPr dirty="0" sz="1800" spc="-185" b="1">
                <a:latin typeface="Century Gothic"/>
                <a:cs typeface="Century Gothic"/>
              </a:rPr>
              <a:t>d</a:t>
            </a:r>
            <a:r>
              <a:rPr dirty="0" sz="1800" spc="-204" b="1">
                <a:latin typeface="Century Gothic"/>
                <a:cs typeface="Century Gothic"/>
              </a:rPr>
              <a:t>e</a:t>
            </a:r>
            <a:r>
              <a:rPr dirty="0" sz="1800" spc="-210" b="1">
                <a:latin typeface="Century Gothic"/>
                <a:cs typeface="Century Gothic"/>
              </a:rPr>
              <a:t> </a:t>
            </a:r>
            <a:r>
              <a:rPr dirty="0" sz="1800" spc="-350" b="1">
                <a:latin typeface="Century Gothic"/>
                <a:cs typeface="Century Gothic"/>
              </a:rPr>
              <a:t>c</a:t>
            </a:r>
            <a:r>
              <a:rPr dirty="0" sz="1800" spc="-305" b="1">
                <a:latin typeface="Century Gothic"/>
                <a:cs typeface="Century Gothic"/>
              </a:rPr>
              <a:t>a</a:t>
            </a:r>
            <a:r>
              <a:rPr dirty="0" sz="1800" spc="25" b="1">
                <a:latin typeface="Century Gothic"/>
                <a:cs typeface="Century Gothic"/>
              </a:rPr>
              <a:t>z</a:t>
            </a:r>
            <a:r>
              <a:rPr dirty="0" sz="1800" spc="-160" b="1">
                <a:latin typeface="Century Gothic"/>
                <a:cs typeface="Century Gothic"/>
              </a:rPr>
              <a:t> </a:t>
            </a:r>
            <a:r>
              <a:rPr dirty="0" sz="1800" spc="-350" b="1">
                <a:latin typeface="Century Gothic"/>
                <a:cs typeface="Century Gothic"/>
              </a:rPr>
              <a:t>c</a:t>
            </a:r>
            <a:r>
              <a:rPr dirty="0" sz="1800" spc="-200" b="1">
                <a:latin typeface="Century Gothic"/>
                <a:cs typeface="Century Gothic"/>
              </a:rPr>
              <a:t>o</a:t>
            </a:r>
            <a:r>
              <a:rPr dirty="0" sz="1800" spc="-235" b="1">
                <a:latin typeface="Century Gothic"/>
                <a:cs typeface="Century Gothic"/>
              </a:rPr>
              <a:t>m</a:t>
            </a:r>
            <a:r>
              <a:rPr dirty="0" sz="1800" spc="-220" b="1">
                <a:latin typeface="Century Gothic"/>
                <a:cs typeface="Century Gothic"/>
              </a:rPr>
              <a:t>p</a:t>
            </a:r>
            <a:r>
              <a:rPr dirty="0" sz="1800" spc="-325" b="1">
                <a:latin typeface="Century Gothic"/>
                <a:cs typeface="Century Gothic"/>
              </a:rPr>
              <a:t>a</a:t>
            </a:r>
            <a:r>
              <a:rPr dirty="0" sz="1800" spc="30" b="1">
                <a:latin typeface="Century Gothic"/>
                <a:cs typeface="Century Gothic"/>
              </a:rPr>
              <a:t>r</a:t>
            </a:r>
            <a:r>
              <a:rPr dirty="0" sz="1800" spc="-340" b="1">
                <a:latin typeface="Century Gothic"/>
                <a:cs typeface="Century Gothic"/>
              </a:rPr>
              <a:t>a</a:t>
            </a:r>
            <a:r>
              <a:rPr dirty="0" sz="1800" spc="100" b="1">
                <a:latin typeface="Century Gothic"/>
                <a:cs typeface="Century Gothic"/>
              </a:rPr>
              <a:t>t</a:t>
            </a:r>
            <a:r>
              <a:rPr dirty="0" sz="1800" spc="10" b="1">
                <a:latin typeface="Century Gothic"/>
                <a:cs typeface="Century Gothic"/>
              </a:rPr>
              <a:t>i</a:t>
            </a:r>
            <a:r>
              <a:rPr dirty="0" sz="1800" spc="-60" b="1">
                <a:latin typeface="Century Gothic"/>
                <a:cs typeface="Century Gothic"/>
              </a:rPr>
              <a:t>v</a:t>
            </a:r>
            <a:endParaRPr sz="18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1800" spc="-135">
                <a:latin typeface="Verdana"/>
                <a:cs typeface="Verdana"/>
              </a:rPr>
              <a:t>Presupunem</a:t>
            </a:r>
            <a:r>
              <a:rPr dirty="0" sz="1800" spc="-204">
                <a:latin typeface="Verdana"/>
                <a:cs typeface="Verdana"/>
              </a:rPr>
              <a:t> </a:t>
            </a:r>
            <a:r>
              <a:rPr dirty="0" sz="1800" spc="-100">
                <a:latin typeface="Verdana"/>
                <a:cs typeface="Verdana"/>
              </a:rPr>
              <a:t>urm</a:t>
            </a:r>
            <a:r>
              <a:rPr dirty="0" sz="1800" spc="-100">
                <a:latin typeface="Cambria"/>
                <a:cs typeface="Cambria"/>
              </a:rPr>
              <a:t>ă</a:t>
            </a:r>
            <a:r>
              <a:rPr dirty="0" sz="1800" spc="-100">
                <a:latin typeface="Verdana"/>
                <a:cs typeface="Verdana"/>
              </a:rPr>
              <a:t>torul</a:t>
            </a:r>
            <a:r>
              <a:rPr dirty="0" sz="1800" spc="-204">
                <a:latin typeface="Verdana"/>
                <a:cs typeface="Verdana"/>
              </a:rPr>
              <a:t> </a:t>
            </a:r>
            <a:r>
              <a:rPr dirty="0" sz="1800" spc="-110">
                <a:latin typeface="Verdana"/>
                <a:cs typeface="Verdana"/>
              </a:rPr>
              <a:t>studiu</a:t>
            </a:r>
            <a:r>
              <a:rPr dirty="0" sz="1800" spc="-204">
                <a:latin typeface="Verdana"/>
                <a:cs typeface="Verdana"/>
              </a:rPr>
              <a:t> </a:t>
            </a:r>
            <a:r>
              <a:rPr dirty="0" sz="1800" spc="-150">
                <a:latin typeface="Verdana"/>
                <a:cs typeface="Verdana"/>
              </a:rPr>
              <a:t>de</a:t>
            </a:r>
            <a:r>
              <a:rPr dirty="0" sz="1800" spc="-204">
                <a:latin typeface="Verdana"/>
                <a:cs typeface="Verdana"/>
              </a:rPr>
              <a:t> </a:t>
            </a:r>
            <a:r>
              <a:rPr dirty="0" sz="1800" spc="-140">
                <a:latin typeface="Verdana"/>
                <a:cs typeface="Verdana"/>
              </a:rPr>
              <a:t>caz</a:t>
            </a:r>
            <a:r>
              <a:rPr dirty="0" sz="1800" spc="-190">
                <a:latin typeface="Verdana"/>
                <a:cs typeface="Verdana"/>
              </a:rPr>
              <a:t> </a:t>
            </a:r>
            <a:r>
              <a:rPr dirty="0" sz="1800" spc="-100">
                <a:latin typeface="Verdana"/>
                <a:cs typeface="Verdana"/>
              </a:rPr>
              <a:t>(criteriul</a:t>
            </a:r>
            <a:r>
              <a:rPr dirty="0" sz="1800" spc="-235">
                <a:latin typeface="Verdana"/>
                <a:cs typeface="Verdana"/>
              </a:rPr>
              <a:t> </a:t>
            </a:r>
            <a:r>
              <a:rPr dirty="0" sz="1800" spc="-95">
                <a:latin typeface="Verdana"/>
                <a:cs typeface="Verdana"/>
              </a:rPr>
              <a:t>Hurwicz)</a:t>
            </a:r>
            <a:endParaRPr sz="1800">
              <a:latin typeface="Verdana"/>
              <a:cs typeface="Verdana"/>
            </a:endParaRPr>
          </a:p>
          <a:p>
            <a:pPr marL="3304540">
              <a:lnSpc>
                <a:spcPct val="100000"/>
              </a:lnSpc>
              <a:spcBef>
                <a:spcPts val="1935"/>
              </a:spcBef>
            </a:pPr>
            <a:r>
              <a:rPr dirty="0" sz="2200" spc="5">
                <a:latin typeface="Times New Roman"/>
                <a:cs typeface="Times New Roman"/>
              </a:rPr>
              <a:t>Matricea </a:t>
            </a:r>
            <a:r>
              <a:rPr dirty="0" sz="2200" spc="10">
                <a:latin typeface="Times New Roman"/>
                <a:cs typeface="Times New Roman"/>
              </a:rPr>
              <a:t>consecinţelor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decizionale</a:t>
            </a:r>
            <a:endParaRPr sz="2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04925" y="1417742"/>
          <a:ext cx="10381615" cy="1544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9414"/>
                <a:gridCol w="2172969"/>
                <a:gridCol w="2173604"/>
                <a:gridCol w="2173604"/>
                <a:gridCol w="2172970"/>
              </a:tblGrid>
              <a:tr h="384810">
                <a:tc>
                  <a:txBody>
                    <a:bodyPr/>
                    <a:lstStyle/>
                    <a:p>
                      <a:pPr algn="ctr">
                        <a:lnSpc>
                          <a:spcPts val="2555"/>
                        </a:lnSpc>
                      </a:pPr>
                      <a:r>
                        <a:rPr dirty="0" sz="2200" spc="5" b="1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baseline="-11111" sz="2250" spc="7" b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2200" spc="5" b="1">
                          <a:latin typeface="Times New Roman"/>
                          <a:cs typeface="Times New Roman"/>
                        </a:rPr>
                        <a:t>/C</a:t>
                      </a:r>
                      <a:r>
                        <a:rPr dirty="0" baseline="-11111" sz="2250" spc="7" b="1">
                          <a:latin typeface="Times New Roman"/>
                          <a:cs typeface="Times New Roman"/>
                        </a:rPr>
                        <a:t>j</a:t>
                      </a:r>
                      <a:endParaRPr baseline="-11111" sz="22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ts val="2555"/>
                        </a:lnSpc>
                      </a:pPr>
                      <a:r>
                        <a:rPr dirty="0" sz="2200" spc="5" b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11111" sz="2250" spc="7" b="1">
                          <a:latin typeface="Times New Roman"/>
                          <a:cs typeface="Times New Roman"/>
                        </a:rPr>
                        <a:t>1</a:t>
                      </a:r>
                      <a:endParaRPr baseline="-11111" sz="22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ts val="2555"/>
                        </a:lnSpc>
                      </a:pPr>
                      <a:r>
                        <a:rPr dirty="0" sz="2200" spc="5" b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11111" sz="2250" spc="7" b="1">
                          <a:latin typeface="Times New Roman"/>
                          <a:cs typeface="Times New Roman"/>
                        </a:rPr>
                        <a:t>2</a:t>
                      </a:r>
                      <a:endParaRPr baseline="-11111" sz="22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55"/>
                        </a:lnSpc>
                      </a:pPr>
                      <a:r>
                        <a:rPr dirty="0" sz="2200" spc="5" b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11111" sz="2250" spc="7" b="1">
                          <a:latin typeface="Times New Roman"/>
                          <a:cs typeface="Times New Roman"/>
                        </a:rPr>
                        <a:t>3</a:t>
                      </a:r>
                      <a:endParaRPr baseline="-11111" sz="22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55"/>
                        </a:lnSpc>
                      </a:pPr>
                      <a:r>
                        <a:rPr dirty="0" sz="2200" spc="5" b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11111" sz="2250" spc="7" b="1">
                          <a:latin typeface="Times New Roman"/>
                          <a:cs typeface="Times New Roman"/>
                        </a:rPr>
                        <a:t>4</a:t>
                      </a:r>
                      <a:endParaRPr baseline="-11111" sz="22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algn="ctr">
                        <a:lnSpc>
                          <a:spcPts val="2580"/>
                        </a:lnSpc>
                      </a:pPr>
                      <a:r>
                        <a:rPr dirty="0" sz="2200" spc="5" b="1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baseline="-11111" sz="2250" spc="7" b="1">
                          <a:latin typeface="Times New Roman"/>
                          <a:cs typeface="Times New Roman"/>
                        </a:rPr>
                        <a:t>1</a:t>
                      </a:r>
                      <a:endParaRPr baseline="-11111" sz="22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80"/>
                        </a:lnSpc>
                      </a:pPr>
                      <a:r>
                        <a:rPr dirty="0" sz="2200" spc="10" b="1">
                          <a:latin typeface="Times New Roman"/>
                          <a:cs typeface="Times New Roman"/>
                        </a:rPr>
                        <a:t>[1;3;4;5]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">
                        <a:lnSpc>
                          <a:spcPts val="2580"/>
                        </a:lnSpc>
                      </a:pPr>
                      <a:r>
                        <a:rPr dirty="0" sz="2200" spc="10" b="1">
                          <a:latin typeface="Times New Roman"/>
                          <a:cs typeface="Times New Roman"/>
                        </a:rPr>
                        <a:t>[2;2;2;6]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80"/>
                        </a:lnSpc>
                      </a:pPr>
                      <a:r>
                        <a:rPr dirty="0" sz="2200" spc="10" b="1">
                          <a:latin typeface="Times New Roman"/>
                          <a:cs typeface="Times New Roman"/>
                        </a:rPr>
                        <a:t>[3;3;4;5]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80"/>
                        </a:lnSpc>
                      </a:pPr>
                      <a:r>
                        <a:rPr dirty="0" sz="2200" spc="10" b="1">
                          <a:latin typeface="Times New Roman"/>
                          <a:cs typeface="Times New Roman"/>
                        </a:rPr>
                        <a:t>[3;3;4;4]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4810">
                <a:tc>
                  <a:txBody>
                    <a:bodyPr/>
                    <a:lstStyle/>
                    <a:p>
                      <a:pPr algn="ctr">
                        <a:lnSpc>
                          <a:spcPts val="2560"/>
                        </a:lnSpc>
                      </a:pPr>
                      <a:r>
                        <a:rPr dirty="0" sz="2200" spc="5" b="1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baseline="-11111" sz="2250" spc="7" b="1">
                          <a:latin typeface="Times New Roman"/>
                          <a:cs typeface="Times New Roman"/>
                        </a:rPr>
                        <a:t>2</a:t>
                      </a:r>
                      <a:endParaRPr baseline="-11111" sz="22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60"/>
                        </a:lnSpc>
                      </a:pPr>
                      <a:r>
                        <a:rPr dirty="0" sz="2200" spc="10" b="1">
                          <a:latin typeface="Times New Roman"/>
                          <a:cs typeface="Times New Roman"/>
                        </a:rPr>
                        <a:t>[3;5;6;7]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">
                        <a:lnSpc>
                          <a:spcPts val="2560"/>
                        </a:lnSpc>
                      </a:pPr>
                      <a:r>
                        <a:rPr dirty="0" sz="2200" spc="10" b="1">
                          <a:latin typeface="Times New Roman"/>
                          <a:cs typeface="Times New Roman"/>
                        </a:rPr>
                        <a:t>[2;2;3;4]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60"/>
                        </a:lnSpc>
                      </a:pPr>
                      <a:r>
                        <a:rPr dirty="0" sz="2200" spc="10" b="1">
                          <a:latin typeface="Times New Roman"/>
                          <a:cs typeface="Times New Roman"/>
                        </a:rPr>
                        <a:t>[5;6;6;6]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60"/>
                        </a:lnSpc>
                      </a:pPr>
                      <a:r>
                        <a:rPr dirty="0" sz="2200" spc="5" b="1">
                          <a:latin typeface="Times New Roman"/>
                          <a:cs typeface="Times New Roman"/>
                        </a:rPr>
                        <a:t>[4;5;56]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7985">
                <a:tc>
                  <a:txBody>
                    <a:bodyPr/>
                    <a:lstStyle/>
                    <a:p>
                      <a:pPr algn="ctr">
                        <a:lnSpc>
                          <a:spcPts val="2560"/>
                        </a:lnSpc>
                      </a:pPr>
                      <a:r>
                        <a:rPr dirty="0" sz="2200" spc="5" b="1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baseline="-11111" sz="2250" spc="7" b="1">
                          <a:latin typeface="Times New Roman"/>
                          <a:cs typeface="Times New Roman"/>
                        </a:rPr>
                        <a:t>3</a:t>
                      </a:r>
                      <a:endParaRPr baseline="-11111" sz="22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60"/>
                        </a:lnSpc>
                      </a:pPr>
                      <a:r>
                        <a:rPr dirty="0" sz="2200" spc="10" b="1">
                          <a:latin typeface="Times New Roman"/>
                          <a:cs typeface="Times New Roman"/>
                        </a:rPr>
                        <a:t>[2;3;5;6]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">
                        <a:lnSpc>
                          <a:spcPts val="2560"/>
                        </a:lnSpc>
                      </a:pPr>
                      <a:r>
                        <a:rPr dirty="0" sz="2200" spc="10" b="1">
                          <a:latin typeface="Times New Roman"/>
                          <a:cs typeface="Times New Roman"/>
                        </a:rPr>
                        <a:t>[5;6;6;7]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60"/>
                        </a:lnSpc>
                      </a:pPr>
                      <a:r>
                        <a:rPr dirty="0" sz="2200" spc="10" b="1">
                          <a:latin typeface="Times New Roman"/>
                          <a:cs typeface="Times New Roman"/>
                        </a:rPr>
                        <a:t>[3;4;4;4]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60"/>
                        </a:lnSpc>
                      </a:pPr>
                      <a:r>
                        <a:rPr dirty="0" sz="2200" spc="10" b="1">
                          <a:latin typeface="Times New Roman"/>
                          <a:cs typeface="Times New Roman"/>
                        </a:rPr>
                        <a:t>[2;4;4;5]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77900" y="3364326"/>
            <a:ext cx="9616440" cy="6680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760730">
              <a:lnSpc>
                <a:spcPct val="110900"/>
              </a:lnSpc>
              <a:spcBef>
                <a:spcPts val="95"/>
              </a:spcBef>
            </a:pPr>
            <a:r>
              <a:rPr dirty="0" sz="1900" spc="50">
                <a:latin typeface="Times New Roman"/>
                <a:cs typeface="Times New Roman"/>
              </a:rPr>
              <a:t>Ne</a:t>
            </a:r>
            <a:r>
              <a:rPr dirty="0" sz="1900" spc="335">
                <a:latin typeface="Times New Roman"/>
                <a:cs typeface="Times New Roman"/>
              </a:rPr>
              <a:t> </a:t>
            </a:r>
            <a:r>
              <a:rPr dirty="0" sz="1900" spc="50">
                <a:latin typeface="Times New Roman"/>
                <a:cs typeface="Times New Roman"/>
              </a:rPr>
              <a:t>propunem</a:t>
            </a:r>
            <a:r>
              <a:rPr dirty="0" sz="1900" spc="350">
                <a:latin typeface="Times New Roman"/>
                <a:cs typeface="Times New Roman"/>
              </a:rPr>
              <a:t> </a:t>
            </a:r>
            <a:r>
              <a:rPr dirty="0" sz="1900" spc="40">
                <a:latin typeface="Times New Roman"/>
                <a:cs typeface="Times New Roman"/>
              </a:rPr>
              <a:t>să</a:t>
            </a:r>
            <a:r>
              <a:rPr dirty="0" sz="1900" spc="335">
                <a:latin typeface="Times New Roman"/>
                <a:cs typeface="Times New Roman"/>
              </a:rPr>
              <a:t> </a:t>
            </a:r>
            <a:r>
              <a:rPr dirty="0" sz="1900" spc="40">
                <a:latin typeface="Times New Roman"/>
                <a:cs typeface="Times New Roman"/>
              </a:rPr>
              <a:t>parcurgem</a:t>
            </a:r>
            <a:r>
              <a:rPr dirty="0" sz="1900" spc="350">
                <a:latin typeface="Times New Roman"/>
                <a:cs typeface="Times New Roman"/>
              </a:rPr>
              <a:t> </a:t>
            </a:r>
            <a:r>
              <a:rPr dirty="0" sz="1900" spc="40">
                <a:latin typeface="Times New Roman"/>
                <a:cs typeface="Times New Roman"/>
              </a:rPr>
              <a:t>următoarele</a:t>
            </a:r>
            <a:r>
              <a:rPr dirty="0" sz="1900" spc="395">
                <a:latin typeface="Times New Roman"/>
                <a:cs typeface="Times New Roman"/>
              </a:rPr>
              <a:t> </a:t>
            </a:r>
            <a:r>
              <a:rPr dirty="0" sz="1900" spc="35">
                <a:latin typeface="Times New Roman"/>
                <a:cs typeface="Times New Roman"/>
              </a:rPr>
              <a:t>etape</a:t>
            </a:r>
            <a:r>
              <a:rPr dirty="0" sz="1900" spc="350">
                <a:latin typeface="Times New Roman"/>
                <a:cs typeface="Times New Roman"/>
              </a:rPr>
              <a:t> </a:t>
            </a:r>
            <a:r>
              <a:rPr dirty="0" sz="1900" spc="35">
                <a:latin typeface="Times New Roman"/>
                <a:cs typeface="Times New Roman"/>
              </a:rPr>
              <a:t>prin</a:t>
            </a:r>
            <a:r>
              <a:rPr dirty="0" sz="1900" spc="350">
                <a:latin typeface="Times New Roman"/>
                <a:cs typeface="Times New Roman"/>
              </a:rPr>
              <a:t> </a:t>
            </a:r>
            <a:r>
              <a:rPr dirty="0" sz="1900" spc="45">
                <a:latin typeface="Times New Roman"/>
                <a:cs typeface="Times New Roman"/>
              </a:rPr>
              <a:t>ambele</a:t>
            </a:r>
            <a:r>
              <a:rPr dirty="0" sz="1900" spc="345">
                <a:latin typeface="Times New Roman"/>
                <a:cs typeface="Times New Roman"/>
              </a:rPr>
              <a:t> </a:t>
            </a:r>
            <a:r>
              <a:rPr dirty="0" sz="1900" spc="35">
                <a:latin typeface="Times New Roman"/>
                <a:cs typeface="Times New Roman"/>
              </a:rPr>
              <a:t>modalităţi</a:t>
            </a:r>
            <a:r>
              <a:rPr dirty="0" sz="1900" spc="370">
                <a:latin typeface="Times New Roman"/>
                <a:cs typeface="Times New Roman"/>
              </a:rPr>
              <a:t> </a:t>
            </a:r>
            <a:r>
              <a:rPr dirty="0" sz="1900" spc="45">
                <a:latin typeface="Times New Roman"/>
                <a:cs typeface="Times New Roman"/>
              </a:rPr>
              <a:t>de</a:t>
            </a:r>
            <a:r>
              <a:rPr dirty="0" sz="1900" spc="335">
                <a:latin typeface="Times New Roman"/>
                <a:cs typeface="Times New Roman"/>
              </a:rPr>
              <a:t> </a:t>
            </a:r>
            <a:r>
              <a:rPr dirty="0" sz="1900" spc="35">
                <a:latin typeface="Times New Roman"/>
                <a:cs typeface="Times New Roman"/>
              </a:rPr>
              <a:t>definire</a:t>
            </a:r>
            <a:r>
              <a:rPr dirty="0" sz="1900" spc="360">
                <a:latin typeface="Times New Roman"/>
                <a:cs typeface="Times New Roman"/>
              </a:rPr>
              <a:t> </a:t>
            </a:r>
            <a:r>
              <a:rPr dirty="0" sz="1900" spc="45">
                <a:latin typeface="Times New Roman"/>
                <a:cs typeface="Times New Roman"/>
              </a:rPr>
              <a:t>a </a:t>
            </a:r>
            <a:r>
              <a:rPr dirty="0" sz="1900" spc="-459">
                <a:latin typeface="Times New Roman"/>
                <a:cs typeface="Times New Roman"/>
              </a:rPr>
              <a:t> </a:t>
            </a:r>
            <a:r>
              <a:rPr dirty="0" sz="1900" spc="35">
                <a:latin typeface="Times New Roman"/>
                <a:cs typeface="Times New Roman"/>
              </a:rPr>
              <a:t>operaţiilor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40">
                <a:latin typeface="Times New Roman"/>
                <a:cs typeface="Times New Roman"/>
              </a:rPr>
              <a:t>cu</a:t>
            </a:r>
            <a:r>
              <a:rPr dirty="0" sz="1900" spc="25">
                <a:latin typeface="Times New Roman"/>
                <a:cs typeface="Times New Roman"/>
              </a:rPr>
              <a:t> </a:t>
            </a:r>
            <a:r>
              <a:rPr dirty="0" sz="1900" spc="45">
                <a:latin typeface="Times New Roman"/>
                <a:cs typeface="Times New Roman"/>
              </a:rPr>
              <a:t>numere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35">
                <a:latin typeface="Times New Roman"/>
                <a:cs typeface="Times New Roman"/>
              </a:rPr>
              <a:t>fuzzy: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14165" y="3949361"/>
            <a:ext cx="168910" cy="32131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900" spc="100">
                <a:latin typeface="Times New Roman"/>
                <a:cs typeface="Times New Roman"/>
              </a:rPr>
              <a:t>~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56064" y="4349165"/>
            <a:ext cx="68580" cy="1981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100" spc="30" i="1">
                <a:latin typeface="Times New Roman"/>
                <a:cs typeface="Times New Roman"/>
              </a:rPr>
              <a:t>j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52500" y="4099238"/>
            <a:ext cx="6464935" cy="32131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418465" indent="-381000">
              <a:lnSpc>
                <a:spcPct val="100000"/>
              </a:lnSpc>
              <a:spcBef>
                <a:spcPts val="140"/>
              </a:spcBef>
              <a:buFont typeface="Symbol"/>
              <a:buChar char=""/>
              <a:tabLst>
                <a:tab pos="418465" algn="l"/>
                <a:tab pos="419100" algn="l"/>
              </a:tabLst>
            </a:pPr>
            <a:r>
              <a:rPr dirty="0" baseline="1461" sz="2850" spc="60">
                <a:latin typeface="Times New Roman"/>
                <a:cs typeface="Times New Roman"/>
              </a:rPr>
              <a:t>Calcularea</a:t>
            </a:r>
            <a:r>
              <a:rPr dirty="0" baseline="1461" sz="2850" spc="15">
                <a:latin typeface="Times New Roman"/>
                <a:cs typeface="Times New Roman"/>
              </a:rPr>
              <a:t> </a:t>
            </a:r>
            <a:r>
              <a:rPr dirty="0" baseline="1461" sz="2850" spc="52">
                <a:latin typeface="Times New Roman"/>
                <a:cs typeface="Times New Roman"/>
              </a:rPr>
              <a:t>intervalelor</a:t>
            </a:r>
            <a:r>
              <a:rPr dirty="0" baseline="1461" sz="2850" spc="15">
                <a:latin typeface="Times New Roman"/>
                <a:cs typeface="Times New Roman"/>
              </a:rPr>
              <a:t> </a:t>
            </a:r>
            <a:r>
              <a:rPr dirty="0" baseline="1461" sz="2850" spc="82">
                <a:latin typeface="Times New Roman"/>
                <a:cs typeface="Times New Roman"/>
              </a:rPr>
              <a:t>maxime</a:t>
            </a:r>
            <a:r>
              <a:rPr dirty="0" baseline="1461" sz="2850" spc="427">
                <a:latin typeface="Times New Roman"/>
                <a:cs typeface="Times New Roman"/>
              </a:rPr>
              <a:t> </a:t>
            </a:r>
            <a:r>
              <a:rPr dirty="0" sz="1900" spc="70">
                <a:latin typeface="Times New Roman"/>
                <a:cs typeface="Times New Roman"/>
              </a:rPr>
              <a:t>(max(</a:t>
            </a:r>
            <a:r>
              <a:rPr dirty="0" sz="1900" spc="70" i="1">
                <a:latin typeface="Times New Roman"/>
                <a:cs typeface="Times New Roman"/>
              </a:rPr>
              <a:t>R</a:t>
            </a:r>
            <a:r>
              <a:rPr dirty="0" baseline="-25252" sz="1650" spc="104" i="1">
                <a:latin typeface="Times New Roman"/>
                <a:cs typeface="Times New Roman"/>
              </a:rPr>
              <a:t>ij</a:t>
            </a:r>
            <a:r>
              <a:rPr dirty="0" baseline="-25252" sz="1650" spc="30" i="1">
                <a:latin typeface="Times New Roman"/>
                <a:cs typeface="Times New Roman"/>
              </a:rPr>
              <a:t> </a:t>
            </a:r>
            <a:r>
              <a:rPr dirty="0" sz="1900" spc="60">
                <a:latin typeface="Times New Roman"/>
                <a:cs typeface="Times New Roman"/>
              </a:rPr>
              <a:t>))</a:t>
            </a:r>
            <a:r>
              <a:rPr dirty="0" sz="1900" spc="310">
                <a:latin typeface="Times New Roman"/>
                <a:cs typeface="Times New Roman"/>
              </a:rPr>
              <a:t> </a:t>
            </a:r>
            <a:r>
              <a:rPr dirty="0" baseline="1461" sz="2850" spc="67">
                <a:latin typeface="Times New Roman"/>
                <a:cs typeface="Times New Roman"/>
              </a:rPr>
              <a:t>pe</a:t>
            </a:r>
            <a:r>
              <a:rPr dirty="0" baseline="1461" sz="2850" spc="15">
                <a:latin typeface="Times New Roman"/>
                <a:cs typeface="Times New Roman"/>
              </a:rPr>
              <a:t> </a:t>
            </a:r>
            <a:r>
              <a:rPr dirty="0" baseline="1461" sz="2850" spc="52">
                <a:latin typeface="Times New Roman"/>
                <a:cs typeface="Times New Roman"/>
              </a:rPr>
              <a:t>fiecare</a:t>
            </a:r>
            <a:r>
              <a:rPr dirty="0" baseline="1461" sz="2850" spc="15">
                <a:latin typeface="Times New Roman"/>
                <a:cs typeface="Times New Roman"/>
              </a:rPr>
              <a:t> </a:t>
            </a:r>
            <a:r>
              <a:rPr dirty="0" baseline="1461" sz="2850" spc="52">
                <a:latin typeface="Times New Roman"/>
                <a:cs typeface="Times New Roman"/>
              </a:rPr>
              <a:t>linie</a:t>
            </a:r>
            <a:endParaRPr baseline="1461" sz="28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69072" y="4497121"/>
            <a:ext cx="169545" cy="32131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900" spc="100">
                <a:latin typeface="Times New Roman"/>
                <a:cs typeface="Times New Roman"/>
              </a:rPr>
              <a:t>~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31405" y="4892689"/>
            <a:ext cx="68580" cy="1981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100" spc="30" i="1">
                <a:latin typeface="Times New Roman"/>
                <a:cs typeface="Times New Roman"/>
              </a:rPr>
              <a:t>j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52500" y="4646531"/>
            <a:ext cx="6318250" cy="32131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418465" indent="-381000">
              <a:lnSpc>
                <a:spcPct val="100000"/>
              </a:lnSpc>
              <a:spcBef>
                <a:spcPts val="140"/>
              </a:spcBef>
              <a:buFont typeface="Symbol"/>
              <a:buChar char=""/>
              <a:tabLst>
                <a:tab pos="418465" algn="l"/>
                <a:tab pos="419100" algn="l"/>
              </a:tabLst>
            </a:pPr>
            <a:r>
              <a:rPr dirty="0" baseline="1461" sz="2850" spc="97">
                <a:latin typeface="Times New Roman"/>
                <a:cs typeface="Times New Roman"/>
              </a:rPr>
              <a:t>C</a:t>
            </a:r>
            <a:r>
              <a:rPr dirty="0" baseline="1461" sz="2850" spc="52">
                <a:latin typeface="Times New Roman"/>
                <a:cs typeface="Times New Roman"/>
              </a:rPr>
              <a:t>a</a:t>
            </a:r>
            <a:r>
              <a:rPr dirty="0" baseline="1461" sz="2850" spc="37">
                <a:latin typeface="Times New Roman"/>
                <a:cs typeface="Times New Roman"/>
              </a:rPr>
              <a:t>l</a:t>
            </a:r>
            <a:r>
              <a:rPr dirty="0" baseline="1461" sz="2850" spc="52">
                <a:latin typeface="Times New Roman"/>
                <a:cs typeface="Times New Roman"/>
              </a:rPr>
              <a:t>c</a:t>
            </a:r>
            <a:r>
              <a:rPr dirty="0" baseline="1461" sz="2850" spc="52">
                <a:latin typeface="Times New Roman"/>
                <a:cs typeface="Times New Roman"/>
              </a:rPr>
              <a:t>ul</a:t>
            </a:r>
            <a:r>
              <a:rPr dirty="0" baseline="1461" sz="2850" spc="37">
                <a:latin typeface="Times New Roman"/>
                <a:cs typeface="Times New Roman"/>
              </a:rPr>
              <a:t>ar</a:t>
            </a:r>
            <a:r>
              <a:rPr dirty="0" baseline="1461" sz="2850" spc="75">
                <a:latin typeface="Times New Roman"/>
                <a:cs typeface="Times New Roman"/>
              </a:rPr>
              <a:t>e</a:t>
            </a:r>
            <a:r>
              <a:rPr dirty="0" baseline="1461" sz="2850" spc="67">
                <a:latin typeface="Times New Roman"/>
                <a:cs typeface="Times New Roman"/>
              </a:rPr>
              <a:t>a</a:t>
            </a:r>
            <a:r>
              <a:rPr dirty="0" baseline="1461" sz="2850" spc="22">
                <a:latin typeface="Times New Roman"/>
                <a:cs typeface="Times New Roman"/>
              </a:rPr>
              <a:t> </a:t>
            </a:r>
            <a:r>
              <a:rPr dirty="0" baseline="1461" sz="2850" spc="52">
                <a:latin typeface="Times New Roman"/>
                <a:cs typeface="Times New Roman"/>
              </a:rPr>
              <a:t>int</a:t>
            </a:r>
            <a:r>
              <a:rPr dirty="0" baseline="1461" sz="2850" spc="37">
                <a:latin typeface="Times New Roman"/>
                <a:cs typeface="Times New Roman"/>
              </a:rPr>
              <a:t>er</a:t>
            </a:r>
            <a:r>
              <a:rPr dirty="0" baseline="1461" sz="2850" spc="75">
                <a:latin typeface="Times New Roman"/>
                <a:cs typeface="Times New Roman"/>
              </a:rPr>
              <a:t>v</a:t>
            </a:r>
            <a:r>
              <a:rPr dirty="0" baseline="1461" sz="2850" spc="44">
                <a:latin typeface="Times New Roman"/>
                <a:cs typeface="Times New Roman"/>
              </a:rPr>
              <a:t>a</a:t>
            </a:r>
            <a:r>
              <a:rPr dirty="0" baseline="1461" sz="2850" spc="37">
                <a:latin typeface="Times New Roman"/>
                <a:cs typeface="Times New Roman"/>
              </a:rPr>
              <a:t>l</a:t>
            </a:r>
            <a:r>
              <a:rPr dirty="0" baseline="1461" sz="2850" spc="52">
                <a:latin typeface="Times New Roman"/>
                <a:cs typeface="Times New Roman"/>
              </a:rPr>
              <a:t>e</a:t>
            </a:r>
            <a:r>
              <a:rPr dirty="0" baseline="1461" sz="2850" spc="52">
                <a:latin typeface="Times New Roman"/>
                <a:cs typeface="Times New Roman"/>
              </a:rPr>
              <a:t>lor</a:t>
            </a:r>
            <a:r>
              <a:rPr dirty="0" baseline="1461" sz="2850" spc="22">
                <a:latin typeface="Times New Roman"/>
                <a:cs typeface="Times New Roman"/>
              </a:rPr>
              <a:t> </a:t>
            </a:r>
            <a:r>
              <a:rPr dirty="0" baseline="1461" sz="2850" spc="135">
                <a:latin typeface="Times New Roman"/>
                <a:cs typeface="Times New Roman"/>
              </a:rPr>
              <a:t>m</a:t>
            </a:r>
            <a:r>
              <a:rPr dirty="0" baseline="1461" sz="2850" spc="67">
                <a:latin typeface="Times New Roman"/>
                <a:cs typeface="Times New Roman"/>
              </a:rPr>
              <a:t>inime</a:t>
            </a:r>
            <a:r>
              <a:rPr dirty="0" baseline="1461" sz="2850" spc="-292">
                <a:latin typeface="Times New Roman"/>
                <a:cs typeface="Times New Roman"/>
              </a:rPr>
              <a:t> </a:t>
            </a:r>
            <a:r>
              <a:rPr dirty="0" sz="1900" spc="80">
                <a:latin typeface="Times New Roman"/>
                <a:cs typeface="Times New Roman"/>
              </a:rPr>
              <a:t>(</a:t>
            </a:r>
            <a:r>
              <a:rPr dirty="0" sz="1900" spc="40">
                <a:latin typeface="Times New Roman"/>
                <a:cs typeface="Times New Roman"/>
              </a:rPr>
              <a:t>m</a:t>
            </a:r>
            <a:r>
              <a:rPr dirty="0" sz="1900" spc="50">
                <a:latin typeface="Times New Roman"/>
                <a:cs typeface="Times New Roman"/>
              </a:rPr>
              <a:t>i</a:t>
            </a:r>
            <a:r>
              <a:rPr dirty="0" sz="1900" spc="110">
                <a:latin typeface="Times New Roman"/>
                <a:cs typeface="Times New Roman"/>
              </a:rPr>
              <a:t>n</a:t>
            </a:r>
            <a:r>
              <a:rPr dirty="0" sz="1900" spc="140">
                <a:latin typeface="Times New Roman"/>
                <a:cs typeface="Times New Roman"/>
              </a:rPr>
              <a:t>(</a:t>
            </a:r>
            <a:r>
              <a:rPr dirty="0" sz="1900" spc="50" i="1">
                <a:latin typeface="Times New Roman"/>
                <a:cs typeface="Times New Roman"/>
              </a:rPr>
              <a:t>R</a:t>
            </a:r>
            <a:r>
              <a:rPr dirty="0" baseline="-25252" sz="1650" spc="60" i="1">
                <a:latin typeface="Times New Roman"/>
                <a:cs typeface="Times New Roman"/>
              </a:rPr>
              <a:t>i</a:t>
            </a:r>
            <a:r>
              <a:rPr dirty="0" baseline="-25252" sz="1650" spc="44" i="1">
                <a:latin typeface="Times New Roman"/>
                <a:cs typeface="Times New Roman"/>
              </a:rPr>
              <a:t>j</a:t>
            </a:r>
            <a:r>
              <a:rPr dirty="0" baseline="-25252" sz="1650" spc="44" i="1">
                <a:latin typeface="Times New Roman"/>
                <a:cs typeface="Times New Roman"/>
              </a:rPr>
              <a:t> </a:t>
            </a:r>
            <a:r>
              <a:rPr dirty="0" sz="1900" spc="65">
                <a:latin typeface="Times New Roman"/>
                <a:cs typeface="Times New Roman"/>
              </a:rPr>
              <a:t>)</a:t>
            </a:r>
            <a:r>
              <a:rPr dirty="0" sz="1900" spc="60">
                <a:latin typeface="Times New Roman"/>
                <a:cs typeface="Times New Roman"/>
              </a:rPr>
              <a:t>)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170">
                <a:latin typeface="Times New Roman"/>
                <a:cs typeface="Times New Roman"/>
              </a:rPr>
              <a:t> </a:t>
            </a:r>
            <a:r>
              <a:rPr dirty="0" baseline="1461" sz="2850" spc="67">
                <a:latin typeface="Times New Roman"/>
                <a:cs typeface="Times New Roman"/>
              </a:rPr>
              <a:t>pe</a:t>
            </a:r>
            <a:r>
              <a:rPr dirty="0" baseline="1461" sz="2850" spc="15">
                <a:latin typeface="Times New Roman"/>
                <a:cs typeface="Times New Roman"/>
              </a:rPr>
              <a:t> </a:t>
            </a:r>
            <a:r>
              <a:rPr dirty="0" baseline="1461" sz="2850" spc="30">
                <a:latin typeface="Times New Roman"/>
                <a:cs typeface="Times New Roman"/>
              </a:rPr>
              <a:t>f</a:t>
            </a:r>
            <a:r>
              <a:rPr dirty="0" baseline="1461" sz="2850" spc="37">
                <a:latin typeface="Times New Roman"/>
                <a:cs typeface="Times New Roman"/>
              </a:rPr>
              <a:t>i</a:t>
            </a:r>
            <a:r>
              <a:rPr dirty="0" baseline="1461" sz="2850" spc="52">
                <a:latin typeface="Times New Roman"/>
                <a:cs typeface="Times New Roman"/>
              </a:rPr>
              <a:t>ec</a:t>
            </a:r>
            <a:r>
              <a:rPr dirty="0" baseline="1461" sz="2850" spc="75">
                <a:latin typeface="Times New Roman"/>
                <a:cs typeface="Times New Roman"/>
              </a:rPr>
              <a:t>a</a:t>
            </a:r>
            <a:r>
              <a:rPr dirty="0" baseline="1461" sz="2850" spc="30">
                <a:latin typeface="Times New Roman"/>
                <a:cs typeface="Times New Roman"/>
              </a:rPr>
              <a:t>r</a:t>
            </a:r>
            <a:r>
              <a:rPr dirty="0" baseline="1461" sz="2850" spc="67">
                <a:latin typeface="Times New Roman"/>
                <a:cs typeface="Times New Roman"/>
              </a:rPr>
              <a:t>e</a:t>
            </a:r>
            <a:r>
              <a:rPr dirty="0" baseline="1461" sz="2850" spc="22">
                <a:latin typeface="Times New Roman"/>
                <a:cs typeface="Times New Roman"/>
              </a:rPr>
              <a:t> </a:t>
            </a:r>
            <a:r>
              <a:rPr dirty="0" baseline="1461" sz="2850" spc="52">
                <a:latin typeface="Times New Roman"/>
                <a:cs typeface="Times New Roman"/>
              </a:rPr>
              <a:t>linie</a:t>
            </a:r>
            <a:endParaRPr baseline="1461" sz="28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876918" y="5456996"/>
            <a:ext cx="126364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65">
                <a:latin typeface="Symbol"/>
                <a:cs typeface="Symbol"/>
              </a:rPr>
              <a:t></a:t>
            </a:r>
            <a:endParaRPr sz="19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51518" y="5182015"/>
            <a:ext cx="17716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900" spc="-335">
                <a:latin typeface="Symbol"/>
                <a:cs typeface="Symbol"/>
              </a:rPr>
              <a:t></a:t>
            </a:r>
            <a:r>
              <a:rPr dirty="0" baseline="-27777" sz="2850" spc="-502">
                <a:latin typeface="Symbol"/>
                <a:cs typeface="Symbol"/>
              </a:rPr>
              <a:t></a:t>
            </a:r>
            <a:endParaRPr baseline="-27777" sz="285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81439" y="5456996"/>
            <a:ext cx="126364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65">
                <a:latin typeface="Symbol"/>
                <a:cs typeface="Symbol"/>
              </a:rPr>
              <a:t></a:t>
            </a:r>
            <a:endParaRPr sz="19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544207" y="5127689"/>
            <a:ext cx="213804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1982470" algn="l"/>
              </a:tabLst>
            </a:pPr>
            <a:r>
              <a:rPr dirty="0" sz="1900" spc="90">
                <a:latin typeface="Times New Roman"/>
                <a:cs typeface="Times New Roman"/>
              </a:rPr>
              <a:t>~</a:t>
            </a:r>
            <a:r>
              <a:rPr dirty="0" sz="1900" spc="90">
                <a:latin typeface="Times New Roman"/>
                <a:cs typeface="Times New Roman"/>
              </a:rPr>
              <a:t>	</a:t>
            </a:r>
            <a:r>
              <a:rPr dirty="0" sz="1900" spc="90">
                <a:latin typeface="Times New Roman"/>
                <a:cs typeface="Times New Roman"/>
              </a:rPr>
              <a:t>~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184339" y="5526691"/>
            <a:ext cx="205803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002155" algn="l"/>
              </a:tabLst>
            </a:pPr>
            <a:r>
              <a:rPr dirty="0" sz="1100" spc="25" i="1">
                <a:latin typeface="Times New Roman"/>
                <a:cs typeface="Times New Roman"/>
              </a:rPr>
              <a:t>j</a:t>
            </a:r>
            <a:r>
              <a:rPr dirty="0" sz="1100" spc="25" i="1">
                <a:latin typeface="Times New Roman"/>
                <a:cs typeface="Times New Roman"/>
              </a:rPr>
              <a:t>	</a:t>
            </a:r>
            <a:r>
              <a:rPr dirty="0" baseline="2525" sz="1650" spc="37" i="1">
                <a:latin typeface="Times New Roman"/>
                <a:cs typeface="Times New Roman"/>
              </a:rPr>
              <a:t>j</a:t>
            </a:r>
            <a:endParaRPr baseline="2525" sz="16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39800" y="5262172"/>
            <a:ext cx="7994015" cy="859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31165" indent="-381000">
              <a:lnSpc>
                <a:spcPct val="100000"/>
              </a:lnSpc>
              <a:spcBef>
                <a:spcPts val="105"/>
              </a:spcBef>
              <a:buFont typeface="Symbol"/>
              <a:buChar char=""/>
              <a:tabLst>
                <a:tab pos="431165" algn="l"/>
                <a:tab pos="431800" algn="l"/>
              </a:tabLst>
            </a:pPr>
            <a:r>
              <a:rPr dirty="0" sz="1900" spc="40">
                <a:latin typeface="Times New Roman"/>
                <a:cs typeface="Times New Roman"/>
              </a:rPr>
              <a:t>Calcularea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35">
                <a:latin typeface="Times New Roman"/>
                <a:cs typeface="Times New Roman"/>
              </a:rPr>
              <a:t>intervalelor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40">
                <a:latin typeface="Times New Roman"/>
                <a:cs typeface="Times New Roman"/>
              </a:rPr>
              <a:t>pentru</a:t>
            </a:r>
            <a:r>
              <a:rPr dirty="0" sz="1900" spc="25">
                <a:latin typeface="Times New Roman"/>
                <a:cs typeface="Times New Roman"/>
              </a:rPr>
              <a:t> </a:t>
            </a:r>
            <a:r>
              <a:rPr dirty="0" sz="1900" spc="50">
                <a:latin typeface="Times New Roman"/>
                <a:cs typeface="Times New Roman"/>
              </a:rPr>
              <a:t>un </a:t>
            </a:r>
            <a:r>
              <a:rPr dirty="0" sz="1900" spc="60">
                <a:latin typeface="Symbol"/>
                <a:cs typeface="Symbol"/>
              </a:rPr>
              <a:t>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30">
                <a:latin typeface="Times New Roman"/>
                <a:cs typeface="Times New Roman"/>
              </a:rPr>
              <a:t>ales</a:t>
            </a:r>
            <a:r>
              <a:rPr dirty="0" sz="1900" spc="285">
                <a:latin typeface="Times New Roman"/>
                <a:cs typeface="Times New Roman"/>
              </a:rPr>
              <a:t> </a:t>
            </a:r>
            <a:r>
              <a:rPr dirty="0" baseline="21929" sz="2850" spc="-307">
                <a:latin typeface="Symbol"/>
                <a:cs typeface="Symbol"/>
              </a:rPr>
              <a:t></a:t>
            </a:r>
            <a:r>
              <a:rPr dirty="0" baseline="-5847" sz="2850" spc="-307">
                <a:latin typeface="Symbol"/>
                <a:cs typeface="Symbol"/>
              </a:rPr>
              <a:t></a:t>
            </a:r>
            <a:r>
              <a:rPr dirty="0" sz="2050" spc="-204" i="1">
                <a:latin typeface="Symbol"/>
                <a:cs typeface="Symbol"/>
              </a:rPr>
              <a:t></a:t>
            </a:r>
            <a:r>
              <a:rPr dirty="0" sz="2050" spc="-70" i="1">
                <a:latin typeface="Times New Roman"/>
                <a:cs typeface="Times New Roman"/>
              </a:rPr>
              <a:t> </a:t>
            </a:r>
            <a:r>
              <a:rPr dirty="0" sz="1900" spc="85">
                <a:latin typeface="Times New Roman"/>
                <a:cs typeface="Times New Roman"/>
              </a:rPr>
              <a:t>*</a:t>
            </a:r>
            <a:r>
              <a:rPr dirty="0" sz="1900" spc="-229">
                <a:latin typeface="Times New Roman"/>
                <a:cs typeface="Times New Roman"/>
              </a:rPr>
              <a:t> </a:t>
            </a:r>
            <a:r>
              <a:rPr dirty="0" sz="1900" spc="65">
                <a:latin typeface="Times New Roman"/>
                <a:cs typeface="Times New Roman"/>
              </a:rPr>
              <a:t>max(</a:t>
            </a:r>
            <a:r>
              <a:rPr dirty="0" sz="1900" spc="65" i="1">
                <a:latin typeface="Times New Roman"/>
                <a:cs typeface="Times New Roman"/>
              </a:rPr>
              <a:t>R</a:t>
            </a:r>
            <a:r>
              <a:rPr dirty="0" baseline="-25252" sz="1650" spc="97" i="1">
                <a:latin typeface="Times New Roman"/>
                <a:cs typeface="Times New Roman"/>
              </a:rPr>
              <a:t>ij</a:t>
            </a:r>
            <a:r>
              <a:rPr dirty="0" baseline="-25252" sz="1650" spc="60" i="1">
                <a:latin typeface="Times New Roman"/>
                <a:cs typeface="Times New Roman"/>
              </a:rPr>
              <a:t> </a:t>
            </a:r>
            <a:r>
              <a:rPr dirty="0" sz="1900" spc="55">
                <a:latin typeface="Times New Roman"/>
                <a:cs typeface="Times New Roman"/>
              </a:rPr>
              <a:t>)</a:t>
            </a:r>
            <a:r>
              <a:rPr dirty="0" sz="1900" spc="-100">
                <a:latin typeface="Times New Roman"/>
                <a:cs typeface="Times New Roman"/>
              </a:rPr>
              <a:t> </a:t>
            </a:r>
            <a:r>
              <a:rPr dirty="0" sz="1900" spc="90">
                <a:latin typeface="Symbol"/>
                <a:cs typeface="Symbol"/>
              </a:rPr>
              <a:t></a:t>
            </a:r>
            <a:r>
              <a:rPr dirty="0" sz="1900" spc="-140">
                <a:latin typeface="Times New Roman"/>
                <a:cs typeface="Times New Roman"/>
              </a:rPr>
              <a:t> </a:t>
            </a:r>
            <a:r>
              <a:rPr dirty="0" sz="1900" spc="-30">
                <a:latin typeface="Times New Roman"/>
                <a:cs typeface="Times New Roman"/>
              </a:rPr>
              <a:t>(1</a:t>
            </a:r>
            <a:r>
              <a:rPr dirty="0" sz="1900" spc="-290">
                <a:latin typeface="Times New Roman"/>
                <a:cs typeface="Times New Roman"/>
              </a:rPr>
              <a:t> </a:t>
            </a:r>
            <a:r>
              <a:rPr dirty="0" sz="1900" spc="90">
                <a:latin typeface="Symbol"/>
                <a:cs typeface="Symbol"/>
              </a:rPr>
              <a:t></a:t>
            </a:r>
            <a:r>
              <a:rPr dirty="0" sz="1900" spc="-265">
                <a:latin typeface="Times New Roman"/>
                <a:cs typeface="Times New Roman"/>
              </a:rPr>
              <a:t> </a:t>
            </a:r>
            <a:r>
              <a:rPr dirty="0" sz="2050" spc="10" i="1">
                <a:latin typeface="Symbol"/>
                <a:cs typeface="Symbol"/>
              </a:rPr>
              <a:t></a:t>
            </a:r>
            <a:r>
              <a:rPr dirty="0" sz="2050" spc="-320" i="1">
                <a:latin typeface="Times New Roman"/>
                <a:cs typeface="Times New Roman"/>
              </a:rPr>
              <a:t> </a:t>
            </a:r>
            <a:r>
              <a:rPr dirty="0" sz="1900" spc="195">
                <a:latin typeface="Times New Roman"/>
                <a:cs typeface="Times New Roman"/>
              </a:rPr>
              <a:t>)*</a:t>
            </a:r>
            <a:r>
              <a:rPr dirty="0" sz="1900" spc="-229">
                <a:latin typeface="Times New Roman"/>
                <a:cs typeface="Times New Roman"/>
              </a:rPr>
              <a:t> </a:t>
            </a:r>
            <a:r>
              <a:rPr dirty="0" sz="1900" spc="70">
                <a:latin typeface="Times New Roman"/>
                <a:cs typeface="Times New Roman"/>
              </a:rPr>
              <a:t>min(</a:t>
            </a:r>
            <a:r>
              <a:rPr dirty="0" sz="1900" spc="70" i="1">
                <a:latin typeface="Times New Roman"/>
                <a:cs typeface="Times New Roman"/>
              </a:rPr>
              <a:t>R</a:t>
            </a:r>
            <a:r>
              <a:rPr dirty="0" baseline="-25252" sz="1650" spc="104" i="1">
                <a:latin typeface="Times New Roman"/>
                <a:cs typeface="Times New Roman"/>
              </a:rPr>
              <a:t>ij</a:t>
            </a:r>
            <a:r>
              <a:rPr dirty="0" baseline="-25252" sz="1650" spc="67" i="1">
                <a:latin typeface="Times New Roman"/>
                <a:cs typeface="Times New Roman"/>
              </a:rPr>
              <a:t> </a:t>
            </a:r>
            <a:r>
              <a:rPr dirty="0" sz="1900" spc="55">
                <a:latin typeface="Times New Roman"/>
                <a:cs typeface="Times New Roman"/>
              </a:rPr>
              <a:t>)</a:t>
            </a:r>
            <a:endParaRPr sz="1900">
              <a:latin typeface="Times New Roman"/>
              <a:cs typeface="Times New Roman"/>
            </a:endParaRPr>
          </a:p>
          <a:p>
            <a:pPr marL="431165" indent="-381000">
              <a:lnSpc>
                <a:spcPct val="100000"/>
              </a:lnSpc>
              <a:spcBef>
                <a:spcPts val="1820"/>
              </a:spcBef>
              <a:buFont typeface="Symbol"/>
              <a:buChar char=""/>
              <a:tabLst>
                <a:tab pos="431165" algn="l"/>
                <a:tab pos="431800" algn="l"/>
              </a:tabLst>
            </a:pPr>
            <a:r>
              <a:rPr dirty="0" sz="1900" spc="40">
                <a:latin typeface="Times New Roman"/>
                <a:cs typeface="Times New Roman"/>
              </a:rPr>
              <a:t>Calcularea</a:t>
            </a:r>
            <a:r>
              <a:rPr dirty="0" sz="1900" spc="-10">
                <a:latin typeface="Times New Roman"/>
                <a:cs typeface="Times New Roman"/>
              </a:rPr>
              <a:t> </a:t>
            </a:r>
            <a:r>
              <a:rPr dirty="0" sz="1900" spc="35">
                <a:latin typeface="Times New Roman"/>
                <a:cs typeface="Times New Roman"/>
              </a:rPr>
              <a:t>variantei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45">
                <a:latin typeface="Times New Roman"/>
                <a:cs typeface="Times New Roman"/>
              </a:rPr>
              <a:t>optime</a:t>
            </a:r>
            <a:endParaRPr sz="1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20210" y="854405"/>
            <a:ext cx="437388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85">
                <a:latin typeface="Verdana"/>
                <a:cs typeface="Verdana"/>
              </a:rPr>
              <a:t>Matricea</a:t>
            </a:r>
            <a:r>
              <a:rPr dirty="0" sz="1800" spc="-210">
                <a:latin typeface="Verdana"/>
                <a:cs typeface="Verdana"/>
              </a:rPr>
              <a:t> </a:t>
            </a:r>
            <a:r>
              <a:rPr dirty="0" sz="1800" spc="-105">
                <a:latin typeface="Verdana"/>
                <a:cs typeface="Verdana"/>
              </a:rPr>
              <a:t>distan</a:t>
            </a:r>
            <a:r>
              <a:rPr dirty="0" sz="1800" spc="-105">
                <a:latin typeface="Cambria"/>
                <a:cs typeface="Cambria"/>
              </a:rPr>
              <a:t>ţ</a:t>
            </a:r>
            <a:r>
              <a:rPr dirty="0" sz="1800" spc="-105">
                <a:latin typeface="Verdana"/>
                <a:cs typeface="Verdana"/>
              </a:rPr>
              <a:t>elor</a:t>
            </a:r>
            <a:r>
              <a:rPr dirty="0" sz="1800" spc="-204">
                <a:latin typeface="Verdana"/>
                <a:cs typeface="Verdana"/>
              </a:rPr>
              <a:t> </a:t>
            </a:r>
            <a:r>
              <a:rPr dirty="0" sz="1800" spc="-100">
                <a:latin typeface="Verdana"/>
                <a:cs typeface="Verdana"/>
              </a:rPr>
              <a:t>si</a:t>
            </a:r>
            <a:r>
              <a:rPr dirty="0" sz="1800" spc="-215">
                <a:latin typeface="Verdana"/>
                <a:cs typeface="Verdana"/>
              </a:rPr>
              <a:t> </a:t>
            </a:r>
            <a:r>
              <a:rPr dirty="0" sz="1800" spc="-85">
                <a:latin typeface="Verdana"/>
                <a:cs typeface="Verdana"/>
              </a:rPr>
              <a:t>criteriilor</a:t>
            </a:r>
            <a:r>
              <a:rPr dirty="0" sz="1800" spc="-225">
                <a:latin typeface="Verdana"/>
                <a:cs typeface="Verdana"/>
              </a:rPr>
              <a:t> </a:t>
            </a:r>
            <a:r>
              <a:rPr dirty="0" sz="1800" spc="-120">
                <a:latin typeface="Verdana"/>
                <a:cs typeface="Verdana"/>
              </a:rPr>
              <a:t>decizionale</a:t>
            </a:r>
            <a:endParaRPr sz="1800">
              <a:latin typeface="Verdana"/>
              <a:cs typeface="Verdan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866391" y="1543662"/>
          <a:ext cx="8950960" cy="23666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9920"/>
                <a:gridCol w="1721484"/>
                <a:gridCol w="1390014"/>
                <a:gridCol w="1307464"/>
                <a:gridCol w="1310004"/>
                <a:gridCol w="1307465"/>
              </a:tblGrid>
              <a:tr h="3270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185"/>
                        </a:lnSpc>
                      </a:pPr>
                      <a:r>
                        <a:rPr dirty="0" sz="1900" spc="-5" b="1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baseline="-11111" sz="1875" spc="-7" b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900" spc="-5" b="1">
                          <a:latin typeface="Times New Roman"/>
                          <a:cs typeface="Times New Roman"/>
                        </a:rPr>
                        <a:t>/C</a:t>
                      </a:r>
                      <a:r>
                        <a:rPr dirty="0" baseline="-11111" sz="1875" spc="-7" b="1">
                          <a:latin typeface="Times New Roman"/>
                          <a:cs typeface="Times New Roman"/>
                        </a:rPr>
                        <a:t>j</a:t>
                      </a:r>
                      <a:endParaRPr baseline="-11111" sz="18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85"/>
                        </a:lnSpc>
                      </a:pPr>
                      <a:r>
                        <a:rPr dirty="0" sz="1900" spc="-5" b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11111" sz="1875" spc="-7" b="1">
                          <a:latin typeface="Times New Roman"/>
                          <a:cs typeface="Times New Roman"/>
                        </a:rPr>
                        <a:t>1</a:t>
                      </a:r>
                      <a:endParaRPr baseline="-11111" sz="18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85"/>
                        </a:lnSpc>
                      </a:pPr>
                      <a:r>
                        <a:rPr dirty="0" sz="1900" spc="-5" b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11111" sz="1875" spc="-7" b="1">
                          <a:latin typeface="Times New Roman"/>
                          <a:cs typeface="Times New Roman"/>
                        </a:rPr>
                        <a:t>2</a:t>
                      </a:r>
                      <a:endParaRPr baseline="-11111" sz="18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85"/>
                        </a:lnSpc>
                      </a:pPr>
                      <a:r>
                        <a:rPr dirty="0" sz="1900" spc="-5" b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11111" sz="1875" spc="-7" b="1">
                          <a:latin typeface="Times New Roman"/>
                          <a:cs typeface="Times New Roman"/>
                        </a:rPr>
                        <a:t>3</a:t>
                      </a:r>
                      <a:endParaRPr baseline="-11111" sz="18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85"/>
                        </a:lnSpc>
                      </a:pPr>
                      <a:r>
                        <a:rPr dirty="0" sz="1900" spc="-5" b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11111" sz="1875" spc="-7" b="1">
                          <a:latin typeface="Times New Roman"/>
                          <a:cs typeface="Times New Roman"/>
                        </a:rPr>
                        <a:t>4</a:t>
                      </a:r>
                      <a:endParaRPr baseline="-11111" sz="18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9565">
                <a:tc rowSpan="3">
                  <a:txBody>
                    <a:bodyPr/>
                    <a:lstStyle/>
                    <a:p>
                      <a:pPr marL="529590">
                        <a:lnSpc>
                          <a:spcPts val="2185"/>
                        </a:lnSpc>
                      </a:pPr>
                      <a:r>
                        <a:rPr dirty="0" sz="1900" spc="-10" b="1">
                          <a:latin typeface="Times New Roman"/>
                          <a:cs typeface="Times New Roman"/>
                        </a:rPr>
                        <a:t>Criteriu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48133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900" spc="-5" b="1">
                          <a:latin typeface="Times New Roman"/>
                          <a:cs typeface="Times New Roman"/>
                        </a:rPr>
                        <a:t>principal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85"/>
                        </a:lnSpc>
                      </a:pPr>
                      <a:r>
                        <a:rPr dirty="0" sz="1900" spc="-5" b="1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baseline="-11111" sz="1875" spc="-7" b="1">
                          <a:latin typeface="Times New Roman"/>
                          <a:cs typeface="Times New Roman"/>
                        </a:rPr>
                        <a:t>1</a:t>
                      </a:r>
                      <a:endParaRPr baseline="-11111" sz="18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2145"/>
                        </a:lnSpc>
                      </a:pPr>
                      <a:r>
                        <a:rPr dirty="0" sz="1900">
                          <a:latin typeface="Times New Roman"/>
                          <a:cs typeface="Times New Roman"/>
                        </a:rPr>
                        <a:t>1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2145"/>
                        </a:lnSpc>
                      </a:pPr>
                      <a:r>
                        <a:rPr dirty="0" sz="1900" spc="-10">
                          <a:latin typeface="Times New Roman"/>
                          <a:cs typeface="Times New Roman"/>
                        </a:rPr>
                        <a:t>0.5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02870">
                        <a:lnSpc>
                          <a:spcPts val="2145"/>
                        </a:lnSpc>
                      </a:pPr>
                      <a:r>
                        <a:rPr dirty="0" sz="1900" spc="-10">
                          <a:latin typeface="Times New Roman"/>
                          <a:cs typeface="Times New Roman"/>
                        </a:rPr>
                        <a:t>0.5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02870">
                        <a:lnSpc>
                          <a:spcPts val="2145"/>
                        </a:lnSpc>
                      </a:pPr>
                      <a:r>
                        <a:rPr dirty="0" sz="1900" spc="-10">
                          <a:latin typeface="Times New Roman"/>
                          <a:cs typeface="Times New Roman"/>
                        </a:rPr>
                        <a:t>0.5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32702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80"/>
                        </a:lnSpc>
                      </a:pPr>
                      <a:r>
                        <a:rPr dirty="0" sz="1900" spc="-5" b="1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baseline="-11111" sz="1875" spc="-7" b="1">
                          <a:latin typeface="Times New Roman"/>
                          <a:cs typeface="Times New Roman"/>
                        </a:rPr>
                        <a:t>2</a:t>
                      </a:r>
                      <a:endParaRPr baseline="-11111" sz="18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2180"/>
                        </a:lnSpc>
                      </a:pPr>
                      <a:r>
                        <a:rPr dirty="0" sz="1900" spc="-10" b="1">
                          <a:latin typeface="Times New Roman"/>
                          <a:cs typeface="Times New Roman"/>
                        </a:rPr>
                        <a:t>1.5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2180"/>
                        </a:lnSpc>
                      </a:pPr>
                      <a:r>
                        <a:rPr dirty="0" sz="1900" spc="-10" b="1">
                          <a:latin typeface="Times New Roman"/>
                          <a:cs typeface="Times New Roman"/>
                        </a:rPr>
                        <a:t>1.5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02235">
                        <a:lnSpc>
                          <a:spcPts val="2140"/>
                        </a:lnSpc>
                      </a:pPr>
                      <a:r>
                        <a:rPr dirty="0" sz="1900">
                          <a:latin typeface="Times New Roman"/>
                          <a:cs typeface="Times New Roman"/>
                        </a:rPr>
                        <a:t>1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2870">
                        <a:lnSpc>
                          <a:spcPts val="2140"/>
                        </a:lnSpc>
                      </a:pPr>
                      <a:r>
                        <a:rPr dirty="0" sz="1900" spc="-10">
                          <a:latin typeface="Times New Roman"/>
                          <a:cs typeface="Times New Roman"/>
                        </a:rPr>
                        <a:t>0.5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33337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80"/>
                        </a:lnSpc>
                      </a:pPr>
                      <a:r>
                        <a:rPr dirty="0" sz="1900" spc="-5" b="1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baseline="-11111" sz="1875" spc="-7" b="1">
                          <a:latin typeface="Times New Roman"/>
                          <a:cs typeface="Times New Roman"/>
                        </a:rPr>
                        <a:t>3</a:t>
                      </a:r>
                      <a:endParaRPr baseline="-11111" sz="18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2140"/>
                        </a:lnSpc>
                      </a:pPr>
                      <a:r>
                        <a:rPr dirty="0" sz="1900">
                          <a:latin typeface="Times New Roman"/>
                          <a:cs typeface="Times New Roman"/>
                        </a:rPr>
                        <a:t>1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2140"/>
                        </a:lnSpc>
                      </a:pPr>
                      <a:r>
                        <a:rPr dirty="0" sz="1900">
                          <a:latin typeface="Times New Roman"/>
                          <a:cs typeface="Times New Roman"/>
                        </a:rPr>
                        <a:t>2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02870">
                        <a:lnSpc>
                          <a:spcPts val="2140"/>
                        </a:lnSpc>
                      </a:pPr>
                      <a:r>
                        <a:rPr dirty="0" sz="1900" spc="-10">
                          <a:latin typeface="Times New Roman"/>
                          <a:cs typeface="Times New Roman"/>
                        </a:rPr>
                        <a:t>0.5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02870">
                        <a:lnSpc>
                          <a:spcPts val="2140"/>
                        </a:lnSpc>
                      </a:pPr>
                      <a:r>
                        <a:rPr dirty="0" sz="1900" spc="-10">
                          <a:latin typeface="Times New Roman"/>
                          <a:cs typeface="Times New Roman"/>
                        </a:rPr>
                        <a:t>0.5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352425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900" spc="-10" b="1">
                          <a:latin typeface="Times New Roman"/>
                          <a:cs typeface="Times New Roman"/>
                        </a:rPr>
                        <a:t>Criteriu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900" spc="-5" b="1">
                          <a:latin typeface="Times New Roman"/>
                          <a:cs typeface="Times New Roman"/>
                        </a:rPr>
                        <a:t>suplimentar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900" spc="-5" b="1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baseline="-11111" sz="1875" spc="-7" b="1">
                          <a:latin typeface="Times New Roman"/>
                          <a:cs typeface="Times New Roman"/>
                        </a:rPr>
                        <a:t>1</a:t>
                      </a:r>
                      <a:endParaRPr baseline="-11111" sz="18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2265"/>
                        </a:lnSpc>
                      </a:pPr>
                      <a:r>
                        <a:rPr dirty="0" sz="1900">
                          <a:latin typeface="Times New Roman"/>
                          <a:cs typeface="Times New Roman"/>
                        </a:rPr>
                        <a:t>4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2265"/>
                        </a:lnSpc>
                      </a:pPr>
                      <a:r>
                        <a:rPr dirty="0" sz="1900">
                          <a:latin typeface="Times New Roman"/>
                          <a:cs typeface="Times New Roman"/>
                        </a:rPr>
                        <a:t>3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2235">
                        <a:lnSpc>
                          <a:spcPts val="2265"/>
                        </a:lnSpc>
                      </a:pPr>
                      <a:r>
                        <a:rPr dirty="0" sz="1900">
                          <a:latin typeface="Times New Roman"/>
                          <a:cs typeface="Times New Roman"/>
                        </a:rPr>
                        <a:t>1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02235">
                        <a:lnSpc>
                          <a:spcPts val="2265"/>
                        </a:lnSpc>
                      </a:pPr>
                      <a:r>
                        <a:rPr dirty="0" sz="1900">
                          <a:latin typeface="Times New Roman"/>
                          <a:cs typeface="Times New Roman"/>
                        </a:rPr>
                        <a:t>1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34861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75"/>
                        </a:lnSpc>
                      </a:pPr>
                      <a:r>
                        <a:rPr dirty="0" sz="1900" spc="-5" b="1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baseline="-11111" sz="1875" spc="-7" b="1">
                          <a:latin typeface="Times New Roman"/>
                          <a:cs typeface="Times New Roman"/>
                        </a:rPr>
                        <a:t>2</a:t>
                      </a:r>
                      <a:endParaRPr baseline="-11111" sz="18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2275"/>
                        </a:lnSpc>
                      </a:pPr>
                      <a:r>
                        <a:rPr dirty="0" sz="1900" b="1">
                          <a:latin typeface="Times New Roman"/>
                          <a:cs typeface="Times New Roman"/>
                        </a:rPr>
                        <a:t>4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2275"/>
                        </a:lnSpc>
                      </a:pPr>
                      <a:r>
                        <a:rPr dirty="0" sz="1900" b="1">
                          <a:latin typeface="Times New Roman"/>
                          <a:cs typeface="Times New Roman"/>
                        </a:rPr>
                        <a:t>2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02235">
                        <a:lnSpc>
                          <a:spcPts val="2235"/>
                        </a:lnSpc>
                      </a:pPr>
                      <a:r>
                        <a:rPr dirty="0" sz="1900">
                          <a:latin typeface="Times New Roman"/>
                          <a:cs typeface="Times New Roman"/>
                        </a:rPr>
                        <a:t>1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2235">
                        <a:lnSpc>
                          <a:spcPts val="2235"/>
                        </a:lnSpc>
                      </a:pPr>
                      <a:r>
                        <a:rPr dirty="0" sz="1900">
                          <a:latin typeface="Times New Roman"/>
                          <a:cs typeface="Times New Roman"/>
                        </a:rPr>
                        <a:t>2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861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5"/>
                        </a:lnSpc>
                      </a:pPr>
                      <a:r>
                        <a:rPr dirty="0" sz="1900" spc="-5" b="1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baseline="-11111" sz="1875" spc="-7" b="1">
                          <a:latin typeface="Times New Roman"/>
                          <a:cs typeface="Times New Roman"/>
                        </a:rPr>
                        <a:t>3</a:t>
                      </a:r>
                      <a:endParaRPr baseline="-11111" sz="18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2220"/>
                        </a:lnSpc>
                      </a:pPr>
                      <a:r>
                        <a:rPr dirty="0" sz="1900">
                          <a:latin typeface="Times New Roman"/>
                          <a:cs typeface="Times New Roman"/>
                        </a:rPr>
                        <a:t>4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2220"/>
                        </a:lnSpc>
                      </a:pPr>
                      <a:r>
                        <a:rPr dirty="0" sz="1900">
                          <a:latin typeface="Times New Roman"/>
                          <a:cs typeface="Times New Roman"/>
                        </a:rPr>
                        <a:t>2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2235">
                        <a:lnSpc>
                          <a:spcPts val="2220"/>
                        </a:lnSpc>
                      </a:pPr>
                      <a:r>
                        <a:rPr dirty="0" sz="1900">
                          <a:latin typeface="Times New Roman"/>
                          <a:cs typeface="Times New Roman"/>
                        </a:rPr>
                        <a:t>1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02235">
                        <a:lnSpc>
                          <a:spcPts val="2220"/>
                        </a:lnSpc>
                      </a:pPr>
                      <a:r>
                        <a:rPr dirty="0" sz="1900">
                          <a:latin typeface="Times New Roman"/>
                          <a:cs typeface="Times New Roman"/>
                        </a:rPr>
                        <a:t>3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55179" y="1183053"/>
            <a:ext cx="2473960" cy="33972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b="0" i="0">
                <a:latin typeface="Times New Roman"/>
                <a:cs typeface="Times New Roman"/>
              </a:rPr>
              <a:t>Ordonorea</a:t>
            </a:r>
            <a:r>
              <a:rPr dirty="0" sz="2050" spc="-30" b="0" i="0">
                <a:latin typeface="Times New Roman"/>
                <a:cs typeface="Times New Roman"/>
              </a:rPr>
              <a:t> </a:t>
            </a:r>
            <a:r>
              <a:rPr dirty="0" sz="2050" b="0" i="0">
                <a:latin typeface="Times New Roman"/>
                <a:cs typeface="Times New Roman"/>
              </a:rPr>
              <a:t>evaluarilor*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268072" y="2349046"/>
            <a:ext cx="1923414" cy="350520"/>
          </a:xfrm>
          <a:custGeom>
            <a:avLst/>
            <a:gdLst/>
            <a:ahLst/>
            <a:cxnLst/>
            <a:rect l="l" t="t" r="r" b="b"/>
            <a:pathLst>
              <a:path w="1923415" h="350519">
                <a:moveTo>
                  <a:pt x="27349" y="0"/>
                </a:moveTo>
                <a:lnTo>
                  <a:pt x="27349" y="311439"/>
                </a:lnTo>
              </a:path>
              <a:path w="1923415" h="350519">
                <a:moveTo>
                  <a:pt x="731621" y="0"/>
                </a:moveTo>
                <a:lnTo>
                  <a:pt x="731621" y="311439"/>
                </a:lnTo>
              </a:path>
              <a:path w="1923415" h="350519">
                <a:moveTo>
                  <a:pt x="1006717" y="0"/>
                </a:moveTo>
                <a:lnTo>
                  <a:pt x="1006717" y="311439"/>
                </a:lnTo>
              </a:path>
              <a:path w="1923415" h="350519">
                <a:moveTo>
                  <a:pt x="1891397" y="0"/>
                </a:moveTo>
                <a:lnTo>
                  <a:pt x="1891397" y="311439"/>
                </a:lnTo>
              </a:path>
              <a:path w="1923415" h="350519">
                <a:moveTo>
                  <a:pt x="0" y="349979"/>
                </a:moveTo>
                <a:lnTo>
                  <a:pt x="1922954" y="349979"/>
                </a:lnTo>
              </a:path>
            </a:pathLst>
          </a:custGeom>
          <a:ln w="109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310703" y="3146262"/>
            <a:ext cx="1828164" cy="348615"/>
          </a:xfrm>
          <a:custGeom>
            <a:avLst/>
            <a:gdLst/>
            <a:ahLst/>
            <a:cxnLst/>
            <a:rect l="l" t="t" r="r" b="b"/>
            <a:pathLst>
              <a:path w="1828165" h="348614">
                <a:moveTo>
                  <a:pt x="26881" y="0"/>
                </a:moveTo>
                <a:lnTo>
                  <a:pt x="26881" y="310902"/>
                </a:lnTo>
              </a:path>
              <a:path w="1828165" h="348614">
                <a:moveTo>
                  <a:pt x="722681" y="0"/>
                </a:moveTo>
                <a:lnTo>
                  <a:pt x="722681" y="310902"/>
                </a:lnTo>
              </a:path>
              <a:path w="1828165" h="348614">
                <a:moveTo>
                  <a:pt x="992036" y="0"/>
                </a:moveTo>
                <a:lnTo>
                  <a:pt x="992036" y="310902"/>
                </a:lnTo>
              </a:path>
              <a:path w="1828165" h="348614">
                <a:moveTo>
                  <a:pt x="1796932" y="0"/>
                </a:moveTo>
                <a:lnTo>
                  <a:pt x="1796932" y="310902"/>
                </a:lnTo>
              </a:path>
              <a:path w="1828165" h="348614">
                <a:moveTo>
                  <a:pt x="0" y="348412"/>
                </a:moveTo>
                <a:lnTo>
                  <a:pt x="1828038" y="348412"/>
                </a:lnTo>
              </a:path>
            </a:pathLst>
          </a:custGeom>
          <a:ln w="1100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278860" y="3944091"/>
            <a:ext cx="1913889" cy="348615"/>
          </a:xfrm>
          <a:custGeom>
            <a:avLst/>
            <a:gdLst/>
            <a:ahLst/>
            <a:cxnLst/>
            <a:rect l="l" t="t" r="r" b="b"/>
            <a:pathLst>
              <a:path w="1913890" h="348614">
                <a:moveTo>
                  <a:pt x="27800" y="0"/>
                </a:moveTo>
                <a:lnTo>
                  <a:pt x="27800" y="310902"/>
                </a:lnTo>
              </a:path>
              <a:path w="1913890" h="348614">
                <a:moveTo>
                  <a:pt x="710757" y="0"/>
                </a:moveTo>
                <a:lnTo>
                  <a:pt x="710757" y="310902"/>
                </a:lnTo>
              </a:path>
              <a:path w="1913890" h="348614">
                <a:moveTo>
                  <a:pt x="980895" y="0"/>
                </a:moveTo>
                <a:lnTo>
                  <a:pt x="980895" y="310902"/>
                </a:lnTo>
              </a:path>
              <a:path w="1913890" h="348614">
                <a:moveTo>
                  <a:pt x="1882076" y="0"/>
                </a:moveTo>
                <a:lnTo>
                  <a:pt x="1882076" y="310902"/>
                </a:lnTo>
              </a:path>
              <a:path w="1913890" h="348614">
                <a:moveTo>
                  <a:pt x="0" y="348412"/>
                </a:moveTo>
                <a:lnTo>
                  <a:pt x="1913548" y="348412"/>
                </a:lnTo>
              </a:path>
            </a:pathLst>
          </a:custGeom>
          <a:ln w="1098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532358" y="1564803"/>
          <a:ext cx="7339330" cy="31045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8090"/>
                <a:gridCol w="2853690"/>
                <a:gridCol w="3241039"/>
              </a:tblGrid>
              <a:tr h="709295">
                <a:tc>
                  <a:txBody>
                    <a:bodyPr/>
                    <a:lstStyle/>
                    <a:p>
                      <a:pPr algn="r" marR="487680">
                        <a:lnSpc>
                          <a:spcPts val="2370"/>
                        </a:lnSpc>
                      </a:pPr>
                      <a:r>
                        <a:rPr dirty="0" sz="2050" spc="5" b="1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baseline="-10288" sz="2025" spc="7" b="1">
                          <a:latin typeface="Times New Roman"/>
                          <a:cs typeface="Times New Roman"/>
                        </a:rPr>
                        <a:t>i</a:t>
                      </a:r>
                      <a:endParaRPr baseline="-10288" sz="202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dirty="0" baseline="21680" sz="3075" spc="-1237">
                          <a:latin typeface="Symbol"/>
                          <a:cs typeface="Symbol"/>
                        </a:rPr>
                        <a:t></a:t>
                      </a:r>
                      <a:r>
                        <a:rPr dirty="0" baseline="-5420" sz="3075" spc="-1237">
                          <a:latin typeface="Symbol"/>
                          <a:cs typeface="Symbol"/>
                        </a:rPr>
                        <a:t></a:t>
                      </a:r>
                      <a:r>
                        <a:rPr dirty="0" baseline="-42005" sz="3075" spc="67">
                          <a:latin typeface="Symbol"/>
                          <a:cs typeface="Symbol"/>
                        </a:rPr>
                        <a:t></a:t>
                      </a:r>
                      <a:r>
                        <a:rPr dirty="0" sz="2200" i="1">
                          <a:latin typeface="Symbol"/>
                          <a:cs typeface="Symbol"/>
                        </a:rPr>
                        <a:t></a:t>
                      </a:r>
                      <a:r>
                        <a:rPr dirty="0" sz="2200" spc="-1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z="2050" spc="-3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 spc="-9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2050" spc="-10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050" spc="13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z="20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2050" spc="-2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 spc="-20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2050" spc="13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2050" spc="155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2200" spc="185" i="1">
                          <a:latin typeface="Symbol"/>
                          <a:cs typeface="Symbol"/>
                        </a:rPr>
                        <a:t></a:t>
                      </a:r>
                      <a:r>
                        <a:rPr dirty="0" sz="205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2050" spc="-3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z="2050" spc="-3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 spc="-9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2050" spc="5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2050" spc="18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baseline="21680" sz="3075" spc="-1237">
                          <a:latin typeface="Symbol"/>
                          <a:cs typeface="Symbol"/>
                        </a:rPr>
                        <a:t></a:t>
                      </a:r>
                      <a:r>
                        <a:rPr dirty="0" baseline="-5420" sz="3075" spc="-1237">
                          <a:latin typeface="Symbol"/>
                          <a:cs typeface="Symbol"/>
                        </a:rPr>
                        <a:t></a:t>
                      </a:r>
                      <a:r>
                        <a:rPr dirty="0" baseline="-42005" sz="3075">
                          <a:latin typeface="Symbol"/>
                          <a:cs typeface="Symbol"/>
                        </a:rPr>
                        <a:t></a:t>
                      </a:r>
                      <a:endParaRPr baseline="-42005" sz="3075">
                        <a:latin typeface="Symbol"/>
                        <a:cs typeface="Symbol"/>
                      </a:endParaRPr>
                    </a:p>
                  </a:txBody>
                  <a:tcPr marL="0" marR="0" marB="0" marT="1219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0">
                        <a:lnSpc>
                          <a:spcPts val="2370"/>
                        </a:lnSpc>
                      </a:pPr>
                      <a:r>
                        <a:rPr dirty="0" sz="2050" b="1">
                          <a:latin typeface="Times New Roman"/>
                          <a:cs typeface="Times New Roman"/>
                        </a:rPr>
                        <a:t>Distanţe</a:t>
                      </a:r>
                      <a:r>
                        <a:rPr dirty="0" sz="205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 b="1">
                          <a:latin typeface="Times New Roman"/>
                          <a:cs typeface="Times New Roman"/>
                        </a:rPr>
                        <a:t>relative</a:t>
                      </a:r>
                      <a:endParaRPr sz="2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98195">
                <a:tc>
                  <a:txBody>
                    <a:bodyPr/>
                    <a:lstStyle/>
                    <a:p>
                      <a:pPr algn="r" marR="470534">
                        <a:lnSpc>
                          <a:spcPct val="100000"/>
                        </a:lnSpc>
                        <a:spcBef>
                          <a:spcPts val="1660"/>
                        </a:spcBef>
                      </a:pPr>
                      <a:r>
                        <a:rPr dirty="0" sz="2050" spc="5" b="1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baseline="-10288" sz="2025" spc="7" b="1">
                          <a:latin typeface="Times New Roman"/>
                          <a:cs typeface="Times New Roman"/>
                        </a:rPr>
                        <a:t>1</a:t>
                      </a:r>
                      <a:endParaRPr baseline="-10288" sz="2025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08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20"/>
                        </a:spcBef>
                      </a:pPr>
                      <a:r>
                        <a:rPr dirty="0" sz="2050" spc="5">
                          <a:latin typeface="Times New Roman"/>
                          <a:cs typeface="Times New Roman"/>
                        </a:rPr>
                        <a:t>[6</a:t>
                      </a:r>
                      <a:r>
                        <a:rPr dirty="0" sz="205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 spc="-5">
                          <a:latin typeface="Times New Roman"/>
                          <a:cs typeface="Times New Roman"/>
                        </a:rPr>
                        <a:t>α-2,</a:t>
                      </a:r>
                      <a:r>
                        <a:rPr dirty="0" sz="205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 spc="5">
                          <a:latin typeface="Times New Roman"/>
                          <a:cs typeface="Times New Roman"/>
                        </a:rPr>
                        <a:t>11</a:t>
                      </a:r>
                      <a:r>
                        <a:rPr dirty="0" sz="205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>
                          <a:latin typeface="Times New Roman"/>
                          <a:cs typeface="Times New Roman"/>
                        </a:rPr>
                        <a:t>α-6]</a:t>
                      </a:r>
                      <a:endParaRPr sz="2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57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2050" spc="-135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2150" i="1">
                          <a:latin typeface="Symbol"/>
                          <a:cs typeface="Symbol"/>
                        </a:rPr>
                        <a:t></a:t>
                      </a:r>
                      <a:r>
                        <a:rPr dirty="0" sz="215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2050" spc="-1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2050" spc="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z="205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 spc="5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2050" spc="-35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2150" i="1">
                          <a:latin typeface="Symbol"/>
                          <a:cs typeface="Symbol"/>
                        </a:rPr>
                        <a:t></a:t>
                      </a:r>
                      <a:r>
                        <a:rPr dirty="0" sz="215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 spc="16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2050" spc="55">
                          <a:latin typeface="Times New Roman"/>
                          <a:cs typeface="Times New Roman"/>
                        </a:rPr>
                        <a:t>11</a:t>
                      </a: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algn="ctr" marR="508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2050">
                          <a:latin typeface="Times New Roman"/>
                          <a:cs typeface="Times New Roman"/>
                        </a:rPr>
                        <a:t>2</a:t>
                      </a:r>
                      <a:endParaRPr sz="2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98830">
                <a:tc>
                  <a:txBody>
                    <a:bodyPr/>
                    <a:lstStyle/>
                    <a:p>
                      <a:pPr algn="r" marR="470534">
                        <a:lnSpc>
                          <a:spcPct val="100000"/>
                        </a:lnSpc>
                        <a:spcBef>
                          <a:spcPts val="1660"/>
                        </a:spcBef>
                      </a:pPr>
                      <a:r>
                        <a:rPr dirty="0" sz="2050" spc="5" b="1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baseline="-10288" sz="2025" spc="7" b="1">
                          <a:latin typeface="Times New Roman"/>
                          <a:cs typeface="Times New Roman"/>
                        </a:rPr>
                        <a:t>2</a:t>
                      </a:r>
                      <a:endParaRPr baseline="-10288" sz="2025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08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20"/>
                        </a:spcBef>
                      </a:pPr>
                      <a:r>
                        <a:rPr dirty="0" sz="2050" spc="5">
                          <a:latin typeface="Times New Roman"/>
                          <a:cs typeface="Times New Roman"/>
                        </a:rPr>
                        <a:t>[6</a:t>
                      </a:r>
                      <a:r>
                        <a:rPr dirty="0" sz="205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 spc="-5">
                          <a:latin typeface="Times New Roman"/>
                          <a:cs typeface="Times New Roman"/>
                        </a:rPr>
                        <a:t>α-2,</a:t>
                      </a:r>
                      <a:r>
                        <a:rPr dirty="0" sz="205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 spc="5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z="205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>
                          <a:latin typeface="Times New Roman"/>
                          <a:cs typeface="Times New Roman"/>
                        </a:rPr>
                        <a:t>α-4]</a:t>
                      </a:r>
                      <a:endParaRPr sz="2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57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714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2050" spc="-14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2150" i="1">
                          <a:latin typeface="Symbol"/>
                          <a:cs typeface="Symbol"/>
                        </a:rPr>
                        <a:t></a:t>
                      </a:r>
                      <a:r>
                        <a:rPr dirty="0" sz="215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2050" spc="-2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205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z="205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 spc="5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2050" spc="-204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2150" i="1">
                          <a:latin typeface="Symbol"/>
                          <a:cs typeface="Symbol"/>
                        </a:rPr>
                        <a:t></a:t>
                      </a:r>
                      <a:r>
                        <a:rPr dirty="0" sz="215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2050" spc="-2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>
                          <a:latin typeface="Times New Roman"/>
                          <a:cs typeface="Times New Roman"/>
                        </a:rPr>
                        <a:t>9</a:t>
                      </a: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algn="ctr" marR="1270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2050">
                          <a:latin typeface="Times New Roman"/>
                          <a:cs typeface="Times New Roman"/>
                        </a:rPr>
                        <a:t>2</a:t>
                      </a:r>
                      <a:endParaRPr sz="2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2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98195">
                <a:tc>
                  <a:txBody>
                    <a:bodyPr/>
                    <a:lstStyle/>
                    <a:p>
                      <a:pPr algn="r" marR="470534">
                        <a:lnSpc>
                          <a:spcPct val="100000"/>
                        </a:lnSpc>
                        <a:spcBef>
                          <a:spcPts val="1639"/>
                        </a:spcBef>
                      </a:pPr>
                      <a:r>
                        <a:rPr dirty="0" sz="2050" spc="5" b="1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baseline="-10288" sz="2025" spc="7" b="1">
                          <a:latin typeface="Times New Roman"/>
                          <a:cs typeface="Times New Roman"/>
                        </a:rPr>
                        <a:t>3</a:t>
                      </a:r>
                      <a:endParaRPr baseline="-10288" sz="2025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827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0"/>
                        </a:spcBef>
                      </a:pPr>
                      <a:r>
                        <a:rPr dirty="0" sz="2050" spc="5">
                          <a:latin typeface="Times New Roman"/>
                          <a:cs typeface="Times New Roman"/>
                        </a:rPr>
                        <a:t>[8</a:t>
                      </a:r>
                      <a:r>
                        <a:rPr dirty="0" sz="205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 spc="-5">
                          <a:latin typeface="Times New Roman"/>
                          <a:cs typeface="Times New Roman"/>
                        </a:rPr>
                        <a:t>α-5,</a:t>
                      </a:r>
                      <a:r>
                        <a:rPr dirty="0" sz="205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 spc="5">
                          <a:latin typeface="Times New Roman"/>
                          <a:cs typeface="Times New Roman"/>
                        </a:rPr>
                        <a:t>11</a:t>
                      </a:r>
                      <a:r>
                        <a:rPr dirty="0" sz="205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>
                          <a:latin typeface="Times New Roman"/>
                          <a:cs typeface="Times New Roman"/>
                        </a:rPr>
                        <a:t>α-7]</a:t>
                      </a:r>
                      <a:endParaRPr sz="2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dirty="0" sz="2050" spc="-165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2150" i="1">
                          <a:latin typeface="Symbol"/>
                          <a:cs typeface="Symbol"/>
                        </a:rPr>
                        <a:t></a:t>
                      </a:r>
                      <a:r>
                        <a:rPr dirty="0" sz="2150" spc="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2050" spc="-2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205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z="205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 spc="5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2050" spc="-34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2150" i="1">
                          <a:latin typeface="Symbol"/>
                          <a:cs typeface="Symbol"/>
                        </a:rPr>
                        <a:t></a:t>
                      </a:r>
                      <a:r>
                        <a:rPr dirty="0" sz="2150" spc="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50" spc="145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2050" spc="55">
                          <a:latin typeface="Times New Roman"/>
                          <a:cs typeface="Times New Roman"/>
                        </a:rPr>
                        <a:t>12</a:t>
                      </a: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2050">
                          <a:latin typeface="Times New Roman"/>
                          <a:cs typeface="Times New Roman"/>
                        </a:rPr>
                        <a:t>2</a:t>
                      </a:r>
                      <a:endParaRPr sz="2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6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208" y="713245"/>
            <a:ext cx="10828020" cy="39439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76200" marR="17780" indent="851535">
              <a:lnSpc>
                <a:spcPct val="117900"/>
              </a:lnSpc>
              <a:spcBef>
                <a:spcPts val="90"/>
              </a:spcBef>
              <a:tabLst>
                <a:tab pos="1363980" algn="l"/>
                <a:tab pos="2397125" algn="l"/>
                <a:tab pos="2802890" algn="l"/>
                <a:tab pos="3222625" algn="l"/>
                <a:tab pos="4042410" algn="l"/>
                <a:tab pos="4431030" algn="l"/>
                <a:tab pos="5639435" algn="l"/>
                <a:tab pos="6076950" algn="l"/>
                <a:tab pos="6956425" algn="l"/>
                <a:tab pos="7376159" algn="l"/>
                <a:tab pos="8505825" algn="l"/>
                <a:tab pos="9382760" algn="l"/>
              </a:tabLst>
            </a:pPr>
            <a:r>
              <a:rPr dirty="0" sz="2200" spc="20">
                <a:latin typeface="Times New Roman"/>
                <a:cs typeface="Times New Roman"/>
              </a:rPr>
              <a:t>S</a:t>
            </a:r>
            <a:r>
              <a:rPr dirty="0" sz="2200" spc="15">
                <a:latin typeface="Times New Roman"/>
                <a:cs typeface="Times New Roman"/>
              </a:rPr>
              <a:t>e</a:t>
            </a:r>
            <a:r>
              <a:rPr dirty="0" sz="2200">
                <a:latin typeface="Times New Roman"/>
                <a:cs typeface="Times New Roman"/>
              </a:rPr>
              <a:t>	</a:t>
            </a:r>
            <a:r>
              <a:rPr dirty="0" sz="2200" spc="15">
                <a:latin typeface="Times New Roman"/>
                <a:cs typeface="Times New Roman"/>
              </a:rPr>
              <a:t>obs</a:t>
            </a:r>
            <a:r>
              <a:rPr dirty="0" sz="2200" spc="5">
                <a:latin typeface="Times New Roman"/>
                <a:cs typeface="Times New Roman"/>
              </a:rPr>
              <a:t>e</a:t>
            </a:r>
            <a:r>
              <a:rPr dirty="0" sz="2200" spc="15">
                <a:latin typeface="Times New Roman"/>
                <a:cs typeface="Times New Roman"/>
              </a:rPr>
              <a:t>rvă</a:t>
            </a:r>
            <a:r>
              <a:rPr dirty="0" sz="2200">
                <a:latin typeface="Times New Roman"/>
                <a:cs typeface="Times New Roman"/>
              </a:rPr>
              <a:t>	</a:t>
            </a:r>
            <a:r>
              <a:rPr dirty="0" sz="2200" spc="25">
                <a:latin typeface="Times New Roman"/>
                <a:cs typeface="Times New Roman"/>
              </a:rPr>
              <a:t>c</a:t>
            </a:r>
            <a:r>
              <a:rPr dirty="0" sz="2200" spc="15">
                <a:latin typeface="Times New Roman"/>
                <a:cs typeface="Times New Roman"/>
              </a:rPr>
              <a:t>ă</a:t>
            </a:r>
            <a:r>
              <a:rPr dirty="0" sz="2200">
                <a:latin typeface="Times New Roman"/>
                <a:cs typeface="Times New Roman"/>
              </a:rPr>
              <a:t>	</a:t>
            </a:r>
            <a:r>
              <a:rPr dirty="0" sz="2200" spc="15">
                <a:latin typeface="Times New Roman"/>
                <a:cs typeface="Times New Roman"/>
              </a:rPr>
              <a:t>va</a:t>
            </a:r>
            <a:r>
              <a:rPr dirty="0" sz="2200">
                <a:latin typeface="Times New Roman"/>
                <a:cs typeface="Times New Roman"/>
              </a:rPr>
              <a:t>	</a:t>
            </a:r>
            <a:r>
              <a:rPr dirty="0" sz="2200" spc="5">
                <a:latin typeface="Times New Roman"/>
                <a:cs typeface="Times New Roman"/>
              </a:rPr>
              <a:t>t</a:t>
            </a:r>
            <a:r>
              <a:rPr dirty="0" sz="2200" spc="25">
                <a:latin typeface="Times New Roman"/>
                <a:cs typeface="Times New Roman"/>
              </a:rPr>
              <a:t>r</a:t>
            </a:r>
            <a:r>
              <a:rPr dirty="0" sz="2200" spc="5">
                <a:latin typeface="Times New Roman"/>
                <a:cs typeface="Times New Roman"/>
              </a:rPr>
              <a:t>e</a:t>
            </a:r>
            <a:r>
              <a:rPr dirty="0" sz="2200" spc="15">
                <a:latin typeface="Times New Roman"/>
                <a:cs typeface="Times New Roman"/>
              </a:rPr>
              <a:t>b</a:t>
            </a:r>
            <a:r>
              <a:rPr dirty="0" sz="2200" spc="35">
                <a:latin typeface="Times New Roman"/>
                <a:cs typeface="Times New Roman"/>
              </a:rPr>
              <a:t>u</a:t>
            </a:r>
            <a:r>
              <a:rPr dirty="0" sz="2200" spc="5">
                <a:latin typeface="Times New Roman"/>
                <a:cs typeface="Times New Roman"/>
              </a:rPr>
              <a:t>i</a:t>
            </a:r>
            <a:r>
              <a:rPr dirty="0" sz="2200">
                <a:latin typeface="Times New Roman"/>
                <a:cs typeface="Times New Roman"/>
              </a:rPr>
              <a:t>	</a:t>
            </a:r>
            <a:r>
              <a:rPr dirty="0" sz="2200" spc="5">
                <a:latin typeface="Times New Roman"/>
                <a:cs typeface="Times New Roman"/>
              </a:rPr>
              <a:t>s</a:t>
            </a:r>
            <a:r>
              <a:rPr dirty="0" sz="2200" spc="15">
                <a:latin typeface="Times New Roman"/>
                <a:cs typeface="Times New Roman"/>
              </a:rPr>
              <a:t>ă</a:t>
            </a:r>
            <a:r>
              <a:rPr dirty="0" sz="2200">
                <a:latin typeface="Times New Roman"/>
                <a:cs typeface="Times New Roman"/>
              </a:rPr>
              <a:t>	</a:t>
            </a:r>
            <a:r>
              <a:rPr dirty="0" sz="2200" spc="10">
                <a:latin typeface="Times New Roman"/>
                <a:cs typeface="Times New Roman"/>
              </a:rPr>
              <a:t>r</a:t>
            </a:r>
            <a:r>
              <a:rPr dirty="0" sz="2200" spc="-5">
                <a:latin typeface="Times New Roman"/>
                <a:cs typeface="Times New Roman"/>
              </a:rPr>
              <a:t>e</a:t>
            </a:r>
            <a:r>
              <a:rPr dirty="0" sz="2200" spc="25">
                <a:latin typeface="Times New Roman"/>
                <a:cs typeface="Times New Roman"/>
              </a:rPr>
              <a:t>z</a:t>
            </a:r>
            <a:r>
              <a:rPr dirty="0" sz="2200" spc="15">
                <a:latin typeface="Times New Roman"/>
                <a:cs typeface="Times New Roman"/>
              </a:rPr>
              <a:t>olvăm</a:t>
            </a:r>
            <a:r>
              <a:rPr dirty="0" sz="2200">
                <a:latin typeface="Times New Roman"/>
                <a:cs typeface="Times New Roman"/>
              </a:rPr>
              <a:t>	</a:t>
            </a:r>
            <a:r>
              <a:rPr dirty="0" sz="2200" spc="15">
                <a:latin typeface="Times New Roman"/>
                <a:cs typeface="Times New Roman"/>
              </a:rPr>
              <a:t>un</a:t>
            </a:r>
            <a:r>
              <a:rPr dirty="0" sz="2200">
                <a:latin typeface="Times New Roman"/>
                <a:cs typeface="Times New Roman"/>
              </a:rPr>
              <a:t>	</a:t>
            </a:r>
            <a:r>
              <a:rPr dirty="0" sz="2200" spc="5">
                <a:latin typeface="Times New Roman"/>
                <a:cs typeface="Times New Roman"/>
              </a:rPr>
              <a:t>si</a:t>
            </a:r>
            <a:r>
              <a:rPr dirty="0" sz="2200" spc="15">
                <a:latin typeface="Times New Roman"/>
                <a:cs typeface="Times New Roman"/>
              </a:rPr>
              <a:t>s</a:t>
            </a:r>
            <a:r>
              <a:rPr dirty="0" sz="2200" spc="15">
                <a:latin typeface="Times New Roman"/>
                <a:cs typeface="Times New Roman"/>
              </a:rPr>
              <a:t>tem</a:t>
            </a:r>
            <a:r>
              <a:rPr dirty="0" sz="2200">
                <a:latin typeface="Times New Roman"/>
                <a:cs typeface="Times New Roman"/>
              </a:rPr>
              <a:t>	</a:t>
            </a:r>
            <a:r>
              <a:rPr dirty="0" sz="2200" spc="15">
                <a:latin typeface="Times New Roman"/>
                <a:cs typeface="Times New Roman"/>
              </a:rPr>
              <a:t>de</a:t>
            </a:r>
            <a:r>
              <a:rPr dirty="0" sz="2200">
                <a:latin typeface="Times New Roman"/>
                <a:cs typeface="Times New Roman"/>
              </a:rPr>
              <a:t>	</a:t>
            </a:r>
            <a:r>
              <a:rPr dirty="0" sz="2200" spc="10">
                <a:latin typeface="Times New Roman"/>
                <a:cs typeface="Times New Roman"/>
              </a:rPr>
              <a:t>ine</a:t>
            </a:r>
            <a:r>
              <a:rPr dirty="0" sz="2200">
                <a:latin typeface="Times New Roman"/>
                <a:cs typeface="Times New Roman"/>
              </a:rPr>
              <a:t>c</a:t>
            </a:r>
            <a:r>
              <a:rPr dirty="0" sz="2200" spc="15">
                <a:latin typeface="Times New Roman"/>
                <a:cs typeface="Times New Roman"/>
              </a:rPr>
              <a:t>u</a:t>
            </a:r>
            <a:r>
              <a:rPr dirty="0" sz="2200" spc="5">
                <a:latin typeface="Times New Roman"/>
                <a:cs typeface="Times New Roman"/>
              </a:rPr>
              <a:t>a</a:t>
            </a:r>
            <a:r>
              <a:rPr dirty="0" sz="2200" spc="5">
                <a:latin typeface="Times New Roman"/>
                <a:cs typeface="Times New Roman"/>
              </a:rPr>
              <a:t>ţ</a:t>
            </a:r>
            <a:r>
              <a:rPr dirty="0" sz="2200" spc="10">
                <a:latin typeface="Times New Roman"/>
                <a:cs typeface="Times New Roman"/>
              </a:rPr>
              <a:t>i</a:t>
            </a:r>
            <a:r>
              <a:rPr dirty="0" sz="2200" spc="5">
                <a:latin typeface="Times New Roman"/>
                <a:cs typeface="Times New Roman"/>
              </a:rPr>
              <a:t>i</a:t>
            </a:r>
            <a:r>
              <a:rPr dirty="0" sz="2200">
                <a:latin typeface="Times New Roman"/>
                <a:cs typeface="Times New Roman"/>
              </a:rPr>
              <a:t>	</a:t>
            </a:r>
            <a:r>
              <a:rPr dirty="0" sz="2200" spc="15">
                <a:latin typeface="Times New Roman"/>
                <a:cs typeface="Times New Roman"/>
              </a:rPr>
              <a:t>p</a:t>
            </a:r>
            <a:r>
              <a:rPr dirty="0" sz="2200" spc="5">
                <a:latin typeface="Times New Roman"/>
                <a:cs typeface="Times New Roman"/>
              </a:rPr>
              <a:t>e</a:t>
            </a:r>
            <a:r>
              <a:rPr dirty="0" sz="2200" spc="10">
                <a:latin typeface="Times New Roman"/>
                <a:cs typeface="Times New Roman"/>
              </a:rPr>
              <a:t>ntru</a:t>
            </a:r>
            <a:r>
              <a:rPr dirty="0" sz="2200">
                <a:latin typeface="Times New Roman"/>
                <a:cs typeface="Times New Roman"/>
              </a:rPr>
              <a:t>	</a:t>
            </a:r>
            <a:r>
              <a:rPr dirty="0" sz="2200" spc="30">
                <a:latin typeface="Times New Roman"/>
                <a:cs typeface="Times New Roman"/>
              </a:rPr>
              <a:t>i</a:t>
            </a:r>
            <a:r>
              <a:rPr dirty="0" sz="2200" spc="15">
                <a:latin typeface="Times New Roman"/>
                <a:cs typeface="Times New Roman"/>
              </a:rPr>
              <a:t>d</a:t>
            </a:r>
            <a:r>
              <a:rPr dirty="0" sz="2200" spc="5">
                <a:latin typeface="Times New Roman"/>
                <a:cs typeface="Times New Roman"/>
              </a:rPr>
              <a:t>e</a:t>
            </a:r>
            <a:r>
              <a:rPr dirty="0" sz="2200" spc="10">
                <a:latin typeface="Times New Roman"/>
                <a:cs typeface="Times New Roman"/>
              </a:rPr>
              <a:t>nt</a:t>
            </a:r>
            <a:r>
              <a:rPr dirty="0" sz="2200" spc="10">
                <a:latin typeface="Times New Roman"/>
                <a:cs typeface="Times New Roman"/>
              </a:rPr>
              <a:t>i</a:t>
            </a:r>
            <a:r>
              <a:rPr dirty="0" sz="2200" spc="10">
                <a:latin typeface="Times New Roman"/>
                <a:cs typeface="Times New Roman"/>
              </a:rPr>
              <a:t>fi</a:t>
            </a:r>
            <a:r>
              <a:rPr dirty="0" sz="2200">
                <a:latin typeface="Times New Roman"/>
                <a:cs typeface="Times New Roman"/>
              </a:rPr>
              <a:t>c</a:t>
            </a:r>
            <a:r>
              <a:rPr dirty="0" sz="2200" spc="5">
                <a:latin typeface="Times New Roman"/>
                <a:cs typeface="Times New Roman"/>
              </a:rPr>
              <a:t>a</a:t>
            </a:r>
            <a:r>
              <a:rPr dirty="0" sz="2200" spc="20">
                <a:latin typeface="Times New Roman"/>
                <a:cs typeface="Times New Roman"/>
              </a:rPr>
              <a:t>r</a:t>
            </a:r>
            <a:r>
              <a:rPr dirty="0" sz="2200" spc="5">
                <a:latin typeface="Times New Roman"/>
                <a:cs typeface="Times New Roman"/>
              </a:rPr>
              <a:t>e</a:t>
            </a:r>
            <a:r>
              <a:rPr dirty="0" sz="2200" spc="10">
                <a:latin typeface="Times New Roman"/>
                <a:cs typeface="Times New Roman"/>
              </a:rPr>
              <a:t>a  </a:t>
            </a:r>
            <a:r>
              <a:rPr dirty="0" sz="2200" spc="15">
                <a:latin typeface="Times New Roman"/>
                <a:cs typeface="Times New Roman"/>
              </a:rPr>
              <a:t>optimului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decizional</a:t>
            </a:r>
            <a:r>
              <a:rPr dirty="0" sz="2200" spc="5">
                <a:latin typeface="Times New Roman"/>
                <a:cs typeface="Times New Roman"/>
              </a:rPr>
              <a:t> functie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15">
                <a:latin typeface="Times New Roman"/>
                <a:cs typeface="Times New Roman"/>
              </a:rPr>
              <a:t>de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valorile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lui</a:t>
            </a:r>
            <a:r>
              <a:rPr dirty="0" sz="2200" spc="40">
                <a:latin typeface="Times New Roman"/>
                <a:cs typeface="Times New Roman"/>
              </a:rPr>
              <a:t> </a:t>
            </a:r>
            <a:r>
              <a:rPr dirty="0" sz="2200" spc="15">
                <a:latin typeface="Times New Roman"/>
                <a:cs typeface="Times New Roman"/>
              </a:rPr>
              <a:t>α</a:t>
            </a:r>
            <a:r>
              <a:rPr dirty="0" sz="2200" spc="15">
                <a:latin typeface="Symbol"/>
                <a:cs typeface="Symbol"/>
              </a:rPr>
              <a:t></a:t>
            </a:r>
            <a:r>
              <a:rPr dirty="0" sz="2200" spc="15">
                <a:latin typeface="Times New Roman"/>
                <a:cs typeface="Times New Roman"/>
              </a:rPr>
              <a:t>[0;1]</a:t>
            </a:r>
            <a:endParaRPr sz="2200">
              <a:latin typeface="Times New Roman"/>
              <a:cs typeface="Times New Roman"/>
            </a:endParaRPr>
          </a:p>
          <a:p>
            <a:pPr marL="1141095">
              <a:lnSpc>
                <a:spcPct val="100000"/>
              </a:lnSpc>
              <a:spcBef>
                <a:spcPts val="360"/>
              </a:spcBef>
            </a:pPr>
            <a:r>
              <a:rPr dirty="0" sz="2200" spc="-5">
                <a:latin typeface="Times New Roman"/>
                <a:cs typeface="Times New Roman"/>
              </a:rPr>
              <a:t>In </a:t>
            </a:r>
            <a:r>
              <a:rPr dirty="0" sz="2200" spc="20">
                <a:latin typeface="Times New Roman"/>
                <a:cs typeface="Times New Roman"/>
              </a:rPr>
              <a:t>urma</a:t>
            </a:r>
            <a:r>
              <a:rPr dirty="0" sz="2200" spc="-10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calculelor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se</a:t>
            </a:r>
            <a:r>
              <a:rPr dirty="0" sz="2200" spc="-15">
                <a:latin typeface="Times New Roman"/>
                <a:cs typeface="Times New Roman"/>
              </a:rPr>
              <a:t> </a:t>
            </a:r>
            <a:r>
              <a:rPr dirty="0" sz="2200" spc="15">
                <a:latin typeface="Times New Roman"/>
                <a:cs typeface="Times New Roman"/>
              </a:rPr>
              <a:t>obţine:</a:t>
            </a:r>
            <a:endParaRPr sz="2200">
              <a:latin typeface="Times New Roman"/>
              <a:cs typeface="Times New Roman"/>
            </a:endParaRPr>
          </a:p>
          <a:p>
            <a:pPr marL="499109" indent="-423545">
              <a:lnSpc>
                <a:spcPct val="100000"/>
              </a:lnSpc>
              <a:spcBef>
                <a:spcPts val="465"/>
              </a:spcBef>
              <a:buFont typeface="Symbol"/>
              <a:buChar char=""/>
              <a:tabLst>
                <a:tab pos="499109" algn="l"/>
                <a:tab pos="499745" algn="l"/>
              </a:tabLst>
            </a:pPr>
            <a:r>
              <a:rPr dirty="0" sz="2200" spc="10">
                <a:latin typeface="Times New Roman"/>
                <a:cs typeface="Times New Roman"/>
              </a:rPr>
              <a:t>pentru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15">
                <a:latin typeface="Times New Roman"/>
                <a:cs typeface="Times New Roman"/>
              </a:rPr>
              <a:t>α</a:t>
            </a:r>
            <a:r>
              <a:rPr dirty="0" sz="2200" spc="15">
                <a:latin typeface="Symbol"/>
                <a:cs typeface="Symbol"/>
              </a:rPr>
              <a:t></a:t>
            </a:r>
            <a:r>
              <a:rPr dirty="0" sz="2200" spc="15">
                <a:latin typeface="Times New Roman"/>
                <a:cs typeface="Times New Roman"/>
              </a:rPr>
              <a:t>[0;20/21] </a:t>
            </a:r>
            <a:r>
              <a:rPr dirty="0" sz="2200" spc="10">
                <a:latin typeface="Times New Roman"/>
                <a:cs typeface="Times New Roman"/>
              </a:rPr>
              <a:t>ierarhizarea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este</a:t>
            </a:r>
            <a:r>
              <a:rPr dirty="0" sz="2200" spc="20">
                <a:latin typeface="Times New Roman"/>
                <a:cs typeface="Times New Roman"/>
              </a:rPr>
              <a:t> </a:t>
            </a:r>
            <a:r>
              <a:rPr dirty="0" sz="2200" spc="15" b="1">
                <a:latin typeface="Times New Roman"/>
                <a:cs typeface="Times New Roman"/>
              </a:rPr>
              <a:t>V</a:t>
            </a:r>
            <a:r>
              <a:rPr dirty="0" baseline="-11111" sz="2250" spc="22" b="1">
                <a:latin typeface="Times New Roman"/>
                <a:cs typeface="Times New Roman"/>
              </a:rPr>
              <a:t>3</a:t>
            </a:r>
            <a:r>
              <a:rPr dirty="0" sz="2200" spc="15" b="1">
                <a:latin typeface="Times New Roman"/>
                <a:cs typeface="Times New Roman"/>
              </a:rPr>
              <a:t>&lt;</a:t>
            </a:r>
            <a:r>
              <a:rPr dirty="0" sz="2200" b="1">
                <a:latin typeface="Times New Roman"/>
                <a:cs typeface="Times New Roman"/>
              </a:rPr>
              <a:t> </a:t>
            </a:r>
            <a:r>
              <a:rPr dirty="0" sz="2200" spc="5" b="1">
                <a:latin typeface="Times New Roman"/>
                <a:cs typeface="Times New Roman"/>
              </a:rPr>
              <a:t>V</a:t>
            </a:r>
            <a:r>
              <a:rPr dirty="0" baseline="-11111" sz="2250" spc="7" b="1">
                <a:latin typeface="Times New Roman"/>
                <a:cs typeface="Times New Roman"/>
              </a:rPr>
              <a:t>1</a:t>
            </a:r>
            <a:r>
              <a:rPr dirty="0" baseline="-11111" sz="2250" spc="292" b="1">
                <a:latin typeface="Times New Roman"/>
                <a:cs typeface="Times New Roman"/>
              </a:rPr>
              <a:t> </a:t>
            </a:r>
            <a:r>
              <a:rPr dirty="0" sz="2200" spc="20" b="1">
                <a:latin typeface="Times New Roman"/>
                <a:cs typeface="Times New Roman"/>
              </a:rPr>
              <a:t>&lt;</a:t>
            </a:r>
            <a:r>
              <a:rPr dirty="0" sz="2200" b="1">
                <a:latin typeface="Times New Roman"/>
                <a:cs typeface="Times New Roman"/>
              </a:rPr>
              <a:t> </a:t>
            </a:r>
            <a:r>
              <a:rPr dirty="0" sz="2200" spc="5" b="1">
                <a:latin typeface="Times New Roman"/>
                <a:cs typeface="Times New Roman"/>
              </a:rPr>
              <a:t>V</a:t>
            </a:r>
            <a:r>
              <a:rPr dirty="0" baseline="-11111" sz="2250" spc="7" b="1">
                <a:latin typeface="Times New Roman"/>
                <a:cs typeface="Times New Roman"/>
              </a:rPr>
              <a:t>2</a:t>
            </a:r>
            <a:endParaRPr baseline="-11111" sz="2250">
              <a:latin typeface="Times New Roman"/>
              <a:cs typeface="Times New Roman"/>
            </a:endParaRPr>
          </a:p>
          <a:p>
            <a:pPr marL="499109" marR="560705" indent="-423545">
              <a:lnSpc>
                <a:spcPct val="113599"/>
              </a:lnSpc>
              <a:spcBef>
                <a:spcPts val="160"/>
              </a:spcBef>
              <a:buFont typeface="Symbol"/>
              <a:buChar char=""/>
              <a:tabLst>
                <a:tab pos="499109" algn="l"/>
                <a:tab pos="499745" algn="l"/>
              </a:tabLst>
            </a:pPr>
            <a:r>
              <a:rPr dirty="0" sz="2200" spc="10">
                <a:latin typeface="Times New Roman"/>
                <a:cs typeface="Times New Roman"/>
              </a:rPr>
              <a:t>pentru</a:t>
            </a:r>
            <a:r>
              <a:rPr dirty="0" sz="2200" spc="15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α=20/21</a:t>
            </a:r>
            <a:r>
              <a:rPr dirty="0" sz="2200" spc="15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ierarhizarea </a:t>
            </a:r>
            <a:r>
              <a:rPr dirty="0" sz="2200" spc="15">
                <a:latin typeface="Times New Roman"/>
                <a:cs typeface="Times New Roman"/>
              </a:rPr>
              <a:t>este</a:t>
            </a:r>
            <a:r>
              <a:rPr dirty="0" sz="2200" spc="25">
                <a:latin typeface="Times New Roman"/>
                <a:cs typeface="Times New Roman"/>
              </a:rPr>
              <a:t> </a:t>
            </a:r>
            <a:r>
              <a:rPr dirty="0" sz="2200" spc="15" b="1">
                <a:latin typeface="Times New Roman"/>
                <a:cs typeface="Times New Roman"/>
              </a:rPr>
              <a:t>V</a:t>
            </a:r>
            <a:r>
              <a:rPr dirty="0" baseline="-11111" sz="2250" spc="22" b="1">
                <a:latin typeface="Times New Roman"/>
                <a:cs typeface="Times New Roman"/>
              </a:rPr>
              <a:t>3</a:t>
            </a:r>
            <a:r>
              <a:rPr dirty="0" sz="2200" spc="15" b="1">
                <a:latin typeface="Times New Roman"/>
                <a:cs typeface="Times New Roman"/>
              </a:rPr>
              <a:t>&lt; </a:t>
            </a:r>
            <a:r>
              <a:rPr dirty="0" sz="2200" spc="5" b="1">
                <a:latin typeface="Times New Roman"/>
                <a:cs typeface="Times New Roman"/>
              </a:rPr>
              <a:t>V</a:t>
            </a:r>
            <a:r>
              <a:rPr dirty="0" baseline="-11111" sz="2250" spc="7" b="1">
                <a:latin typeface="Times New Roman"/>
                <a:cs typeface="Times New Roman"/>
              </a:rPr>
              <a:t>1</a:t>
            </a:r>
            <a:r>
              <a:rPr dirty="0" baseline="-11111" sz="2250" spc="307" b="1">
                <a:latin typeface="Times New Roman"/>
                <a:cs typeface="Times New Roman"/>
              </a:rPr>
              <a:t> </a:t>
            </a:r>
            <a:r>
              <a:rPr dirty="0" sz="2200" spc="15">
                <a:latin typeface="Symbol"/>
                <a:cs typeface="Symbol"/>
              </a:rPr>
              <a:t></a:t>
            </a:r>
            <a:r>
              <a:rPr dirty="0" sz="2200" spc="-10">
                <a:latin typeface="Times New Roman"/>
                <a:cs typeface="Times New Roman"/>
              </a:rPr>
              <a:t> </a:t>
            </a:r>
            <a:r>
              <a:rPr dirty="0" sz="2200" spc="10" b="1">
                <a:latin typeface="Times New Roman"/>
                <a:cs typeface="Times New Roman"/>
              </a:rPr>
              <a:t>V</a:t>
            </a:r>
            <a:r>
              <a:rPr dirty="0" baseline="-11111" sz="2250" spc="15" b="1">
                <a:latin typeface="Times New Roman"/>
                <a:cs typeface="Times New Roman"/>
              </a:rPr>
              <a:t>2</a:t>
            </a:r>
            <a:r>
              <a:rPr dirty="0" sz="2200" spc="10" b="1">
                <a:latin typeface="Times New Roman"/>
                <a:cs typeface="Times New Roman"/>
              </a:rPr>
              <a:t>,</a:t>
            </a:r>
            <a:r>
              <a:rPr dirty="0" sz="2200" spc="15" b="1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dar</a:t>
            </a:r>
            <a:r>
              <a:rPr dirty="0" sz="2200" spc="30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incertitudinea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variantei</a:t>
            </a:r>
            <a:r>
              <a:rPr dirty="0" sz="2200" spc="60">
                <a:latin typeface="Times New Roman"/>
                <a:cs typeface="Times New Roman"/>
              </a:rPr>
              <a:t> </a:t>
            </a:r>
            <a:r>
              <a:rPr dirty="0" sz="2200" spc="5" b="1">
                <a:latin typeface="Times New Roman"/>
                <a:cs typeface="Times New Roman"/>
              </a:rPr>
              <a:t>V</a:t>
            </a:r>
            <a:r>
              <a:rPr dirty="0" baseline="-11111" sz="2250" spc="7" b="1">
                <a:latin typeface="Times New Roman"/>
                <a:cs typeface="Times New Roman"/>
              </a:rPr>
              <a:t>2</a:t>
            </a:r>
            <a:r>
              <a:rPr dirty="0" baseline="-11111" sz="2250" spc="307" b="1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este</a:t>
            </a:r>
            <a:r>
              <a:rPr dirty="0" sz="2200" spc="15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mai </a:t>
            </a:r>
            <a:r>
              <a:rPr dirty="0" sz="2200" spc="-535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mare,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prin </a:t>
            </a:r>
            <a:r>
              <a:rPr dirty="0" sz="2200" spc="15">
                <a:latin typeface="Times New Roman"/>
                <a:cs typeface="Times New Roman"/>
              </a:rPr>
              <a:t>urmare</a:t>
            </a:r>
            <a:r>
              <a:rPr dirty="0" sz="2200" spc="-5">
                <a:latin typeface="Times New Roman"/>
                <a:cs typeface="Times New Roman"/>
              </a:rPr>
              <a:t> </a:t>
            </a:r>
            <a:r>
              <a:rPr dirty="0" sz="2200" spc="5">
                <a:latin typeface="Times New Roman"/>
                <a:cs typeface="Times New Roman"/>
              </a:rPr>
              <a:t>,</a:t>
            </a:r>
            <a:r>
              <a:rPr dirty="0" sz="2200" spc="30">
                <a:latin typeface="Times New Roman"/>
                <a:cs typeface="Times New Roman"/>
              </a:rPr>
              <a:t> </a:t>
            </a:r>
            <a:r>
              <a:rPr dirty="0" sz="2200" spc="15">
                <a:latin typeface="Times New Roman"/>
                <a:cs typeface="Times New Roman"/>
              </a:rPr>
              <a:t>conform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criteriului</a:t>
            </a:r>
            <a:r>
              <a:rPr dirty="0" sz="2200" spc="15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suplimentar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optiunea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15">
                <a:latin typeface="Times New Roman"/>
                <a:cs typeface="Times New Roman"/>
              </a:rPr>
              <a:t>va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fi</a:t>
            </a:r>
            <a:r>
              <a:rPr dirty="0" sz="2200" spc="55">
                <a:latin typeface="Times New Roman"/>
                <a:cs typeface="Times New Roman"/>
              </a:rPr>
              <a:t> </a:t>
            </a:r>
            <a:r>
              <a:rPr dirty="0" sz="2200" spc="10" b="1">
                <a:latin typeface="Times New Roman"/>
                <a:cs typeface="Times New Roman"/>
              </a:rPr>
              <a:t>V</a:t>
            </a:r>
            <a:r>
              <a:rPr dirty="0" baseline="-11111" sz="2250" spc="15" b="1">
                <a:latin typeface="Times New Roman"/>
                <a:cs typeface="Times New Roman"/>
              </a:rPr>
              <a:t>3</a:t>
            </a:r>
            <a:r>
              <a:rPr dirty="0" sz="2200" spc="10" b="1">
                <a:latin typeface="Times New Roman"/>
                <a:cs typeface="Times New Roman"/>
              </a:rPr>
              <a:t>&lt;V</a:t>
            </a:r>
            <a:r>
              <a:rPr dirty="0" baseline="-11111" sz="2250" spc="15" b="1">
                <a:latin typeface="Times New Roman"/>
                <a:cs typeface="Times New Roman"/>
              </a:rPr>
              <a:t>2</a:t>
            </a:r>
            <a:r>
              <a:rPr dirty="0" sz="2200" spc="10" b="1">
                <a:latin typeface="Times New Roman"/>
                <a:cs typeface="Times New Roman"/>
              </a:rPr>
              <a:t>&lt;V</a:t>
            </a:r>
            <a:r>
              <a:rPr dirty="0" baseline="-11111" sz="2250" spc="15" b="1">
                <a:latin typeface="Times New Roman"/>
                <a:cs typeface="Times New Roman"/>
              </a:rPr>
              <a:t>1</a:t>
            </a:r>
            <a:endParaRPr baseline="-11111" sz="2250">
              <a:latin typeface="Times New Roman"/>
              <a:cs typeface="Times New Roman"/>
            </a:endParaRPr>
          </a:p>
          <a:p>
            <a:pPr marL="499109" indent="-423545">
              <a:lnSpc>
                <a:spcPct val="100000"/>
              </a:lnSpc>
              <a:spcBef>
                <a:spcPts val="465"/>
              </a:spcBef>
              <a:buFont typeface="Symbol"/>
              <a:buChar char=""/>
              <a:tabLst>
                <a:tab pos="499109" algn="l"/>
                <a:tab pos="499745" algn="l"/>
              </a:tabLst>
            </a:pPr>
            <a:r>
              <a:rPr dirty="0" sz="2200" spc="10">
                <a:latin typeface="Times New Roman"/>
                <a:cs typeface="Times New Roman"/>
              </a:rPr>
              <a:t>pentru α</a:t>
            </a:r>
            <a:r>
              <a:rPr dirty="0" sz="2200" spc="10">
                <a:latin typeface="Symbol"/>
                <a:cs typeface="Symbol"/>
              </a:rPr>
              <a:t></a:t>
            </a:r>
            <a:r>
              <a:rPr dirty="0" sz="2200" spc="10">
                <a:latin typeface="Times New Roman"/>
                <a:cs typeface="Times New Roman"/>
              </a:rPr>
              <a:t>(20/21;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15">
                <a:latin typeface="Times New Roman"/>
                <a:cs typeface="Times New Roman"/>
              </a:rPr>
              <a:t>34/35)</a:t>
            </a:r>
            <a:r>
              <a:rPr dirty="0" sz="2200" spc="20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ierarhizarea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15">
                <a:latin typeface="Times New Roman"/>
                <a:cs typeface="Times New Roman"/>
              </a:rPr>
              <a:t>este</a:t>
            </a:r>
            <a:r>
              <a:rPr dirty="0" sz="2200" spc="25">
                <a:latin typeface="Times New Roman"/>
                <a:cs typeface="Times New Roman"/>
              </a:rPr>
              <a:t> </a:t>
            </a:r>
            <a:r>
              <a:rPr dirty="0" sz="2200" spc="15" b="1">
                <a:latin typeface="Times New Roman"/>
                <a:cs typeface="Times New Roman"/>
              </a:rPr>
              <a:t>V</a:t>
            </a:r>
            <a:r>
              <a:rPr dirty="0" baseline="-11111" sz="2250" spc="22" b="1">
                <a:latin typeface="Times New Roman"/>
                <a:cs typeface="Times New Roman"/>
              </a:rPr>
              <a:t>3</a:t>
            </a:r>
            <a:r>
              <a:rPr dirty="0" sz="2200" spc="15" b="1">
                <a:latin typeface="Times New Roman"/>
                <a:cs typeface="Times New Roman"/>
              </a:rPr>
              <a:t>&lt;</a:t>
            </a:r>
            <a:r>
              <a:rPr dirty="0" sz="2200" spc="5" b="1">
                <a:latin typeface="Times New Roman"/>
                <a:cs typeface="Times New Roman"/>
              </a:rPr>
              <a:t> V</a:t>
            </a:r>
            <a:r>
              <a:rPr dirty="0" baseline="-11111" sz="2250" spc="7" b="1">
                <a:latin typeface="Times New Roman"/>
                <a:cs typeface="Times New Roman"/>
              </a:rPr>
              <a:t>2</a:t>
            </a:r>
            <a:r>
              <a:rPr dirty="0" baseline="-11111" sz="2250" spc="254" b="1">
                <a:latin typeface="Times New Roman"/>
                <a:cs typeface="Times New Roman"/>
              </a:rPr>
              <a:t> </a:t>
            </a:r>
            <a:r>
              <a:rPr dirty="0" sz="2200" spc="20" b="1">
                <a:latin typeface="Times New Roman"/>
                <a:cs typeface="Times New Roman"/>
              </a:rPr>
              <a:t>&lt;</a:t>
            </a:r>
            <a:r>
              <a:rPr dirty="0" sz="2200" spc="5" b="1">
                <a:latin typeface="Times New Roman"/>
                <a:cs typeface="Times New Roman"/>
              </a:rPr>
              <a:t> </a:t>
            </a:r>
            <a:r>
              <a:rPr dirty="0" sz="2200" spc="10" b="1">
                <a:latin typeface="Times New Roman"/>
                <a:cs typeface="Times New Roman"/>
              </a:rPr>
              <a:t>V</a:t>
            </a:r>
            <a:r>
              <a:rPr dirty="0" baseline="-11111" sz="2250" spc="15" b="1">
                <a:latin typeface="Times New Roman"/>
                <a:cs typeface="Times New Roman"/>
              </a:rPr>
              <a:t>1</a:t>
            </a:r>
            <a:endParaRPr baseline="-11111" sz="2250">
              <a:latin typeface="Times New Roman"/>
              <a:cs typeface="Times New Roman"/>
            </a:endParaRPr>
          </a:p>
          <a:p>
            <a:pPr marL="499109" marR="560705" indent="-423545">
              <a:lnSpc>
                <a:spcPct val="113599"/>
              </a:lnSpc>
              <a:spcBef>
                <a:spcPts val="155"/>
              </a:spcBef>
              <a:buFont typeface="Symbol"/>
              <a:buChar char=""/>
              <a:tabLst>
                <a:tab pos="499109" algn="l"/>
                <a:tab pos="499745" algn="l"/>
                <a:tab pos="8090534" algn="l"/>
              </a:tabLst>
            </a:pPr>
            <a:r>
              <a:rPr dirty="0" sz="2200" spc="10">
                <a:latin typeface="Times New Roman"/>
                <a:cs typeface="Times New Roman"/>
              </a:rPr>
              <a:t>pentru</a:t>
            </a:r>
            <a:r>
              <a:rPr dirty="0" sz="2200" spc="15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α=34/35</a:t>
            </a:r>
            <a:r>
              <a:rPr dirty="0" sz="2200" spc="15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ierarhizarea </a:t>
            </a:r>
            <a:r>
              <a:rPr dirty="0" sz="2200" spc="15">
                <a:latin typeface="Times New Roman"/>
                <a:cs typeface="Times New Roman"/>
              </a:rPr>
              <a:t>este</a:t>
            </a:r>
            <a:r>
              <a:rPr dirty="0" sz="2200" spc="25">
                <a:latin typeface="Times New Roman"/>
                <a:cs typeface="Times New Roman"/>
              </a:rPr>
              <a:t> </a:t>
            </a:r>
            <a:r>
              <a:rPr dirty="0" sz="2200" spc="15" b="1">
                <a:latin typeface="Times New Roman"/>
                <a:cs typeface="Times New Roman"/>
              </a:rPr>
              <a:t>V</a:t>
            </a:r>
            <a:r>
              <a:rPr dirty="0" baseline="-11111" sz="2250" spc="22" b="1">
                <a:latin typeface="Times New Roman"/>
                <a:cs typeface="Times New Roman"/>
              </a:rPr>
              <a:t>3</a:t>
            </a:r>
            <a:r>
              <a:rPr dirty="0" sz="2200" spc="15">
                <a:latin typeface="Symbol"/>
                <a:cs typeface="Symbol"/>
              </a:rPr>
              <a:t></a:t>
            </a:r>
            <a:r>
              <a:rPr dirty="0" sz="2200" spc="-10">
                <a:latin typeface="Times New Roman"/>
                <a:cs typeface="Times New Roman"/>
              </a:rPr>
              <a:t> </a:t>
            </a:r>
            <a:r>
              <a:rPr dirty="0" sz="2200" spc="5" b="1">
                <a:latin typeface="Times New Roman"/>
                <a:cs typeface="Times New Roman"/>
              </a:rPr>
              <a:t>V</a:t>
            </a:r>
            <a:r>
              <a:rPr dirty="0" baseline="-11111" sz="2250" spc="7" b="1">
                <a:latin typeface="Times New Roman"/>
                <a:cs typeface="Times New Roman"/>
              </a:rPr>
              <a:t>2</a:t>
            </a:r>
            <a:r>
              <a:rPr dirty="0" baseline="-11111" sz="2250" spc="307" b="1">
                <a:latin typeface="Times New Roman"/>
                <a:cs typeface="Times New Roman"/>
              </a:rPr>
              <a:t> </a:t>
            </a:r>
            <a:r>
              <a:rPr dirty="0" sz="2200" spc="20" b="1">
                <a:latin typeface="Times New Roman"/>
                <a:cs typeface="Times New Roman"/>
              </a:rPr>
              <a:t>&lt;</a:t>
            </a:r>
            <a:r>
              <a:rPr dirty="0" sz="2200" spc="15" b="1">
                <a:latin typeface="Times New Roman"/>
                <a:cs typeface="Times New Roman"/>
              </a:rPr>
              <a:t> </a:t>
            </a:r>
            <a:r>
              <a:rPr dirty="0" sz="2200" spc="10" b="1">
                <a:latin typeface="Times New Roman"/>
                <a:cs typeface="Times New Roman"/>
              </a:rPr>
              <a:t>V</a:t>
            </a:r>
            <a:r>
              <a:rPr dirty="0" baseline="-11111" sz="2250" spc="15" b="1">
                <a:latin typeface="Times New Roman"/>
                <a:cs typeface="Times New Roman"/>
              </a:rPr>
              <a:t>1</a:t>
            </a:r>
            <a:r>
              <a:rPr dirty="0" sz="2200" spc="10" b="1">
                <a:latin typeface="Times New Roman"/>
                <a:cs typeface="Times New Roman"/>
              </a:rPr>
              <a:t>,</a:t>
            </a:r>
            <a:r>
              <a:rPr dirty="0" sz="2200" spc="15" b="1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dar</a:t>
            </a:r>
            <a:r>
              <a:rPr dirty="0" sz="2200" spc="25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incertitudinea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variantei</a:t>
            </a:r>
            <a:r>
              <a:rPr dirty="0" sz="2200" spc="60">
                <a:latin typeface="Times New Roman"/>
                <a:cs typeface="Times New Roman"/>
              </a:rPr>
              <a:t> </a:t>
            </a:r>
            <a:r>
              <a:rPr dirty="0" sz="2200" spc="5" b="1">
                <a:latin typeface="Times New Roman"/>
                <a:cs typeface="Times New Roman"/>
              </a:rPr>
              <a:t>V</a:t>
            </a:r>
            <a:r>
              <a:rPr dirty="0" baseline="-11111" sz="2250" spc="7" b="1">
                <a:latin typeface="Times New Roman"/>
                <a:cs typeface="Times New Roman"/>
              </a:rPr>
              <a:t>2</a:t>
            </a:r>
            <a:r>
              <a:rPr dirty="0" baseline="-11111" sz="2250" spc="307" b="1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este</a:t>
            </a:r>
            <a:r>
              <a:rPr dirty="0" sz="2200" spc="15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mai </a:t>
            </a:r>
            <a:r>
              <a:rPr dirty="0" sz="2200" spc="-535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mare,</a:t>
            </a:r>
            <a:r>
              <a:rPr dirty="0" sz="2200" spc="15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prin</a:t>
            </a:r>
            <a:r>
              <a:rPr dirty="0" sz="2200" spc="20">
                <a:latin typeface="Times New Roman"/>
                <a:cs typeface="Times New Roman"/>
              </a:rPr>
              <a:t> </a:t>
            </a:r>
            <a:r>
              <a:rPr dirty="0" sz="2200" spc="15">
                <a:latin typeface="Times New Roman"/>
                <a:cs typeface="Times New Roman"/>
              </a:rPr>
              <a:t>urmare</a:t>
            </a:r>
            <a:r>
              <a:rPr dirty="0" sz="2200" spc="5">
                <a:latin typeface="Times New Roman"/>
                <a:cs typeface="Times New Roman"/>
              </a:rPr>
              <a:t> ,</a:t>
            </a:r>
            <a:r>
              <a:rPr dirty="0" sz="2200" spc="35">
                <a:latin typeface="Times New Roman"/>
                <a:cs typeface="Times New Roman"/>
              </a:rPr>
              <a:t> </a:t>
            </a:r>
            <a:r>
              <a:rPr dirty="0" sz="2200" spc="15">
                <a:latin typeface="Times New Roman"/>
                <a:cs typeface="Times New Roman"/>
              </a:rPr>
              <a:t>conform</a:t>
            </a:r>
            <a:r>
              <a:rPr dirty="0" sz="2200" spc="20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criteriului</a:t>
            </a:r>
            <a:r>
              <a:rPr dirty="0" sz="2200" spc="25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suplimentar opţiunea </a:t>
            </a:r>
            <a:r>
              <a:rPr dirty="0" sz="2200" spc="15">
                <a:latin typeface="Times New Roman"/>
                <a:cs typeface="Times New Roman"/>
              </a:rPr>
              <a:t>va </a:t>
            </a:r>
            <a:r>
              <a:rPr dirty="0" sz="2200" spc="10">
                <a:latin typeface="Times New Roman"/>
                <a:cs typeface="Times New Roman"/>
              </a:rPr>
              <a:t>fi	</a:t>
            </a:r>
            <a:r>
              <a:rPr dirty="0" sz="2200" spc="10" b="1">
                <a:latin typeface="Times New Roman"/>
                <a:cs typeface="Times New Roman"/>
              </a:rPr>
              <a:t>V</a:t>
            </a:r>
            <a:r>
              <a:rPr dirty="0" baseline="-11111" sz="2250" spc="15" b="1">
                <a:latin typeface="Times New Roman"/>
                <a:cs typeface="Times New Roman"/>
              </a:rPr>
              <a:t>2</a:t>
            </a:r>
            <a:r>
              <a:rPr dirty="0" sz="2200" spc="10" b="1">
                <a:latin typeface="Times New Roman"/>
                <a:cs typeface="Times New Roman"/>
              </a:rPr>
              <a:t>&lt;V</a:t>
            </a:r>
            <a:r>
              <a:rPr dirty="0" baseline="-11111" sz="2250" spc="15" b="1">
                <a:latin typeface="Times New Roman"/>
                <a:cs typeface="Times New Roman"/>
              </a:rPr>
              <a:t>3</a:t>
            </a:r>
            <a:r>
              <a:rPr dirty="0" sz="2200" spc="10" b="1">
                <a:latin typeface="Times New Roman"/>
                <a:cs typeface="Times New Roman"/>
              </a:rPr>
              <a:t>&lt;V</a:t>
            </a:r>
            <a:r>
              <a:rPr dirty="0" baseline="-11111" sz="2250" spc="15" b="1">
                <a:latin typeface="Times New Roman"/>
                <a:cs typeface="Times New Roman"/>
              </a:rPr>
              <a:t>1</a:t>
            </a:r>
            <a:endParaRPr baseline="-11111" sz="2250">
              <a:latin typeface="Times New Roman"/>
              <a:cs typeface="Times New Roman"/>
            </a:endParaRPr>
          </a:p>
          <a:p>
            <a:pPr marL="499109" indent="-423545">
              <a:lnSpc>
                <a:spcPct val="100000"/>
              </a:lnSpc>
              <a:spcBef>
                <a:spcPts val="470"/>
              </a:spcBef>
              <a:buFont typeface="Symbol"/>
              <a:buChar char=""/>
              <a:tabLst>
                <a:tab pos="499109" algn="l"/>
                <a:tab pos="499745" algn="l"/>
              </a:tabLst>
            </a:pPr>
            <a:r>
              <a:rPr dirty="0" sz="2200" spc="10">
                <a:latin typeface="Times New Roman"/>
                <a:cs typeface="Times New Roman"/>
              </a:rPr>
              <a:t>pentru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15">
                <a:latin typeface="Times New Roman"/>
                <a:cs typeface="Times New Roman"/>
              </a:rPr>
              <a:t>α</a:t>
            </a:r>
            <a:r>
              <a:rPr dirty="0" sz="2200" spc="15">
                <a:latin typeface="Symbol"/>
                <a:cs typeface="Symbol"/>
              </a:rPr>
              <a:t></a:t>
            </a:r>
            <a:r>
              <a:rPr dirty="0" sz="2200" spc="15">
                <a:latin typeface="Times New Roman"/>
                <a:cs typeface="Times New Roman"/>
              </a:rPr>
              <a:t>[34/35; </a:t>
            </a:r>
            <a:r>
              <a:rPr dirty="0" sz="2200" spc="10">
                <a:latin typeface="Times New Roman"/>
                <a:cs typeface="Times New Roman"/>
              </a:rPr>
              <a:t>1]</a:t>
            </a:r>
            <a:r>
              <a:rPr dirty="0" sz="2200" spc="15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ierarhizarea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10">
                <a:latin typeface="Times New Roman"/>
                <a:cs typeface="Times New Roman"/>
              </a:rPr>
              <a:t>este</a:t>
            </a:r>
            <a:r>
              <a:rPr dirty="0" sz="2200" spc="20">
                <a:latin typeface="Times New Roman"/>
                <a:cs typeface="Times New Roman"/>
              </a:rPr>
              <a:t> </a:t>
            </a:r>
            <a:r>
              <a:rPr dirty="0" sz="2200" spc="15" b="1">
                <a:latin typeface="Times New Roman"/>
                <a:cs typeface="Times New Roman"/>
              </a:rPr>
              <a:t>V</a:t>
            </a:r>
            <a:r>
              <a:rPr dirty="0" baseline="-11111" sz="2250" spc="22" b="1">
                <a:latin typeface="Times New Roman"/>
                <a:cs typeface="Times New Roman"/>
              </a:rPr>
              <a:t>2</a:t>
            </a:r>
            <a:r>
              <a:rPr dirty="0" sz="2200" spc="15" b="1">
                <a:latin typeface="Times New Roman"/>
                <a:cs typeface="Times New Roman"/>
              </a:rPr>
              <a:t>&lt;</a:t>
            </a:r>
            <a:r>
              <a:rPr dirty="0" sz="2200" spc="5" b="1">
                <a:latin typeface="Times New Roman"/>
                <a:cs typeface="Times New Roman"/>
              </a:rPr>
              <a:t> V</a:t>
            </a:r>
            <a:r>
              <a:rPr dirty="0" baseline="-11111" sz="2250" spc="7" b="1">
                <a:latin typeface="Times New Roman"/>
                <a:cs typeface="Times New Roman"/>
              </a:rPr>
              <a:t>3</a:t>
            </a:r>
            <a:r>
              <a:rPr dirty="0" baseline="-11111" sz="2250" spc="284" b="1">
                <a:latin typeface="Times New Roman"/>
                <a:cs typeface="Times New Roman"/>
              </a:rPr>
              <a:t> </a:t>
            </a:r>
            <a:r>
              <a:rPr dirty="0" sz="2200" spc="20" b="1">
                <a:latin typeface="Times New Roman"/>
                <a:cs typeface="Times New Roman"/>
              </a:rPr>
              <a:t>&lt;</a:t>
            </a:r>
            <a:r>
              <a:rPr dirty="0" sz="2200" spc="5" b="1">
                <a:latin typeface="Times New Roman"/>
                <a:cs typeface="Times New Roman"/>
              </a:rPr>
              <a:t> V</a:t>
            </a:r>
            <a:r>
              <a:rPr dirty="0" baseline="-11111" sz="2250" spc="7" b="1">
                <a:latin typeface="Times New Roman"/>
                <a:cs typeface="Times New Roman"/>
              </a:rPr>
              <a:t>1</a:t>
            </a:r>
            <a:endParaRPr baseline="-11111" sz="22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89094" y="1550873"/>
            <a:ext cx="4854575" cy="1128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Verdana"/>
                <a:cs typeface="Verdana"/>
              </a:rPr>
              <a:t>Mu</a:t>
            </a:r>
            <a:r>
              <a:rPr dirty="0" sz="1800" spc="-10">
                <a:latin typeface="Verdana"/>
                <a:cs typeface="Verdana"/>
              </a:rPr>
              <a:t>l</a:t>
            </a:r>
            <a:r>
              <a:rPr dirty="0" sz="1800">
                <a:latin typeface="Cambria"/>
                <a:cs typeface="Cambria"/>
              </a:rPr>
              <a:t>ț</a:t>
            </a:r>
            <a:r>
              <a:rPr dirty="0" sz="1800" spc="-155">
                <a:latin typeface="Verdana"/>
                <a:cs typeface="Verdana"/>
              </a:rPr>
              <a:t>umim</a:t>
            </a:r>
            <a:r>
              <a:rPr dirty="0" sz="1800" spc="-210">
                <a:latin typeface="Verdana"/>
                <a:cs typeface="Verdana"/>
              </a:rPr>
              <a:t> </a:t>
            </a:r>
            <a:r>
              <a:rPr dirty="0" sz="1800" spc="-125">
                <a:latin typeface="Verdana"/>
                <a:cs typeface="Verdana"/>
              </a:rPr>
              <a:t>pen</a:t>
            </a:r>
            <a:r>
              <a:rPr dirty="0" sz="1800" spc="-90">
                <a:latin typeface="Verdana"/>
                <a:cs typeface="Verdana"/>
              </a:rPr>
              <a:t>t</a:t>
            </a:r>
            <a:r>
              <a:rPr dirty="0" sz="1800" spc="-100">
                <a:latin typeface="Verdana"/>
                <a:cs typeface="Verdana"/>
              </a:rPr>
              <a:t>r</a:t>
            </a:r>
            <a:r>
              <a:rPr dirty="0" sz="1800" spc="-140">
                <a:latin typeface="Verdana"/>
                <a:cs typeface="Verdana"/>
              </a:rPr>
              <a:t>u</a:t>
            </a:r>
            <a:r>
              <a:rPr dirty="0" sz="1800" spc="-210">
                <a:latin typeface="Verdana"/>
                <a:cs typeface="Verdana"/>
              </a:rPr>
              <a:t> </a:t>
            </a:r>
            <a:r>
              <a:rPr dirty="0" sz="1800" spc="-100">
                <a:latin typeface="Verdana"/>
                <a:cs typeface="Verdana"/>
              </a:rPr>
              <a:t>r</a:t>
            </a:r>
            <a:r>
              <a:rPr dirty="0" sz="1800" spc="-5">
                <a:latin typeface="Cambria"/>
                <a:cs typeface="Cambria"/>
              </a:rPr>
              <a:t>ă</a:t>
            </a:r>
            <a:r>
              <a:rPr dirty="0" sz="1800" spc="-160">
                <a:latin typeface="Verdana"/>
                <a:cs typeface="Verdana"/>
              </a:rPr>
              <a:t>bda</a:t>
            </a:r>
            <a:r>
              <a:rPr dirty="0" sz="1800" spc="-125">
                <a:latin typeface="Verdana"/>
                <a:cs typeface="Verdana"/>
              </a:rPr>
              <a:t>r</a:t>
            </a:r>
            <a:r>
              <a:rPr dirty="0" sz="1800" spc="-200">
                <a:latin typeface="Verdana"/>
                <a:cs typeface="Verdana"/>
              </a:rPr>
              <a:t>e!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2300">
              <a:latin typeface="Verdana"/>
              <a:cs typeface="Verdana"/>
            </a:endParaRPr>
          </a:p>
          <a:p>
            <a:pPr marL="2719070">
              <a:lnSpc>
                <a:spcPct val="100000"/>
              </a:lnSpc>
              <a:spcBef>
                <a:spcPts val="1565"/>
              </a:spcBef>
            </a:pPr>
            <a:r>
              <a:rPr dirty="0" sz="1800" spc="-145">
                <a:latin typeface="Verdana"/>
                <a:cs typeface="Verdana"/>
                <a:hlinkClick r:id="rId2"/>
              </a:rPr>
              <a:t>aiciprian@yahoo.com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2899" y="1253109"/>
            <a:ext cx="844740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8140" indent="-34607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8140" algn="l"/>
                <a:tab pos="358775" algn="l"/>
              </a:tabLst>
            </a:pPr>
            <a:r>
              <a:rPr dirty="0" sz="2400" spc="-195">
                <a:latin typeface="Verdana"/>
                <a:cs typeface="Verdana"/>
              </a:rPr>
              <a:t>d</a:t>
            </a:r>
            <a:r>
              <a:rPr dirty="0" sz="2400" spc="-195">
                <a:latin typeface="Verdana"/>
                <a:cs typeface="Verdana"/>
              </a:rPr>
              <a:t>e</a:t>
            </a:r>
            <a:r>
              <a:rPr dirty="0" sz="2400" spc="235">
                <a:latin typeface="Verdana"/>
                <a:cs typeface="Verdana"/>
              </a:rPr>
              <a:t> </a:t>
            </a:r>
            <a:r>
              <a:rPr dirty="0" sz="2400" spc="-180">
                <a:latin typeface="Verdana"/>
                <a:cs typeface="Verdana"/>
              </a:rPr>
              <a:t>mediu-</a:t>
            </a:r>
            <a:r>
              <a:rPr dirty="0" sz="2400" spc="235">
                <a:latin typeface="Verdana"/>
                <a:cs typeface="Verdana"/>
              </a:rPr>
              <a:t> </a:t>
            </a:r>
            <a:r>
              <a:rPr dirty="0" sz="2400" spc="-135">
                <a:latin typeface="Verdana"/>
                <a:cs typeface="Verdana"/>
              </a:rPr>
              <a:t>astfel</a:t>
            </a:r>
            <a:r>
              <a:rPr dirty="0" sz="2400" spc="235">
                <a:latin typeface="Verdana"/>
                <a:cs typeface="Verdana"/>
              </a:rPr>
              <a:t> </a:t>
            </a:r>
            <a:r>
              <a:rPr dirty="0" sz="2400" spc="-140">
                <a:latin typeface="Verdana"/>
                <a:cs typeface="Verdana"/>
              </a:rPr>
              <a:t>încât</a:t>
            </a:r>
            <a:r>
              <a:rPr dirty="0" sz="2400" spc="229">
                <a:latin typeface="Verdana"/>
                <a:cs typeface="Verdana"/>
              </a:rPr>
              <a:t> </a:t>
            </a:r>
            <a:r>
              <a:rPr dirty="0" sz="2400" spc="-145">
                <a:latin typeface="Verdana"/>
                <a:cs typeface="Verdana"/>
              </a:rPr>
              <a:t>prin</a:t>
            </a:r>
            <a:r>
              <a:rPr dirty="0" sz="2400" spc="229">
                <a:latin typeface="Verdana"/>
                <a:cs typeface="Verdana"/>
              </a:rPr>
              <a:t> </a:t>
            </a:r>
            <a:r>
              <a:rPr dirty="0" sz="2400" spc="-155">
                <a:latin typeface="Verdana"/>
                <a:cs typeface="Verdana"/>
              </a:rPr>
              <a:t>utilizarea</a:t>
            </a:r>
            <a:r>
              <a:rPr dirty="0" sz="2400" spc="235">
                <a:latin typeface="Verdana"/>
                <a:cs typeface="Verdana"/>
              </a:rPr>
              <a:t> </a:t>
            </a:r>
            <a:r>
              <a:rPr dirty="0" sz="2400" spc="-145">
                <a:latin typeface="Verdana"/>
                <a:cs typeface="Verdana"/>
              </a:rPr>
              <a:t>patrimoniului</a:t>
            </a:r>
            <a:r>
              <a:rPr dirty="0" sz="2400" spc="229">
                <a:latin typeface="Verdana"/>
                <a:cs typeface="Verdana"/>
              </a:rPr>
              <a:t> </a:t>
            </a:r>
            <a:r>
              <a:rPr dirty="0" sz="2400" spc="-170">
                <a:latin typeface="Verdana"/>
                <a:cs typeface="Verdana"/>
              </a:rPr>
              <a:t>natural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38258" y="1253109"/>
            <a:ext cx="21285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33070" algn="l"/>
              </a:tabLst>
            </a:pPr>
            <a:r>
              <a:rPr dirty="0" sz="2400" spc="-100">
                <a:latin typeface="Verdana"/>
                <a:cs typeface="Verdana"/>
              </a:rPr>
              <a:t>s</a:t>
            </a:r>
            <a:r>
              <a:rPr dirty="0" sz="2400" spc="-100">
                <a:latin typeface="Cambria"/>
                <a:cs typeface="Cambria"/>
              </a:rPr>
              <a:t>ă	</a:t>
            </a:r>
            <a:r>
              <a:rPr dirty="0" sz="2400" spc="-180">
                <a:latin typeface="Verdana"/>
                <a:cs typeface="Verdana"/>
              </a:rPr>
              <a:t>nu</a:t>
            </a:r>
            <a:r>
              <a:rPr dirty="0" sz="2400" spc="190">
                <a:latin typeface="Verdana"/>
                <a:cs typeface="Verdana"/>
              </a:rPr>
              <a:t> </a:t>
            </a:r>
            <a:r>
              <a:rPr dirty="0" sz="2400" spc="-204">
                <a:latin typeface="Verdana"/>
                <a:cs typeface="Verdana"/>
              </a:rPr>
              <a:t>se</a:t>
            </a:r>
            <a:r>
              <a:rPr dirty="0" sz="2400" spc="195">
                <a:latin typeface="Verdana"/>
                <a:cs typeface="Verdana"/>
              </a:rPr>
              <a:t> </a:t>
            </a:r>
            <a:r>
              <a:rPr dirty="0" sz="2400" spc="-155">
                <a:latin typeface="Verdana"/>
                <a:cs typeface="Verdana"/>
              </a:rPr>
              <a:t>aduc</a:t>
            </a:r>
            <a:r>
              <a:rPr dirty="0" sz="2400" spc="-155">
                <a:latin typeface="Cambria"/>
                <a:cs typeface="Cambria"/>
              </a:rPr>
              <a:t>ă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2899" y="1618564"/>
            <a:ext cx="10828020" cy="4788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58140">
              <a:lnSpc>
                <a:spcPct val="100000"/>
              </a:lnSpc>
              <a:spcBef>
                <a:spcPts val="100"/>
              </a:spcBef>
            </a:pPr>
            <a:r>
              <a:rPr dirty="0" sz="2400" spc="-195">
                <a:latin typeface="Verdana"/>
                <a:cs typeface="Verdana"/>
              </a:rPr>
              <a:t>p</a:t>
            </a:r>
            <a:r>
              <a:rPr dirty="0" sz="2400" spc="-165">
                <a:latin typeface="Verdana"/>
                <a:cs typeface="Verdana"/>
              </a:rPr>
              <a:t>r</a:t>
            </a:r>
            <a:r>
              <a:rPr dirty="0" sz="2400" spc="-280">
                <a:latin typeface="Verdana"/>
                <a:cs typeface="Verdana"/>
              </a:rPr>
              <a:t>e</a:t>
            </a:r>
            <a:r>
              <a:rPr dirty="0" sz="2400" spc="-170">
                <a:latin typeface="Verdana"/>
                <a:cs typeface="Verdana"/>
              </a:rPr>
              <a:t>j</a:t>
            </a:r>
            <a:r>
              <a:rPr dirty="0" sz="2400" spc="-140">
                <a:latin typeface="Verdana"/>
                <a:cs typeface="Verdana"/>
              </a:rPr>
              <a:t>udic</a:t>
            </a:r>
            <a:r>
              <a:rPr dirty="0" sz="2400" spc="-85">
                <a:latin typeface="Verdana"/>
                <a:cs typeface="Verdana"/>
              </a:rPr>
              <a:t>i</a:t>
            </a:r>
            <a:r>
              <a:rPr dirty="0" sz="2400" spc="-70">
                <a:latin typeface="Verdana"/>
                <a:cs typeface="Verdana"/>
              </a:rPr>
              <a:t>i</a:t>
            </a:r>
            <a:r>
              <a:rPr dirty="0" sz="2400" spc="-290">
                <a:latin typeface="Verdana"/>
                <a:cs typeface="Verdana"/>
              </a:rPr>
              <a:t> </a:t>
            </a:r>
            <a:r>
              <a:rPr dirty="0" sz="2400" spc="-229">
                <a:latin typeface="Verdana"/>
                <a:cs typeface="Verdana"/>
              </a:rPr>
              <a:t>g</a:t>
            </a:r>
            <a:r>
              <a:rPr dirty="0" sz="2400" spc="-229">
                <a:latin typeface="Verdana"/>
                <a:cs typeface="Verdana"/>
              </a:rPr>
              <a:t>e</a:t>
            </a:r>
            <a:r>
              <a:rPr dirty="0" sz="2400" spc="-195">
                <a:latin typeface="Verdana"/>
                <a:cs typeface="Verdana"/>
              </a:rPr>
              <a:t>n</a:t>
            </a:r>
            <a:r>
              <a:rPr dirty="0" sz="2400" spc="-195">
                <a:latin typeface="Verdana"/>
                <a:cs typeface="Verdana"/>
              </a:rPr>
              <a:t>e</a:t>
            </a:r>
            <a:r>
              <a:rPr dirty="0" sz="2400" spc="-180">
                <a:latin typeface="Verdana"/>
                <a:cs typeface="Verdana"/>
              </a:rPr>
              <a:t>r</a:t>
            </a:r>
            <a:r>
              <a:rPr dirty="0" sz="2400" spc="-270">
                <a:latin typeface="Verdana"/>
                <a:cs typeface="Verdana"/>
              </a:rPr>
              <a:t>a</a:t>
            </a:r>
            <a:r>
              <a:rPr dirty="0" sz="2400">
                <a:latin typeface="Cambria"/>
                <a:cs typeface="Cambria"/>
              </a:rPr>
              <a:t>ț</a:t>
            </a:r>
            <a:r>
              <a:rPr dirty="0" sz="2400" spc="-75">
                <a:latin typeface="Verdana"/>
                <a:cs typeface="Verdana"/>
              </a:rPr>
              <a:t>ii</a:t>
            </a:r>
            <a:r>
              <a:rPr dirty="0" sz="2400" spc="-80">
                <a:latin typeface="Verdana"/>
                <a:cs typeface="Verdana"/>
              </a:rPr>
              <a:t>l</a:t>
            </a:r>
            <a:r>
              <a:rPr dirty="0" sz="2400" spc="-140">
                <a:latin typeface="Verdana"/>
                <a:cs typeface="Verdana"/>
              </a:rPr>
              <a:t>or</a:t>
            </a:r>
            <a:r>
              <a:rPr dirty="0" sz="2400" spc="-290">
                <a:latin typeface="Verdana"/>
                <a:cs typeface="Verdana"/>
              </a:rPr>
              <a:t> </a:t>
            </a:r>
            <a:r>
              <a:rPr dirty="0" sz="2400" spc="-130">
                <a:latin typeface="Verdana"/>
                <a:cs typeface="Verdana"/>
              </a:rPr>
              <a:t>vi</a:t>
            </a:r>
            <a:r>
              <a:rPr dirty="0" sz="2400" spc="-95">
                <a:latin typeface="Verdana"/>
                <a:cs typeface="Verdana"/>
              </a:rPr>
              <a:t>i</a:t>
            </a:r>
            <a:r>
              <a:rPr dirty="0" sz="2400" spc="-50">
                <a:latin typeface="Verdana"/>
                <a:cs typeface="Verdana"/>
              </a:rPr>
              <a:t>t</a:t>
            </a:r>
            <a:r>
              <a:rPr dirty="0" sz="2400" spc="-204">
                <a:latin typeface="Verdana"/>
                <a:cs typeface="Verdana"/>
              </a:rPr>
              <a:t>o</a:t>
            </a:r>
            <a:r>
              <a:rPr dirty="0" sz="2400" spc="-215">
                <a:latin typeface="Verdana"/>
                <a:cs typeface="Verdana"/>
              </a:rPr>
              <a:t>a</a:t>
            </a:r>
            <a:r>
              <a:rPr dirty="0" sz="2400" spc="-165">
                <a:latin typeface="Verdana"/>
                <a:cs typeface="Verdana"/>
              </a:rPr>
              <a:t>r</a:t>
            </a:r>
            <a:r>
              <a:rPr dirty="0" sz="2400" spc="-204">
                <a:latin typeface="Verdana"/>
                <a:cs typeface="Verdana"/>
              </a:rPr>
              <a:t>e</a:t>
            </a:r>
            <a:endParaRPr sz="2400">
              <a:latin typeface="Verdana"/>
              <a:cs typeface="Verdana"/>
            </a:endParaRPr>
          </a:p>
          <a:p>
            <a:pPr algn="just" marL="358140" marR="7620" indent="-34607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8775" algn="l"/>
              </a:tabLst>
            </a:pPr>
            <a:r>
              <a:rPr dirty="0" sz="2400" spc="-195">
                <a:latin typeface="Verdana"/>
                <a:cs typeface="Verdana"/>
              </a:rPr>
              <a:t>de </a:t>
            </a:r>
            <a:r>
              <a:rPr dirty="0" sz="2400" spc="-185">
                <a:latin typeface="Verdana"/>
                <a:cs typeface="Verdana"/>
              </a:rPr>
              <a:t>natura </a:t>
            </a:r>
            <a:r>
              <a:rPr dirty="0" sz="2400" spc="-145">
                <a:latin typeface="Verdana"/>
                <a:cs typeface="Verdana"/>
              </a:rPr>
              <a:t>economic</a:t>
            </a:r>
            <a:r>
              <a:rPr dirty="0" sz="2400" spc="-145">
                <a:latin typeface="Cambria"/>
                <a:cs typeface="Cambria"/>
              </a:rPr>
              <a:t>ă</a:t>
            </a:r>
            <a:r>
              <a:rPr dirty="0" sz="2400" spc="-140">
                <a:latin typeface="Cambria"/>
                <a:cs typeface="Cambria"/>
              </a:rPr>
              <a:t> </a:t>
            </a:r>
            <a:r>
              <a:rPr dirty="0" sz="2400" spc="-250">
                <a:latin typeface="Verdana"/>
                <a:cs typeface="Verdana"/>
              </a:rPr>
              <a:t>– </a:t>
            </a:r>
            <a:r>
              <a:rPr dirty="0" sz="2400" spc="-190">
                <a:latin typeface="Verdana"/>
                <a:cs typeface="Verdana"/>
              </a:rPr>
              <a:t>unde </a:t>
            </a:r>
            <a:r>
              <a:rPr dirty="0" sz="2400" spc="-204">
                <a:latin typeface="Verdana"/>
                <a:cs typeface="Verdana"/>
              </a:rPr>
              <a:t>se </a:t>
            </a:r>
            <a:r>
              <a:rPr dirty="0" sz="2400" spc="-190">
                <a:latin typeface="Verdana"/>
                <a:cs typeface="Verdana"/>
              </a:rPr>
              <a:t>pune </a:t>
            </a:r>
            <a:r>
              <a:rPr dirty="0" sz="2400" spc="-160">
                <a:latin typeface="Verdana"/>
                <a:cs typeface="Verdana"/>
              </a:rPr>
              <a:t>accent </a:t>
            </a:r>
            <a:r>
              <a:rPr dirty="0" sz="2400" spc="-195">
                <a:latin typeface="Verdana"/>
                <a:cs typeface="Verdana"/>
              </a:rPr>
              <a:t>pe </a:t>
            </a:r>
            <a:r>
              <a:rPr dirty="0" sz="2400" spc="-155">
                <a:latin typeface="Verdana"/>
                <a:cs typeface="Verdana"/>
              </a:rPr>
              <a:t>lâng</a:t>
            </a:r>
            <a:r>
              <a:rPr dirty="0" sz="2400" spc="-155">
                <a:latin typeface="Cambria"/>
                <a:cs typeface="Cambria"/>
              </a:rPr>
              <a:t>ă</a:t>
            </a:r>
            <a:r>
              <a:rPr dirty="0" sz="2400" spc="-150">
                <a:latin typeface="Cambria"/>
                <a:cs typeface="Cambria"/>
              </a:rPr>
              <a:t> </a:t>
            </a:r>
            <a:r>
              <a:rPr dirty="0" sz="2400" spc="-100">
                <a:latin typeface="Verdana"/>
                <a:cs typeface="Verdana"/>
              </a:rPr>
              <a:t>eficien</a:t>
            </a:r>
            <a:r>
              <a:rPr dirty="0" sz="2400" spc="-100">
                <a:latin typeface="Cambria"/>
                <a:cs typeface="Cambria"/>
              </a:rPr>
              <a:t>ță </a:t>
            </a:r>
            <a:r>
              <a:rPr dirty="0" sz="2400" spc="-195">
                <a:latin typeface="Verdana"/>
                <a:cs typeface="Verdana"/>
              </a:rPr>
              <a:t>pe </a:t>
            </a:r>
            <a:r>
              <a:rPr dirty="0" sz="2400" spc="-150">
                <a:latin typeface="Verdana"/>
                <a:cs typeface="Verdana"/>
              </a:rPr>
              <a:t>eficacitate, </a:t>
            </a:r>
            <a:r>
              <a:rPr dirty="0" sz="2400" spc="-145">
                <a:latin typeface="Verdana"/>
                <a:cs typeface="Verdana"/>
              </a:rPr>
              <a:t> </a:t>
            </a:r>
            <a:r>
              <a:rPr dirty="0" sz="2400" spc="-145">
                <a:latin typeface="Verdana"/>
                <a:cs typeface="Verdana"/>
              </a:rPr>
              <a:t>c</a:t>
            </a:r>
            <a:r>
              <a:rPr dirty="0" sz="2400" spc="-145">
                <a:latin typeface="Verdana"/>
                <a:cs typeface="Verdana"/>
              </a:rPr>
              <a:t>r</a:t>
            </a:r>
            <a:r>
              <a:rPr dirty="0" sz="2400" spc="-229">
                <a:latin typeface="Verdana"/>
                <a:cs typeface="Verdana"/>
              </a:rPr>
              <a:t>e</a:t>
            </a:r>
            <a:r>
              <a:rPr dirty="0" sz="2400" spc="-245">
                <a:latin typeface="Verdana"/>
                <a:cs typeface="Verdana"/>
              </a:rPr>
              <a:t>a</a:t>
            </a:r>
            <a:r>
              <a:rPr dirty="0" sz="2400" spc="-60">
                <a:latin typeface="Verdana"/>
                <a:cs typeface="Verdana"/>
              </a:rPr>
              <a:t>t</a:t>
            </a:r>
            <a:r>
              <a:rPr dirty="0" sz="2400" spc="-50">
                <a:latin typeface="Verdana"/>
                <a:cs typeface="Verdana"/>
              </a:rPr>
              <a:t>i</a:t>
            </a:r>
            <a:r>
              <a:rPr dirty="0" sz="2400" spc="-105">
                <a:latin typeface="Verdana"/>
                <a:cs typeface="Verdana"/>
              </a:rPr>
              <a:t>vi</a:t>
            </a:r>
            <a:r>
              <a:rPr dirty="0" sz="2400" spc="-120">
                <a:latin typeface="Verdana"/>
                <a:cs typeface="Verdana"/>
              </a:rPr>
              <a:t>t</a:t>
            </a:r>
            <a:r>
              <a:rPr dirty="0" sz="2400" spc="-180">
                <a:latin typeface="Verdana"/>
                <a:cs typeface="Verdana"/>
              </a:rPr>
              <a:t>a</a:t>
            </a:r>
            <a:r>
              <a:rPr dirty="0" sz="2400" spc="-140">
                <a:latin typeface="Verdana"/>
                <a:cs typeface="Verdana"/>
              </a:rPr>
              <a:t>t</a:t>
            </a:r>
            <a:r>
              <a:rPr dirty="0" sz="2400" spc="-204">
                <a:latin typeface="Verdana"/>
                <a:cs typeface="Verdana"/>
              </a:rPr>
              <a:t>e</a:t>
            </a:r>
            <a:r>
              <a:rPr dirty="0" sz="2400" spc="-260">
                <a:latin typeface="Verdana"/>
                <a:cs typeface="Verdana"/>
              </a:rPr>
              <a:t> </a:t>
            </a:r>
            <a:r>
              <a:rPr dirty="0" sz="2400">
                <a:latin typeface="Cambria"/>
                <a:cs typeface="Cambria"/>
              </a:rPr>
              <a:t>ș</a:t>
            </a:r>
            <a:r>
              <a:rPr dirty="0" sz="2400" spc="-70">
                <a:latin typeface="Verdana"/>
                <a:cs typeface="Verdana"/>
              </a:rPr>
              <a:t>i</a:t>
            </a:r>
            <a:r>
              <a:rPr dirty="0" sz="2400" spc="-285">
                <a:latin typeface="Verdana"/>
                <a:cs typeface="Verdana"/>
              </a:rPr>
              <a:t> </a:t>
            </a:r>
            <a:r>
              <a:rPr dirty="0" sz="2400" spc="-145">
                <a:latin typeface="Verdana"/>
                <a:cs typeface="Verdana"/>
              </a:rPr>
              <a:t>c</a:t>
            </a:r>
            <a:r>
              <a:rPr dirty="0" sz="2400" spc="-145">
                <a:latin typeface="Verdana"/>
                <a:cs typeface="Verdana"/>
              </a:rPr>
              <a:t>r</a:t>
            </a:r>
            <a:r>
              <a:rPr dirty="0" sz="2400" spc="-210">
                <a:latin typeface="Verdana"/>
                <a:cs typeface="Verdana"/>
              </a:rPr>
              <a:t>e</a:t>
            </a:r>
            <a:r>
              <a:rPr dirty="0" sz="2400">
                <a:latin typeface="Cambria"/>
                <a:cs typeface="Cambria"/>
              </a:rPr>
              <a:t>ș</a:t>
            </a:r>
            <a:r>
              <a:rPr dirty="0" sz="2400" spc="-50">
                <a:latin typeface="Verdana"/>
                <a:cs typeface="Verdana"/>
              </a:rPr>
              <a:t>t</a:t>
            </a:r>
            <a:r>
              <a:rPr dirty="0" sz="2400" spc="-200">
                <a:latin typeface="Verdana"/>
                <a:cs typeface="Verdana"/>
              </a:rPr>
              <a:t>e</a:t>
            </a:r>
            <a:r>
              <a:rPr dirty="0" sz="2400" spc="-175">
                <a:latin typeface="Verdana"/>
                <a:cs typeface="Verdana"/>
              </a:rPr>
              <a:t>r</a:t>
            </a:r>
            <a:r>
              <a:rPr dirty="0" sz="2400" spc="-204">
                <a:latin typeface="Verdana"/>
                <a:cs typeface="Verdana"/>
              </a:rPr>
              <a:t>e</a:t>
            </a:r>
            <a:r>
              <a:rPr dirty="0" sz="2400" spc="-275">
                <a:latin typeface="Verdana"/>
                <a:cs typeface="Verdana"/>
              </a:rPr>
              <a:t> </a:t>
            </a:r>
            <a:r>
              <a:rPr dirty="0" sz="2400" spc="-155">
                <a:latin typeface="Verdana"/>
                <a:cs typeface="Verdana"/>
              </a:rPr>
              <a:t>ec</a:t>
            </a:r>
            <a:r>
              <a:rPr dirty="0" sz="2400" spc="-180">
                <a:latin typeface="Verdana"/>
                <a:cs typeface="Verdana"/>
              </a:rPr>
              <a:t>o</a:t>
            </a:r>
            <a:r>
              <a:rPr dirty="0" sz="2400" spc="-175">
                <a:latin typeface="Verdana"/>
                <a:cs typeface="Verdana"/>
              </a:rPr>
              <a:t>no</a:t>
            </a:r>
            <a:r>
              <a:rPr dirty="0" sz="2400" spc="-280">
                <a:latin typeface="Verdana"/>
                <a:cs typeface="Verdana"/>
              </a:rPr>
              <a:t>m</a:t>
            </a:r>
            <a:r>
              <a:rPr dirty="0" sz="2400" spc="-75">
                <a:latin typeface="Verdana"/>
                <a:cs typeface="Verdana"/>
              </a:rPr>
              <a:t>i</a:t>
            </a:r>
            <a:r>
              <a:rPr dirty="0" sz="2400" spc="-130">
                <a:latin typeface="Verdana"/>
                <a:cs typeface="Verdana"/>
              </a:rPr>
              <a:t>c</a:t>
            </a:r>
            <a:r>
              <a:rPr dirty="0" sz="2400">
                <a:latin typeface="Cambria"/>
                <a:cs typeface="Cambria"/>
              </a:rPr>
              <a:t>ă</a:t>
            </a:r>
            <a:endParaRPr sz="2400">
              <a:latin typeface="Cambria"/>
              <a:cs typeface="Cambria"/>
            </a:endParaRPr>
          </a:p>
          <a:p>
            <a:pPr algn="just" marL="358140" marR="5080" indent="-346075">
              <a:lnSpc>
                <a:spcPct val="100000"/>
              </a:lnSpc>
              <a:spcBef>
                <a:spcPts val="45"/>
              </a:spcBef>
              <a:buFont typeface="Arial"/>
              <a:buChar char="•"/>
              <a:tabLst>
                <a:tab pos="358775" algn="l"/>
              </a:tabLst>
            </a:pPr>
            <a:r>
              <a:rPr dirty="0" sz="2400" spc="-160">
                <a:latin typeface="Verdana"/>
                <a:cs typeface="Verdana"/>
              </a:rPr>
              <a:t>Sociale</a:t>
            </a:r>
            <a:r>
              <a:rPr dirty="0" sz="2400" spc="-200">
                <a:latin typeface="Verdana"/>
                <a:cs typeface="Verdana"/>
              </a:rPr>
              <a:t> </a:t>
            </a:r>
            <a:r>
              <a:rPr dirty="0" sz="2400" spc="-250">
                <a:latin typeface="Verdana"/>
                <a:cs typeface="Verdana"/>
              </a:rPr>
              <a:t>–</a:t>
            </a:r>
            <a:r>
              <a:rPr dirty="0" sz="2400" spc="-185">
                <a:latin typeface="Verdana"/>
                <a:cs typeface="Verdana"/>
              </a:rPr>
              <a:t> </a:t>
            </a:r>
            <a:r>
              <a:rPr dirty="0" sz="2400" spc="-190">
                <a:latin typeface="Verdana"/>
                <a:cs typeface="Verdana"/>
              </a:rPr>
              <a:t>unde</a:t>
            </a:r>
            <a:r>
              <a:rPr dirty="0" sz="2400" spc="-204">
                <a:latin typeface="Verdana"/>
                <a:cs typeface="Verdana"/>
              </a:rPr>
              <a:t> se</a:t>
            </a:r>
            <a:r>
              <a:rPr dirty="0" sz="2400" spc="-195">
                <a:latin typeface="Verdana"/>
                <a:cs typeface="Verdana"/>
              </a:rPr>
              <a:t> </a:t>
            </a:r>
            <a:r>
              <a:rPr dirty="0" sz="2400" spc="-225">
                <a:latin typeface="Verdana"/>
                <a:cs typeface="Verdana"/>
              </a:rPr>
              <a:t>au</a:t>
            </a:r>
            <a:r>
              <a:rPr dirty="0" sz="2400" spc="-195">
                <a:latin typeface="Verdana"/>
                <a:cs typeface="Verdana"/>
              </a:rPr>
              <a:t> </a:t>
            </a:r>
            <a:r>
              <a:rPr dirty="0" sz="2400" spc="-120">
                <a:latin typeface="Verdana"/>
                <a:cs typeface="Verdana"/>
              </a:rPr>
              <a:t>în</a:t>
            </a:r>
            <a:r>
              <a:rPr dirty="0" sz="2400" spc="-190">
                <a:latin typeface="Verdana"/>
                <a:cs typeface="Verdana"/>
              </a:rPr>
              <a:t> </a:t>
            </a:r>
            <a:r>
              <a:rPr dirty="0" sz="2400" spc="-200">
                <a:latin typeface="Verdana"/>
                <a:cs typeface="Verdana"/>
              </a:rPr>
              <a:t>vedere </a:t>
            </a:r>
            <a:r>
              <a:rPr dirty="0" sz="2400" spc="-180">
                <a:latin typeface="Verdana"/>
                <a:cs typeface="Verdana"/>
              </a:rPr>
              <a:t>implementare</a:t>
            </a:r>
            <a:r>
              <a:rPr dirty="0" sz="2400" spc="-195">
                <a:latin typeface="Verdana"/>
                <a:cs typeface="Verdana"/>
              </a:rPr>
              <a:t> </a:t>
            </a:r>
            <a:r>
              <a:rPr dirty="0" sz="2400" spc="-125">
                <a:latin typeface="Verdana"/>
                <a:cs typeface="Verdana"/>
              </a:rPr>
              <a:t>principiilor</a:t>
            </a:r>
            <a:r>
              <a:rPr dirty="0" sz="2400" spc="-204">
                <a:latin typeface="Verdana"/>
                <a:cs typeface="Verdana"/>
              </a:rPr>
              <a:t> </a:t>
            </a:r>
            <a:r>
              <a:rPr dirty="0" sz="2400" spc="-195">
                <a:latin typeface="Verdana"/>
                <a:cs typeface="Verdana"/>
              </a:rPr>
              <a:t>de </a:t>
            </a:r>
            <a:r>
              <a:rPr dirty="0" sz="2400" spc="-145">
                <a:latin typeface="Verdana"/>
                <a:cs typeface="Verdana"/>
              </a:rPr>
              <a:t>echitate</a:t>
            </a:r>
            <a:r>
              <a:rPr dirty="0" sz="2400" spc="-200">
                <a:latin typeface="Verdana"/>
                <a:cs typeface="Verdana"/>
              </a:rPr>
              <a:t> </a:t>
            </a:r>
            <a:r>
              <a:rPr dirty="0" sz="2400" spc="-135">
                <a:latin typeface="Verdana"/>
                <a:cs typeface="Verdana"/>
              </a:rPr>
              <a:t>între</a:t>
            </a:r>
            <a:r>
              <a:rPr dirty="0" sz="2400" spc="-195">
                <a:latin typeface="Verdana"/>
                <a:cs typeface="Verdana"/>
              </a:rPr>
              <a:t> </a:t>
            </a:r>
            <a:r>
              <a:rPr dirty="0" sz="2400" spc="-240">
                <a:latin typeface="Verdana"/>
                <a:cs typeface="Verdana"/>
              </a:rPr>
              <a:t>sexe, </a:t>
            </a:r>
            <a:r>
              <a:rPr dirty="0" sz="2400" spc="-835">
                <a:latin typeface="Verdana"/>
                <a:cs typeface="Verdana"/>
              </a:rPr>
              <a:t> </a:t>
            </a:r>
            <a:r>
              <a:rPr dirty="0" sz="2400" spc="-185">
                <a:latin typeface="Verdana"/>
                <a:cs typeface="Verdana"/>
              </a:rPr>
              <a:t>generatii,</a:t>
            </a:r>
            <a:r>
              <a:rPr dirty="0" sz="2400" spc="-180">
                <a:latin typeface="Verdana"/>
                <a:cs typeface="Verdana"/>
              </a:rPr>
              <a:t> </a:t>
            </a:r>
            <a:r>
              <a:rPr dirty="0" sz="2400" spc="-165">
                <a:latin typeface="Verdana"/>
                <a:cs typeface="Verdana"/>
              </a:rPr>
              <a:t>grupuri</a:t>
            </a:r>
            <a:r>
              <a:rPr dirty="0" sz="2400" spc="-160">
                <a:latin typeface="Verdana"/>
                <a:cs typeface="Verdana"/>
              </a:rPr>
              <a:t> </a:t>
            </a:r>
            <a:r>
              <a:rPr dirty="0" sz="2400" spc="-140">
                <a:latin typeface="Verdana"/>
                <a:cs typeface="Verdana"/>
              </a:rPr>
              <a:t>etnice</a:t>
            </a:r>
            <a:r>
              <a:rPr dirty="0" sz="2400" spc="-135">
                <a:latin typeface="Verdana"/>
                <a:cs typeface="Verdana"/>
              </a:rPr>
              <a:t> </a:t>
            </a:r>
            <a:r>
              <a:rPr dirty="0" sz="2400" spc="-215">
                <a:latin typeface="Verdana"/>
                <a:cs typeface="Verdana"/>
              </a:rPr>
              <a:t>sau</a:t>
            </a:r>
            <a:r>
              <a:rPr dirty="0" sz="2400" spc="-210">
                <a:latin typeface="Verdana"/>
                <a:cs typeface="Verdana"/>
              </a:rPr>
              <a:t> </a:t>
            </a:r>
            <a:r>
              <a:rPr dirty="0" sz="2400" spc="-180">
                <a:latin typeface="Verdana"/>
                <a:cs typeface="Verdana"/>
              </a:rPr>
              <a:t>religioase,</a:t>
            </a:r>
            <a:r>
              <a:rPr dirty="0" sz="2400" spc="-175">
                <a:latin typeface="Verdana"/>
                <a:cs typeface="Verdana"/>
              </a:rPr>
              <a:t> </a:t>
            </a:r>
            <a:r>
              <a:rPr dirty="0" sz="2400" spc="-160">
                <a:latin typeface="Verdana"/>
                <a:cs typeface="Verdana"/>
              </a:rPr>
              <a:t>bun</a:t>
            </a:r>
            <a:r>
              <a:rPr dirty="0" sz="2400" spc="-160">
                <a:latin typeface="Cambria"/>
                <a:cs typeface="Cambria"/>
              </a:rPr>
              <a:t>ă</a:t>
            </a:r>
            <a:r>
              <a:rPr dirty="0" sz="2400" spc="-160">
                <a:latin typeface="Verdana"/>
                <a:cs typeface="Verdana"/>
              </a:rPr>
              <a:t>stare</a:t>
            </a:r>
            <a:r>
              <a:rPr dirty="0" sz="2400" spc="-155">
                <a:latin typeface="Verdana"/>
                <a:cs typeface="Verdana"/>
              </a:rPr>
              <a:t> </a:t>
            </a:r>
            <a:r>
              <a:rPr dirty="0" sz="2400" spc="-135">
                <a:latin typeface="Verdana"/>
                <a:cs typeface="Verdana"/>
              </a:rPr>
              <a:t>si</a:t>
            </a:r>
            <a:r>
              <a:rPr dirty="0" sz="2400" spc="-130">
                <a:latin typeface="Verdana"/>
                <a:cs typeface="Verdana"/>
              </a:rPr>
              <a:t> </a:t>
            </a:r>
            <a:r>
              <a:rPr dirty="0" sz="2400" spc="-150">
                <a:latin typeface="Verdana"/>
                <a:cs typeface="Verdana"/>
              </a:rPr>
              <a:t>securitate</a:t>
            </a:r>
            <a:r>
              <a:rPr dirty="0" sz="2400" spc="-145">
                <a:latin typeface="Verdana"/>
                <a:cs typeface="Verdana"/>
              </a:rPr>
              <a:t> </a:t>
            </a:r>
            <a:r>
              <a:rPr dirty="0" sz="2400" spc="-155">
                <a:latin typeface="Verdana"/>
                <a:cs typeface="Verdana"/>
              </a:rPr>
              <a:t>social</a:t>
            </a:r>
            <a:r>
              <a:rPr dirty="0" sz="2400" spc="-155">
                <a:latin typeface="Cambria"/>
                <a:cs typeface="Cambria"/>
              </a:rPr>
              <a:t>ă</a:t>
            </a:r>
            <a:r>
              <a:rPr dirty="0" sz="2400" spc="-155">
                <a:latin typeface="Verdana"/>
                <a:cs typeface="Verdana"/>
              </a:rPr>
              <a:t>, </a:t>
            </a:r>
            <a:r>
              <a:rPr dirty="0" sz="2400" spc="-150">
                <a:latin typeface="Verdana"/>
                <a:cs typeface="Verdana"/>
              </a:rPr>
              <a:t> </a:t>
            </a:r>
            <a:r>
              <a:rPr dirty="0" sz="2400" spc="-185">
                <a:latin typeface="Verdana"/>
                <a:cs typeface="Verdana"/>
              </a:rPr>
              <a:t>respectarea</a:t>
            </a:r>
            <a:r>
              <a:rPr dirty="0" sz="2400" spc="-260">
                <a:latin typeface="Verdana"/>
                <a:cs typeface="Verdana"/>
              </a:rPr>
              <a:t> </a:t>
            </a:r>
            <a:r>
              <a:rPr dirty="0" sz="2400" spc="-140">
                <a:latin typeface="Verdana"/>
                <a:cs typeface="Verdana"/>
              </a:rPr>
              <a:t>drepturilor</a:t>
            </a:r>
            <a:endParaRPr sz="2400">
              <a:latin typeface="Verdana"/>
              <a:cs typeface="Verdana"/>
            </a:endParaRPr>
          </a:p>
          <a:p>
            <a:pPr algn="just" marL="358140" marR="5715" indent="-346075">
              <a:lnSpc>
                <a:spcPct val="100000"/>
              </a:lnSpc>
              <a:buFont typeface="Arial"/>
              <a:buChar char="•"/>
              <a:tabLst>
                <a:tab pos="358775" algn="l"/>
              </a:tabLst>
            </a:pPr>
            <a:r>
              <a:rPr dirty="0" sz="2400" spc="-100">
                <a:latin typeface="Verdana"/>
                <a:cs typeface="Verdana"/>
              </a:rPr>
              <a:t>Politice </a:t>
            </a:r>
            <a:r>
              <a:rPr dirty="0" sz="2400" spc="-250">
                <a:latin typeface="Verdana"/>
                <a:cs typeface="Verdana"/>
              </a:rPr>
              <a:t>– </a:t>
            </a:r>
            <a:r>
              <a:rPr dirty="0" sz="2400" spc="-175">
                <a:latin typeface="Verdana"/>
                <a:cs typeface="Verdana"/>
              </a:rPr>
              <a:t>implicarea </a:t>
            </a:r>
            <a:r>
              <a:rPr dirty="0" sz="2400" spc="-125">
                <a:latin typeface="Verdana"/>
                <a:cs typeface="Verdana"/>
              </a:rPr>
              <a:t>tuturor </a:t>
            </a:r>
            <a:r>
              <a:rPr dirty="0" sz="2400" spc="-135">
                <a:latin typeface="Verdana"/>
                <a:cs typeface="Verdana"/>
              </a:rPr>
              <a:t>resorturilor </a:t>
            </a:r>
            <a:r>
              <a:rPr dirty="0" sz="2400" spc="-165">
                <a:latin typeface="Verdana"/>
                <a:cs typeface="Verdana"/>
              </a:rPr>
              <a:t>adminitative </a:t>
            </a:r>
            <a:r>
              <a:rPr dirty="0" sz="2400" spc="-130">
                <a:latin typeface="Verdana"/>
                <a:cs typeface="Verdana"/>
              </a:rPr>
              <a:t>si </a:t>
            </a:r>
            <a:r>
              <a:rPr dirty="0" sz="2400" spc="-120">
                <a:latin typeface="Verdana"/>
                <a:cs typeface="Verdana"/>
              </a:rPr>
              <a:t>politice </a:t>
            </a:r>
            <a:r>
              <a:rPr dirty="0" sz="2400" spc="-170">
                <a:latin typeface="Verdana"/>
                <a:cs typeface="Verdana"/>
              </a:rPr>
              <a:t>la </a:t>
            </a:r>
            <a:r>
              <a:rPr dirty="0" sz="2400" spc="-150">
                <a:latin typeface="Verdana"/>
                <a:cs typeface="Verdana"/>
              </a:rPr>
              <a:t>nivel </a:t>
            </a:r>
            <a:r>
              <a:rPr dirty="0" sz="2400" spc="-155">
                <a:latin typeface="Verdana"/>
                <a:cs typeface="Verdana"/>
              </a:rPr>
              <a:t>central </a:t>
            </a:r>
            <a:r>
              <a:rPr dirty="0" sz="2400" spc="-830">
                <a:latin typeface="Verdana"/>
                <a:cs typeface="Verdana"/>
              </a:rPr>
              <a:t> </a:t>
            </a:r>
            <a:r>
              <a:rPr dirty="0" sz="2400" spc="-135">
                <a:latin typeface="Verdana"/>
                <a:cs typeface="Verdana"/>
              </a:rPr>
              <a:t>si </a:t>
            </a:r>
            <a:r>
              <a:rPr dirty="0" sz="2400" spc="-140">
                <a:latin typeface="Verdana"/>
                <a:cs typeface="Verdana"/>
              </a:rPr>
              <a:t>local </a:t>
            </a:r>
            <a:r>
              <a:rPr dirty="0" sz="2400" spc="-185">
                <a:latin typeface="Verdana"/>
                <a:cs typeface="Verdana"/>
              </a:rPr>
              <a:t>care</a:t>
            </a:r>
            <a:r>
              <a:rPr dirty="0" sz="2400" spc="-180">
                <a:latin typeface="Verdana"/>
                <a:cs typeface="Verdana"/>
              </a:rPr>
              <a:t> </a:t>
            </a:r>
            <a:r>
              <a:rPr dirty="0" sz="2400" spc="-125">
                <a:latin typeface="Verdana"/>
                <a:cs typeface="Verdana"/>
              </a:rPr>
              <a:t>pot </a:t>
            </a:r>
            <a:r>
              <a:rPr dirty="0" sz="2400" spc="-130">
                <a:latin typeface="Verdana"/>
                <a:cs typeface="Verdana"/>
              </a:rPr>
              <a:t>contribui direct </a:t>
            </a:r>
            <a:r>
              <a:rPr dirty="0" sz="2400" spc="-135">
                <a:latin typeface="Verdana"/>
                <a:cs typeface="Verdana"/>
              </a:rPr>
              <a:t>si </a:t>
            </a:r>
            <a:r>
              <a:rPr dirty="0" sz="2400" spc="-130">
                <a:latin typeface="Verdana"/>
                <a:cs typeface="Verdana"/>
              </a:rPr>
              <a:t>indirect </a:t>
            </a:r>
            <a:r>
              <a:rPr dirty="0" sz="2400" spc="-345">
                <a:latin typeface="Verdana"/>
                <a:cs typeface="Verdana"/>
              </a:rPr>
              <a:t>,</a:t>
            </a:r>
            <a:r>
              <a:rPr dirty="0" sz="2400" spc="-340">
                <a:latin typeface="Verdana"/>
                <a:cs typeface="Verdana"/>
              </a:rPr>
              <a:t> </a:t>
            </a:r>
            <a:r>
              <a:rPr dirty="0" sz="2400" spc="-140">
                <a:latin typeface="Verdana"/>
                <a:cs typeface="Verdana"/>
              </a:rPr>
              <a:t>inclusiv </a:t>
            </a:r>
            <a:r>
              <a:rPr dirty="0" sz="2400" spc="-145">
                <a:latin typeface="Verdana"/>
                <a:cs typeface="Verdana"/>
              </a:rPr>
              <a:t>prin </a:t>
            </a:r>
            <a:r>
              <a:rPr dirty="0" sz="2400" spc="-165">
                <a:latin typeface="Verdana"/>
                <a:cs typeface="Verdana"/>
              </a:rPr>
              <a:t>parteneriate</a:t>
            </a:r>
            <a:r>
              <a:rPr dirty="0" sz="2400" spc="-160">
                <a:latin typeface="Verdana"/>
                <a:cs typeface="Verdana"/>
              </a:rPr>
              <a:t> la </a:t>
            </a:r>
            <a:r>
              <a:rPr dirty="0" sz="2400" spc="-155">
                <a:latin typeface="Verdana"/>
                <a:cs typeface="Verdana"/>
              </a:rPr>
              <a:t> </a:t>
            </a:r>
            <a:r>
              <a:rPr dirty="0" sz="2400" spc="-195">
                <a:latin typeface="Verdana"/>
                <a:cs typeface="Verdana"/>
              </a:rPr>
              <a:t>dez</a:t>
            </a:r>
            <a:r>
              <a:rPr dirty="0" sz="2400" spc="-229">
                <a:latin typeface="Verdana"/>
                <a:cs typeface="Verdana"/>
              </a:rPr>
              <a:t>v</a:t>
            </a:r>
            <a:r>
              <a:rPr dirty="0" sz="2400" spc="-85">
                <a:latin typeface="Verdana"/>
                <a:cs typeface="Verdana"/>
              </a:rPr>
              <a:t>ol</a:t>
            </a:r>
            <a:r>
              <a:rPr dirty="0" sz="2400" spc="-100">
                <a:latin typeface="Verdana"/>
                <a:cs typeface="Verdana"/>
              </a:rPr>
              <a:t>t</a:t>
            </a:r>
            <a:r>
              <a:rPr dirty="0" sz="2400" spc="-240">
                <a:latin typeface="Verdana"/>
                <a:cs typeface="Verdana"/>
              </a:rPr>
              <a:t>a</a:t>
            </a:r>
            <a:r>
              <a:rPr dirty="0" sz="2400" spc="-195">
                <a:latin typeface="Verdana"/>
                <a:cs typeface="Verdana"/>
              </a:rPr>
              <a:t>r</a:t>
            </a:r>
            <a:r>
              <a:rPr dirty="0" sz="2400" spc="-235">
                <a:latin typeface="Verdana"/>
                <a:cs typeface="Verdana"/>
              </a:rPr>
              <a:t>ea</a:t>
            </a:r>
            <a:r>
              <a:rPr dirty="0" sz="2400" spc="-265">
                <a:latin typeface="Verdana"/>
                <a:cs typeface="Verdana"/>
              </a:rPr>
              <a:t> </a:t>
            </a:r>
            <a:r>
              <a:rPr dirty="0" sz="2400" spc="-195">
                <a:latin typeface="Verdana"/>
                <a:cs typeface="Verdana"/>
              </a:rPr>
              <a:t>p</a:t>
            </a:r>
            <a:r>
              <a:rPr dirty="0" sz="2400" spc="-175">
                <a:latin typeface="Verdana"/>
                <a:cs typeface="Verdana"/>
              </a:rPr>
              <a:t>r</a:t>
            </a:r>
            <a:r>
              <a:rPr dirty="0" sz="2400" spc="-125">
                <a:latin typeface="Verdana"/>
                <a:cs typeface="Verdana"/>
              </a:rPr>
              <a:t>oi</a:t>
            </a:r>
            <a:r>
              <a:rPr dirty="0" sz="2400" spc="-185">
                <a:latin typeface="Verdana"/>
                <a:cs typeface="Verdana"/>
              </a:rPr>
              <a:t>e</a:t>
            </a:r>
            <a:r>
              <a:rPr dirty="0" sz="2400" spc="-90">
                <a:latin typeface="Verdana"/>
                <a:cs typeface="Verdana"/>
              </a:rPr>
              <a:t>c</a:t>
            </a:r>
            <a:r>
              <a:rPr dirty="0" sz="2400" spc="-85">
                <a:latin typeface="Verdana"/>
                <a:cs typeface="Verdana"/>
              </a:rPr>
              <a:t>t</a:t>
            </a:r>
            <a:r>
              <a:rPr dirty="0" sz="2400" spc="-185">
                <a:latin typeface="Verdana"/>
                <a:cs typeface="Verdana"/>
              </a:rPr>
              <a:t>e</a:t>
            </a:r>
            <a:r>
              <a:rPr dirty="0" sz="2400" spc="-95">
                <a:latin typeface="Verdana"/>
                <a:cs typeface="Verdana"/>
              </a:rPr>
              <a:t>l</a:t>
            </a:r>
            <a:r>
              <a:rPr dirty="0" sz="2400" spc="-140">
                <a:latin typeface="Verdana"/>
                <a:cs typeface="Verdana"/>
              </a:rPr>
              <a:t>or</a:t>
            </a:r>
            <a:r>
              <a:rPr dirty="0" sz="2400" spc="-275">
                <a:latin typeface="Verdana"/>
                <a:cs typeface="Verdana"/>
              </a:rPr>
              <a:t> </a:t>
            </a:r>
            <a:r>
              <a:rPr dirty="0" sz="2400" spc="-110">
                <a:latin typeface="Verdana"/>
                <a:cs typeface="Verdana"/>
              </a:rPr>
              <a:t>l</a:t>
            </a:r>
            <a:r>
              <a:rPr dirty="0" sz="2400" spc="-229">
                <a:latin typeface="Verdana"/>
                <a:cs typeface="Verdana"/>
              </a:rPr>
              <a:t>a</a:t>
            </a:r>
            <a:r>
              <a:rPr dirty="0" sz="2400" spc="-275">
                <a:latin typeface="Verdana"/>
                <a:cs typeface="Verdana"/>
              </a:rPr>
              <a:t> </a:t>
            </a:r>
            <a:r>
              <a:rPr dirty="0" sz="2400" spc="-140">
                <a:latin typeface="Verdana"/>
                <a:cs typeface="Verdana"/>
              </a:rPr>
              <a:t>ni</a:t>
            </a:r>
            <a:r>
              <a:rPr dirty="0" sz="2400" spc="-210">
                <a:latin typeface="Verdana"/>
                <a:cs typeface="Verdana"/>
              </a:rPr>
              <a:t>v</a:t>
            </a:r>
            <a:r>
              <a:rPr dirty="0" sz="2400" spc="-135">
                <a:latin typeface="Verdana"/>
                <a:cs typeface="Verdana"/>
              </a:rPr>
              <a:t>el</a:t>
            </a:r>
            <a:r>
              <a:rPr dirty="0" sz="2400" spc="-290">
                <a:latin typeface="Verdana"/>
                <a:cs typeface="Verdana"/>
              </a:rPr>
              <a:t> </a:t>
            </a:r>
            <a:r>
              <a:rPr dirty="0" sz="2400" spc="-145">
                <a:latin typeface="Verdana"/>
                <a:cs typeface="Verdana"/>
              </a:rPr>
              <a:t>loc</a:t>
            </a:r>
            <a:r>
              <a:rPr dirty="0" sz="2400" spc="-190">
                <a:latin typeface="Verdana"/>
                <a:cs typeface="Verdana"/>
              </a:rPr>
              <a:t>a</a:t>
            </a:r>
            <a:r>
              <a:rPr dirty="0" sz="2400" spc="-70">
                <a:latin typeface="Verdana"/>
                <a:cs typeface="Verdana"/>
              </a:rPr>
              <a:t>l</a:t>
            </a:r>
            <a:r>
              <a:rPr dirty="0" sz="2400" spc="-285">
                <a:latin typeface="Verdana"/>
                <a:cs typeface="Verdana"/>
              </a:rPr>
              <a:t> </a:t>
            </a:r>
            <a:r>
              <a:rPr dirty="0" sz="2400" spc="-180">
                <a:latin typeface="Verdana"/>
                <a:cs typeface="Verdana"/>
              </a:rPr>
              <a:t>s</a:t>
            </a:r>
            <a:r>
              <a:rPr dirty="0" sz="2400" spc="-90">
                <a:latin typeface="Verdana"/>
                <a:cs typeface="Verdana"/>
              </a:rPr>
              <a:t>i</a:t>
            </a:r>
            <a:r>
              <a:rPr dirty="0" sz="2400" spc="-275">
                <a:latin typeface="Verdana"/>
                <a:cs typeface="Verdana"/>
              </a:rPr>
              <a:t> </a:t>
            </a:r>
            <a:r>
              <a:rPr dirty="0" sz="2400" spc="-165">
                <a:latin typeface="Verdana"/>
                <a:cs typeface="Verdana"/>
              </a:rPr>
              <a:t>r</a:t>
            </a:r>
            <a:r>
              <a:rPr dirty="0" sz="2400" spc="-215">
                <a:latin typeface="Verdana"/>
                <a:cs typeface="Verdana"/>
              </a:rPr>
              <a:t>e</a:t>
            </a:r>
            <a:r>
              <a:rPr dirty="0" sz="2400" spc="-235">
                <a:latin typeface="Verdana"/>
                <a:cs typeface="Verdana"/>
              </a:rPr>
              <a:t>g</a:t>
            </a:r>
            <a:r>
              <a:rPr dirty="0" sz="2400" spc="-160">
                <a:latin typeface="Verdana"/>
                <a:cs typeface="Verdana"/>
              </a:rPr>
              <a:t>ion</a:t>
            </a:r>
            <a:r>
              <a:rPr dirty="0" sz="2400" spc="-200">
                <a:latin typeface="Verdana"/>
                <a:cs typeface="Verdana"/>
              </a:rPr>
              <a:t>a</a:t>
            </a:r>
            <a:r>
              <a:rPr dirty="0" sz="2400" spc="-70">
                <a:latin typeface="Verdana"/>
                <a:cs typeface="Verdana"/>
              </a:rPr>
              <a:t>l</a:t>
            </a:r>
            <a:endParaRPr sz="2400">
              <a:latin typeface="Verdana"/>
              <a:cs typeface="Verdana"/>
            </a:endParaRPr>
          </a:p>
          <a:p>
            <a:pPr algn="just" marL="358140" marR="6350" indent="-346075">
              <a:lnSpc>
                <a:spcPts val="2930"/>
              </a:lnSpc>
              <a:spcBef>
                <a:spcPts val="10"/>
              </a:spcBef>
              <a:buFont typeface="Arial"/>
              <a:buChar char="•"/>
              <a:tabLst>
                <a:tab pos="358775" algn="l"/>
              </a:tabLst>
            </a:pPr>
            <a:r>
              <a:rPr dirty="0" sz="2400" spc="-145">
                <a:latin typeface="Verdana"/>
                <a:cs typeface="Verdana"/>
              </a:rPr>
              <a:t>Culturale </a:t>
            </a:r>
            <a:r>
              <a:rPr dirty="0" sz="2400" spc="-250">
                <a:latin typeface="Verdana"/>
                <a:cs typeface="Verdana"/>
              </a:rPr>
              <a:t>–</a:t>
            </a:r>
            <a:r>
              <a:rPr dirty="0" sz="2400" spc="-245">
                <a:latin typeface="Verdana"/>
                <a:cs typeface="Verdana"/>
              </a:rPr>
              <a:t> </a:t>
            </a:r>
            <a:r>
              <a:rPr dirty="0" sz="2400" spc="-225">
                <a:latin typeface="Verdana"/>
                <a:cs typeface="Verdana"/>
              </a:rPr>
              <a:t>au </a:t>
            </a:r>
            <a:r>
              <a:rPr dirty="0" sz="2400" spc="-125">
                <a:latin typeface="Verdana"/>
                <a:cs typeface="Verdana"/>
              </a:rPr>
              <a:t>in </a:t>
            </a:r>
            <a:r>
              <a:rPr dirty="0" sz="2400" spc="-200">
                <a:latin typeface="Verdana"/>
                <a:cs typeface="Verdana"/>
              </a:rPr>
              <a:t>vedere </a:t>
            </a:r>
            <a:r>
              <a:rPr dirty="0" sz="2400" spc="-185">
                <a:latin typeface="Verdana"/>
                <a:cs typeface="Verdana"/>
              </a:rPr>
              <a:t>respectarea </a:t>
            </a:r>
            <a:r>
              <a:rPr dirty="0" sz="2400" spc="-135">
                <a:latin typeface="Verdana"/>
                <a:cs typeface="Verdana"/>
              </a:rPr>
              <a:t>si</a:t>
            </a:r>
            <a:r>
              <a:rPr dirty="0" sz="2400" spc="-130">
                <a:latin typeface="Verdana"/>
                <a:cs typeface="Verdana"/>
              </a:rPr>
              <a:t> </a:t>
            </a:r>
            <a:r>
              <a:rPr dirty="0" sz="2400" spc="-210">
                <a:latin typeface="Verdana"/>
                <a:cs typeface="Verdana"/>
              </a:rPr>
              <a:t>promovarea </a:t>
            </a:r>
            <a:r>
              <a:rPr dirty="0" sz="2400" spc="-114">
                <a:latin typeface="Verdana"/>
                <a:cs typeface="Verdana"/>
              </a:rPr>
              <a:t>indentit</a:t>
            </a:r>
            <a:r>
              <a:rPr dirty="0" sz="2400" spc="-114">
                <a:latin typeface="Cambria"/>
                <a:cs typeface="Cambria"/>
              </a:rPr>
              <a:t>ăț</a:t>
            </a:r>
            <a:r>
              <a:rPr dirty="0" sz="2400" spc="-114">
                <a:latin typeface="Verdana"/>
                <a:cs typeface="Verdana"/>
              </a:rPr>
              <a:t>ii, </a:t>
            </a:r>
            <a:r>
              <a:rPr dirty="0" sz="2400" spc="-145">
                <a:latin typeface="Verdana"/>
                <a:cs typeface="Verdana"/>
              </a:rPr>
              <a:t>tradi</a:t>
            </a:r>
            <a:r>
              <a:rPr dirty="0" sz="2400" spc="-145">
                <a:latin typeface="Cambria"/>
                <a:cs typeface="Cambria"/>
              </a:rPr>
              <a:t>ț</a:t>
            </a:r>
            <a:r>
              <a:rPr dirty="0" sz="2400" spc="-145">
                <a:latin typeface="Verdana"/>
                <a:cs typeface="Verdana"/>
              </a:rPr>
              <a:t>iilor, </a:t>
            </a:r>
            <a:r>
              <a:rPr dirty="0" sz="2400" spc="-140">
                <a:latin typeface="Verdana"/>
                <a:cs typeface="Verdana"/>
              </a:rPr>
              <a:t> </a:t>
            </a:r>
            <a:r>
              <a:rPr dirty="0" sz="2400" spc="-160">
                <a:latin typeface="Verdana"/>
                <a:cs typeface="Verdana"/>
              </a:rPr>
              <a:t>obiceiurilor,</a:t>
            </a:r>
            <a:r>
              <a:rPr dirty="0" sz="2400" spc="-285">
                <a:latin typeface="Verdana"/>
                <a:cs typeface="Verdana"/>
              </a:rPr>
              <a:t> </a:t>
            </a:r>
            <a:r>
              <a:rPr dirty="0" sz="2400" spc="-135">
                <a:latin typeface="Verdana"/>
                <a:cs typeface="Verdana"/>
              </a:rPr>
              <a:t>practicilor</a:t>
            </a:r>
            <a:r>
              <a:rPr dirty="0" sz="2400" spc="-270">
                <a:latin typeface="Verdana"/>
                <a:cs typeface="Verdana"/>
              </a:rPr>
              <a:t> </a:t>
            </a:r>
            <a:r>
              <a:rPr dirty="0" sz="2400" spc="-135">
                <a:latin typeface="Verdana"/>
                <a:cs typeface="Verdana"/>
              </a:rPr>
              <a:t>si</a:t>
            </a:r>
            <a:r>
              <a:rPr dirty="0" sz="2400" spc="-285">
                <a:latin typeface="Verdana"/>
                <a:cs typeface="Verdana"/>
              </a:rPr>
              <a:t> </a:t>
            </a:r>
            <a:r>
              <a:rPr dirty="0" sz="2400" spc="-145">
                <a:latin typeface="Verdana"/>
                <a:cs typeface="Verdana"/>
              </a:rPr>
              <a:t>valorilor</a:t>
            </a:r>
            <a:r>
              <a:rPr dirty="0" sz="2400" spc="-265">
                <a:latin typeface="Verdana"/>
                <a:cs typeface="Verdana"/>
              </a:rPr>
              <a:t> </a:t>
            </a:r>
            <a:r>
              <a:rPr dirty="0" sz="2400" spc="-155">
                <a:latin typeface="Verdana"/>
                <a:cs typeface="Verdana"/>
              </a:rPr>
              <a:t>locale</a:t>
            </a:r>
            <a:endParaRPr sz="2400">
              <a:latin typeface="Verdana"/>
              <a:cs typeface="Verdana"/>
            </a:endParaRPr>
          </a:p>
          <a:p>
            <a:pPr algn="just" marL="358140" indent="-346075">
              <a:lnSpc>
                <a:spcPts val="2725"/>
              </a:lnSpc>
              <a:buFont typeface="Arial"/>
              <a:buChar char="•"/>
              <a:tabLst>
                <a:tab pos="358775" algn="l"/>
              </a:tabLst>
            </a:pPr>
            <a:r>
              <a:rPr dirty="0" sz="2400" spc="-160">
                <a:latin typeface="Verdana"/>
                <a:cs typeface="Verdana"/>
              </a:rPr>
              <a:t>Tehnologice</a:t>
            </a:r>
            <a:r>
              <a:rPr dirty="0" sz="2400" spc="765">
                <a:latin typeface="Verdana"/>
                <a:cs typeface="Verdana"/>
              </a:rPr>
              <a:t> </a:t>
            </a:r>
            <a:r>
              <a:rPr dirty="0" sz="2400" spc="-245">
                <a:latin typeface="Verdana"/>
                <a:cs typeface="Verdana"/>
              </a:rPr>
              <a:t>–</a:t>
            </a:r>
            <a:r>
              <a:rPr dirty="0" sz="2400" spc="775">
                <a:latin typeface="Verdana"/>
                <a:cs typeface="Verdana"/>
              </a:rPr>
              <a:t> </a:t>
            </a:r>
            <a:r>
              <a:rPr dirty="0" sz="2400" spc="-150">
                <a:latin typeface="Verdana"/>
                <a:cs typeface="Verdana"/>
              </a:rPr>
              <a:t>prin</a:t>
            </a:r>
            <a:r>
              <a:rPr dirty="0" sz="2400" spc="755">
                <a:latin typeface="Verdana"/>
                <a:cs typeface="Verdana"/>
              </a:rPr>
              <a:t> </a:t>
            </a:r>
            <a:r>
              <a:rPr dirty="0" sz="2400" spc="-190">
                <a:latin typeface="Verdana"/>
                <a:cs typeface="Verdana"/>
              </a:rPr>
              <a:t>care</a:t>
            </a:r>
            <a:r>
              <a:rPr dirty="0" sz="2400" spc="765">
                <a:latin typeface="Verdana"/>
                <a:cs typeface="Verdana"/>
              </a:rPr>
              <a:t> </a:t>
            </a:r>
            <a:r>
              <a:rPr dirty="0" sz="2400" spc="-200">
                <a:latin typeface="Verdana"/>
                <a:cs typeface="Verdana"/>
              </a:rPr>
              <a:t>se</a:t>
            </a:r>
            <a:r>
              <a:rPr dirty="0" sz="2400" spc="765">
                <a:latin typeface="Verdana"/>
                <a:cs typeface="Verdana"/>
              </a:rPr>
              <a:t> </a:t>
            </a:r>
            <a:r>
              <a:rPr dirty="0" sz="2400" spc="-140">
                <a:latin typeface="Verdana"/>
                <a:cs typeface="Verdana"/>
              </a:rPr>
              <a:t>urm</a:t>
            </a:r>
            <a:r>
              <a:rPr dirty="0" sz="2400" spc="-140">
                <a:latin typeface="Cambria"/>
                <a:cs typeface="Cambria"/>
              </a:rPr>
              <a:t>ă</a:t>
            </a:r>
            <a:r>
              <a:rPr dirty="0" sz="2400" spc="-140">
                <a:latin typeface="Verdana"/>
                <a:cs typeface="Verdana"/>
              </a:rPr>
              <a:t>re</a:t>
            </a:r>
            <a:r>
              <a:rPr dirty="0" sz="2400" spc="-140">
                <a:latin typeface="Cambria"/>
                <a:cs typeface="Cambria"/>
              </a:rPr>
              <a:t>ș</a:t>
            </a:r>
            <a:r>
              <a:rPr dirty="0" sz="2400" spc="-140">
                <a:latin typeface="Verdana"/>
                <a:cs typeface="Verdana"/>
              </a:rPr>
              <a:t>te</a:t>
            </a:r>
            <a:r>
              <a:rPr dirty="0" sz="2400" spc="770">
                <a:latin typeface="Verdana"/>
                <a:cs typeface="Verdana"/>
              </a:rPr>
              <a:t> </a:t>
            </a:r>
            <a:r>
              <a:rPr dirty="0" sz="2400" spc="-185">
                <a:latin typeface="Verdana"/>
                <a:cs typeface="Verdana"/>
              </a:rPr>
              <a:t>respectarea</a:t>
            </a:r>
            <a:r>
              <a:rPr dirty="0" sz="2400" spc="765">
                <a:latin typeface="Verdana"/>
                <a:cs typeface="Verdana"/>
              </a:rPr>
              <a:t> </a:t>
            </a:r>
            <a:r>
              <a:rPr dirty="0" sz="2400" spc="-125">
                <a:latin typeface="Verdana"/>
                <a:cs typeface="Verdana"/>
              </a:rPr>
              <a:t>principiilor</a:t>
            </a:r>
            <a:r>
              <a:rPr dirty="0" sz="2400" spc="770">
                <a:latin typeface="Verdana"/>
                <a:cs typeface="Verdana"/>
              </a:rPr>
              <a:t> </a:t>
            </a:r>
            <a:r>
              <a:rPr dirty="0" sz="2400" spc="-160">
                <a:latin typeface="Verdana"/>
                <a:cs typeface="Verdana"/>
              </a:rPr>
              <a:t>economiei</a:t>
            </a:r>
            <a:endParaRPr sz="2400">
              <a:latin typeface="Verdana"/>
              <a:cs typeface="Verdana"/>
            </a:endParaRPr>
          </a:p>
          <a:p>
            <a:pPr algn="just" marL="358140">
              <a:lnSpc>
                <a:spcPct val="100000"/>
              </a:lnSpc>
              <a:spcBef>
                <a:spcPts val="50"/>
              </a:spcBef>
            </a:pPr>
            <a:r>
              <a:rPr dirty="0" sz="2400" spc="-155">
                <a:latin typeface="Verdana"/>
                <a:cs typeface="Verdana"/>
              </a:rPr>
              <a:t>circulare</a:t>
            </a:r>
            <a:r>
              <a:rPr dirty="0" sz="2400" spc="-285">
                <a:latin typeface="Verdana"/>
                <a:cs typeface="Verdana"/>
              </a:rPr>
              <a:t> </a:t>
            </a:r>
            <a:r>
              <a:rPr dirty="0" sz="2400" spc="-135">
                <a:latin typeface="Verdana"/>
                <a:cs typeface="Verdana"/>
              </a:rPr>
              <a:t>si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215">
                <a:latin typeface="Verdana"/>
                <a:cs typeface="Verdana"/>
              </a:rPr>
              <a:t>adecvarea</a:t>
            </a:r>
            <a:r>
              <a:rPr dirty="0" sz="2400" spc="-245">
                <a:latin typeface="Verdana"/>
                <a:cs typeface="Verdana"/>
              </a:rPr>
              <a:t> </a:t>
            </a:r>
            <a:r>
              <a:rPr dirty="0" sz="2400" spc="-140">
                <a:latin typeface="Verdana"/>
                <a:cs typeface="Verdana"/>
              </a:rPr>
              <a:t>proiectelor</a:t>
            </a:r>
            <a:r>
              <a:rPr dirty="0" sz="2400" spc="-270">
                <a:latin typeface="Verdana"/>
                <a:cs typeface="Verdana"/>
              </a:rPr>
              <a:t> </a:t>
            </a:r>
            <a:r>
              <a:rPr dirty="0" sz="2400" spc="-170">
                <a:latin typeface="Verdana"/>
                <a:cs typeface="Verdana"/>
              </a:rPr>
              <a:t>la</a:t>
            </a:r>
            <a:r>
              <a:rPr dirty="0" sz="2400" spc="-270">
                <a:latin typeface="Verdana"/>
                <a:cs typeface="Verdana"/>
              </a:rPr>
              <a:t> </a:t>
            </a:r>
            <a:r>
              <a:rPr dirty="0" sz="2400" spc="-160">
                <a:latin typeface="Verdana"/>
                <a:cs typeface="Verdana"/>
              </a:rPr>
              <a:t>cadrul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55">
                <a:latin typeface="Verdana"/>
                <a:cs typeface="Verdana"/>
              </a:rPr>
              <a:t>antropic</a:t>
            </a:r>
            <a:r>
              <a:rPr dirty="0" sz="2400" spc="-260">
                <a:latin typeface="Verdana"/>
                <a:cs typeface="Verdana"/>
              </a:rPr>
              <a:t> </a:t>
            </a:r>
            <a:r>
              <a:rPr dirty="0" sz="2400" spc="-165">
                <a:latin typeface="Verdana"/>
                <a:cs typeface="Verdana"/>
              </a:rPr>
              <a:t>natural</a:t>
            </a:r>
            <a:r>
              <a:rPr dirty="0" sz="2400" spc="-275">
                <a:latin typeface="Verdana"/>
                <a:cs typeface="Verdana"/>
              </a:rPr>
              <a:t> </a:t>
            </a:r>
            <a:r>
              <a:rPr dirty="0" sz="2400" spc="-135">
                <a:latin typeface="Verdana"/>
                <a:cs typeface="Verdana"/>
              </a:rPr>
              <a:t>si</a:t>
            </a:r>
            <a:r>
              <a:rPr dirty="0" sz="2400" spc="-275">
                <a:latin typeface="Verdana"/>
                <a:cs typeface="Verdana"/>
              </a:rPr>
              <a:t> </a:t>
            </a:r>
            <a:r>
              <a:rPr dirty="0" sz="2400" spc="-140">
                <a:latin typeface="Verdana"/>
                <a:cs typeface="Verdana"/>
              </a:rPr>
              <a:t>cultural</a:t>
            </a:r>
            <a:r>
              <a:rPr dirty="0" sz="2400" spc="-285">
                <a:latin typeface="Verdana"/>
                <a:cs typeface="Verdana"/>
              </a:rPr>
              <a:t> </a:t>
            </a:r>
            <a:r>
              <a:rPr dirty="0" sz="2400" spc="-170">
                <a:latin typeface="Verdana"/>
                <a:cs typeface="Verdana"/>
              </a:rPr>
              <a:t>al</a:t>
            </a:r>
            <a:r>
              <a:rPr dirty="0" sz="2400" spc="-265">
                <a:latin typeface="Verdana"/>
                <a:cs typeface="Verdana"/>
              </a:rPr>
              <a:t> </a:t>
            </a:r>
            <a:r>
              <a:rPr dirty="0" sz="2400" spc="-160">
                <a:latin typeface="Verdana"/>
                <a:cs typeface="Verdana"/>
              </a:rPr>
              <a:t>zonei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2899" y="0"/>
            <a:ext cx="10828020" cy="1315085"/>
          </a:xfrm>
          <a:prstGeom prst="rect">
            <a:avLst/>
          </a:prstGeom>
        </p:spPr>
        <p:txBody>
          <a:bodyPr wrap="square" lIns="0" tIns="108585" rIns="0" bIns="0" rtlCol="0" vert="horz">
            <a:spAutoFit/>
          </a:bodyPr>
          <a:lstStyle/>
          <a:p>
            <a:pPr marL="208279">
              <a:lnSpc>
                <a:spcPct val="100000"/>
              </a:lnSpc>
              <a:spcBef>
                <a:spcPts val="855"/>
              </a:spcBef>
            </a:pPr>
            <a:r>
              <a:rPr dirty="0" sz="2400" spc="-155">
                <a:latin typeface="Verdana"/>
                <a:cs typeface="Verdana"/>
              </a:rPr>
              <a:t>Indicatori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95">
                <a:latin typeface="Verdana"/>
                <a:cs typeface="Verdana"/>
              </a:rPr>
              <a:t>de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55">
                <a:latin typeface="Verdana"/>
                <a:cs typeface="Verdana"/>
              </a:rPr>
              <a:t>sustenabilitate</a:t>
            </a:r>
            <a:r>
              <a:rPr dirty="0" sz="2400" spc="-254">
                <a:latin typeface="Verdana"/>
                <a:cs typeface="Verdana"/>
              </a:rPr>
              <a:t> </a:t>
            </a:r>
            <a:r>
              <a:rPr dirty="0" sz="2400" spc="-150">
                <a:latin typeface="Verdana"/>
                <a:cs typeface="Verdana"/>
              </a:rPr>
              <a:t>privind</a:t>
            </a:r>
            <a:r>
              <a:rPr dirty="0" sz="2400" spc="-275">
                <a:latin typeface="Verdana"/>
                <a:cs typeface="Verdana"/>
              </a:rPr>
              <a:t> </a:t>
            </a:r>
            <a:r>
              <a:rPr dirty="0" sz="2400" spc="-180">
                <a:latin typeface="Verdana"/>
                <a:cs typeface="Verdana"/>
              </a:rPr>
              <a:t>proiectele:</a:t>
            </a:r>
            <a:endParaRPr sz="2400">
              <a:latin typeface="Verdana"/>
              <a:cs typeface="Verdana"/>
            </a:endParaRPr>
          </a:p>
          <a:p>
            <a:pPr marL="873760" marR="5080" indent="-861694">
              <a:lnSpc>
                <a:spcPct val="100000"/>
              </a:lnSpc>
              <a:spcBef>
                <a:spcPts val="755"/>
              </a:spcBef>
              <a:tabLst>
                <a:tab pos="1016635" algn="l"/>
                <a:tab pos="1548765" algn="l"/>
                <a:tab pos="3712845" algn="l"/>
                <a:tab pos="4072254" algn="l"/>
                <a:tab pos="5932170" algn="l"/>
                <a:tab pos="6463665" algn="l"/>
                <a:tab pos="6918325" algn="l"/>
                <a:tab pos="8021955" algn="l"/>
                <a:tab pos="8716645" algn="l"/>
                <a:tab pos="9702800" algn="l"/>
              </a:tabLst>
            </a:pPr>
            <a:r>
              <a:rPr dirty="0" sz="2400" spc="-175">
                <a:latin typeface="Verdana"/>
                <a:cs typeface="Verdana"/>
              </a:rPr>
              <a:t>Indic</a:t>
            </a:r>
            <a:r>
              <a:rPr dirty="0" sz="2400" spc="-75">
                <a:latin typeface="Verdana"/>
                <a:cs typeface="Verdana"/>
              </a:rPr>
              <a:t>i</a:t>
            </a:r>
            <a:r>
              <a:rPr dirty="0" sz="2400" spc="-70">
                <a:latin typeface="Verdana"/>
                <a:cs typeface="Verdana"/>
              </a:rPr>
              <a:t>i</a:t>
            </a:r>
            <a:r>
              <a:rPr dirty="0" sz="2400">
                <a:latin typeface="Verdana"/>
                <a:cs typeface="Verdana"/>
              </a:rPr>
              <a:t>		</a:t>
            </a:r>
            <a:r>
              <a:rPr dirty="0" sz="2400" spc="-195">
                <a:latin typeface="Verdana"/>
                <a:cs typeface="Verdana"/>
              </a:rPr>
              <a:t>de</a:t>
            </a:r>
            <a:r>
              <a:rPr dirty="0" sz="2400">
                <a:latin typeface="Verdana"/>
                <a:cs typeface="Verdana"/>
              </a:rPr>
              <a:t>	</a:t>
            </a:r>
            <a:r>
              <a:rPr dirty="0" sz="2400" spc="-200">
                <a:latin typeface="Verdana"/>
                <a:cs typeface="Verdana"/>
              </a:rPr>
              <a:t>su</a:t>
            </a:r>
            <a:r>
              <a:rPr dirty="0" sz="2400" spc="-200">
                <a:latin typeface="Verdana"/>
                <a:cs typeface="Verdana"/>
              </a:rPr>
              <a:t>s</a:t>
            </a:r>
            <a:r>
              <a:rPr dirty="0" sz="2400" spc="-50">
                <a:latin typeface="Verdana"/>
                <a:cs typeface="Verdana"/>
              </a:rPr>
              <a:t>t</a:t>
            </a:r>
            <a:r>
              <a:rPr dirty="0" sz="2400" spc="-210">
                <a:latin typeface="Verdana"/>
                <a:cs typeface="Verdana"/>
              </a:rPr>
              <a:t>ena</a:t>
            </a:r>
            <a:r>
              <a:rPr dirty="0" sz="2400" spc="-204">
                <a:latin typeface="Verdana"/>
                <a:cs typeface="Verdana"/>
              </a:rPr>
              <a:t>b</a:t>
            </a:r>
            <a:r>
              <a:rPr dirty="0" sz="2400" spc="-75">
                <a:latin typeface="Verdana"/>
                <a:cs typeface="Verdana"/>
              </a:rPr>
              <a:t>il</a:t>
            </a:r>
            <a:r>
              <a:rPr dirty="0" sz="2400" spc="-80">
                <a:latin typeface="Verdana"/>
                <a:cs typeface="Verdana"/>
              </a:rPr>
              <a:t>i</a:t>
            </a:r>
            <a:r>
              <a:rPr dirty="0" sz="2400" spc="-50">
                <a:latin typeface="Verdana"/>
                <a:cs typeface="Verdana"/>
              </a:rPr>
              <a:t>t</a:t>
            </a:r>
            <a:r>
              <a:rPr dirty="0" sz="2400" spc="-180">
                <a:latin typeface="Verdana"/>
                <a:cs typeface="Verdana"/>
              </a:rPr>
              <a:t>a</a:t>
            </a:r>
            <a:r>
              <a:rPr dirty="0" sz="2400" spc="-140">
                <a:latin typeface="Verdana"/>
                <a:cs typeface="Verdana"/>
              </a:rPr>
              <a:t>t</a:t>
            </a:r>
            <a:r>
              <a:rPr dirty="0" sz="2400" spc="-204">
                <a:latin typeface="Verdana"/>
                <a:cs typeface="Verdana"/>
              </a:rPr>
              <a:t>e</a:t>
            </a:r>
            <a:r>
              <a:rPr dirty="0" sz="2400">
                <a:latin typeface="Verdana"/>
                <a:cs typeface="Verdana"/>
              </a:rPr>
              <a:t>	</a:t>
            </a:r>
            <a:r>
              <a:rPr dirty="0" sz="2400" spc="-265">
                <a:latin typeface="Verdana"/>
                <a:cs typeface="Verdana"/>
              </a:rPr>
              <a:t>a</a:t>
            </a:r>
            <a:r>
              <a:rPr dirty="0" sz="2400">
                <a:latin typeface="Verdana"/>
                <a:cs typeface="Verdana"/>
              </a:rPr>
              <a:t>	</a:t>
            </a:r>
            <a:r>
              <a:rPr dirty="0" sz="2400" spc="-195">
                <a:latin typeface="Verdana"/>
                <a:cs typeface="Verdana"/>
              </a:rPr>
              <a:t>p</a:t>
            </a:r>
            <a:r>
              <a:rPr dirty="0" sz="2400" spc="-175">
                <a:latin typeface="Verdana"/>
                <a:cs typeface="Verdana"/>
              </a:rPr>
              <a:t>r</a:t>
            </a:r>
            <a:r>
              <a:rPr dirty="0" sz="2400" spc="-120">
                <a:latin typeface="Verdana"/>
                <a:cs typeface="Verdana"/>
              </a:rPr>
              <a:t>oiec</a:t>
            </a:r>
            <a:r>
              <a:rPr dirty="0" sz="2400" spc="-110">
                <a:latin typeface="Verdana"/>
                <a:cs typeface="Verdana"/>
              </a:rPr>
              <a:t>t</a:t>
            </a:r>
            <a:r>
              <a:rPr dirty="0" sz="2400" spc="-185">
                <a:latin typeface="Verdana"/>
                <a:cs typeface="Verdana"/>
              </a:rPr>
              <a:t>e</a:t>
            </a:r>
            <a:r>
              <a:rPr dirty="0" sz="2400" spc="-95">
                <a:latin typeface="Verdana"/>
                <a:cs typeface="Verdana"/>
              </a:rPr>
              <a:t>l</a:t>
            </a:r>
            <a:r>
              <a:rPr dirty="0" sz="2400" spc="-140">
                <a:latin typeface="Verdana"/>
                <a:cs typeface="Verdana"/>
              </a:rPr>
              <a:t>or</a:t>
            </a:r>
            <a:r>
              <a:rPr dirty="0" sz="2400">
                <a:latin typeface="Verdana"/>
                <a:cs typeface="Verdana"/>
              </a:rPr>
              <a:t>	</a:t>
            </a:r>
            <a:r>
              <a:rPr dirty="0" sz="2400" spc="-210">
                <a:latin typeface="Verdana"/>
                <a:cs typeface="Verdana"/>
              </a:rPr>
              <a:t>a</a:t>
            </a:r>
            <a:r>
              <a:rPr dirty="0" sz="2400" spc="-225">
                <a:latin typeface="Verdana"/>
                <a:cs typeface="Verdana"/>
              </a:rPr>
              <a:t>u</a:t>
            </a:r>
            <a:r>
              <a:rPr dirty="0" sz="2400">
                <a:latin typeface="Verdana"/>
                <a:cs typeface="Verdana"/>
              </a:rPr>
              <a:t>	</a:t>
            </a:r>
            <a:r>
              <a:rPr dirty="0" sz="2400" spc="-80">
                <a:latin typeface="Verdana"/>
                <a:cs typeface="Verdana"/>
              </a:rPr>
              <a:t>i</a:t>
            </a:r>
            <a:r>
              <a:rPr dirty="0" sz="2400" spc="-170">
                <a:latin typeface="Verdana"/>
                <a:cs typeface="Verdana"/>
              </a:rPr>
              <a:t>n</a:t>
            </a:r>
            <a:r>
              <a:rPr dirty="0" sz="2400">
                <a:latin typeface="Verdana"/>
                <a:cs typeface="Verdana"/>
              </a:rPr>
              <a:t>	</a:t>
            </a:r>
            <a:r>
              <a:rPr dirty="0" sz="2400" spc="-240">
                <a:latin typeface="Verdana"/>
                <a:cs typeface="Verdana"/>
              </a:rPr>
              <a:t>v</a:t>
            </a:r>
            <a:r>
              <a:rPr dirty="0" sz="2400" spc="-200">
                <a:latin typeface="Verdana"/>
                <a:cs typeface="Verdana"/>
              </a:rPr>
              <a:t>ed</a:t>
            </a:r>
            <a:r>
              <a:rPr dirty="0" sz="2400" spc="-204">
                <a:latin typeface="Verdana"/>
                <a:cs typeface="Verdana"/>
              </a:rPr>
              <a:t>e</a:t>
            </a:r>
            <a:r>
              <a:rPr dirty="0" sz="2400" spc="-165">
                <a:latin typeface="Verdana"/>
                <a:cs typeface="Verdana"/>
              </a:rPr>
              <a:t>r</a:t>
            </a:r>
            <a:r>
              <a:rPr dirty="0" sz="2400" spc="-204">
                <a:latin typeface="Verdana"/>
                <a:cs typeface="Verdana"/>
              </a:rPr>
              <a:t>e</a:t>
            </a:r>
            <a:r>
              <a:rPr dirty="0" sz="2400">
                <a:latin typeface="Verdana"/>
                <a:cs typeface="Verdana"/>
              </a:rPr>
              <a:t>	</a:t>
            </a:r>
            <a:r>
              <a:rPr dirty="0" sz="2400" spc="-290">
                <a:latin typeface="Verdana"/>
                <a:cs typeface="Verdana"/>
              </a:rPr>
              <a:t>m</a:t>
            </a:r>
            <a:r>
              <a:rPr dirty="0" sz="2400" spc="-235">
                <a:latin typeface="Verdana"/>
                <a:cs typeface="Verdana"/>
              </a:rPr>
              <a:t>a</a:t>
            </a:r>
            <a:r>
              <a:rPr dirty="0" sz="2400" spc="-105">
                <a:latin typeface="Verdana"/>
                <a:cs typeface="Verdana"/>
              </a:rPr>
              <a:t>i</a:t>
            </a:r>
            <a:r>
              <a:rPr dirty="0" sz="2400">
                <a:latin typeface="Verdana"/>
                <a:cs typeface="Verdana"/>
              </a:rPr>
              <a:t>	</a:t>
            </a:r>
            <a:r>
              <a:rPr dirty="0" sz="2400" spc="-290">
                <a:latin typeface="Verdana"/>
                <a:cs typeface="Verdana"/>
              </a:rPr>
              <a:t>m</a:t>
            </a:r>
            <a:r>
              <a:rPr dirty="0" sz="2400" spc="-100">
                <a:latin typeface="Verdana"/>
                <a:cs typeface="Verdana"/>
              </a:rPr>
              <a:t>ul</a:t>
            </a:r>
            <a:r>
              <a:rPr dirty="0" sz="2400" spc="-105">
                <a:latin typeface="Verdana"/>
                <a:cs typeface="Verdana"/>
              </a:rPr>
              <a:t>t</a:t>
            </a:r>
            <a:r>
              <a:rPr dirty="0" sz="2400" spc="-204">
                <a:latin typeface="Verdana"/>
                <a:cs typeface="Verdana"/>
              </a:rPr>
              <a:t>e</a:t>
            </a:r>
            <a:r>
              <a:rPr dirty="0" sz="2400">
                <a:latin typeface="Verdana"/>
                <a:cs typeface="Verdana"/>
              </a:rPr>
              <a:t>	</a:t>
            </a:r>
            <a:r>
              <a:rPr dirty="0" sz="2400" spc="-240">
                <a:latin typeface="Verdana"/>
                <a:cs typeface="Verdana"/>
              </a:rPr>
              <a:t>v</a:t>
            </a:r>
            <a:r>
              <a:rPr dirty="0" sz="2400" spc="-190">
                <a:latin typeface="Verdana"/>
                <a:cs typeface="Verdana"/>
              </a:rPr>
              <a:t>ar</a:t>
            </a:r>
            <a:r>
              <a:rPr dirty="0" sz="2400" spc="-110">
                <a:latin typeface="Verdana"/>
                <a:cs typeface="Verdana"/>
              </a:rPr>
              <a:t>i</a:t>
            </a:r>
            <a:r>
              <a:rPr dirty="0" sz="2400" spc="-225">
                <a:latin typeface="Verdana"/>
                <a:cs typeface="Verdana"/>
              </a:rPr>
              <a:t>a</a:t>
            </a:r>
            <a:r>
              <a:rPr dirty="0" sz="2400" spc="-215">
                <a:latin typeface="Verdana"/>
                <a:cs typeface="Verdana"/>
              </a:rPr>
              <a:t>b</a:t>
            </a:r>
            <a:r>
              <a:rPr dirty="0" sz="2400" spc="-114">
                <a:latin typeface="Verdana"/>
                <a:cs typeface="Verdana"/>
              </a:rPr>
              <a:t>ile  </a:t>
            </a:r>
            <a:r>
              <a:rPr dirty="0" sz="2400" spc="-210">
                <a:latin typeface="Verdana"/>
                <a:cs typeface="Verdana"/>
              </a:rPr>
              <a:t>complementare: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5272" y="512826"/>
            <a:ext cx="10818495" cy="5885180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 marR="602615">
              <a:lnSpc>
                <a:spcPts val="2820"/>
              </a:lnSpc>
              <a:spcBef>
                <a:spcPts val="240"/>
              </a:spcBef>
            </a:pPr>
            <a:r>
              <a:rPr dirty="0" sz="2400" spc="-220">
                <a:latin typeface="Verdana"/>
                <a:cs typeface="Verdana"/>
              </a:rPr>
              <a:t>Se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75">
                <a:latin typeface="Verdana"/>
                <a:cs typeface="Verdana"/>
              </a:rPr>
              <a:t>propun</a:t>
            </a:r>
            <a:r>
              <a:rPr dirty="0" sz="2400" spc="-285">
                <a:latin typeface="Verdana"/>
                <a:cs typeface="Verdana"/>
              </a:rPr>
              <a:t> </a:t>
            </a:r>
            <a:r>
              <a:rPr dirty="0" sz="2400" spc="-114">
                <a:latin typeface="Verdana"/>
                <a:cs typeface="Verdana"/>
              </a:rPr>
              <a:t>discu</a:t>
            </a:r>
            <a:r>
              <a:rPr dirty="0" sz="2400" spc="-114">
                <a:latin typeface="Cambria"/>
                <a:cs typeface="Cambria"/>
              </a:rPr>
              <a:t>ţ</a:t>
            </a:r>
            <a:r>
              <a:rPr dirty="0" sz="2400" spc="-114">
                <a:latin typeface="Verdana"/>
                <a:cs typeface="Verdana"/>
              </a:rPr>
              <a:t>ii</a:t>
            </a:r>
            <a:r>
              <a:rPr dirty="0" sz="2400" spc="-290">
                <a:latin typeface="Verdana"/>
                <a:cs typeface="Verdana"/>
              </a:rPr>
              <a:t> </a:t>
            </a:r>
            <a:r>
              <a:rPr dirty="0" sz="2400" spc="-190">
                <a:latin typeface="Verdana"/>
                <a:cs typeface="Verdana"/>
              </a:rPr>
              <a:t>despre</a:t>
            </a:r>
            <a:r>
              <a:rPr dirty="0" sz="2400" spc="-265">
                <a:latin typeface="Verdana"/>
                <a:cs typeface="Verdana"/>
              </a:rPr>
              <a:t> </a:t>
            </a:r>
            <a:r>
              <a:rPr dirty="0" sz="2400" spc="-145">
                <a:latin typeface="Verdana"/>
                <a:cs typeface="Verdana"/>
              </a:rPr>
              <a:t>rezilienta</a:t>
            </a:r>
            <a:r>
              <a:rPr dirty="0" sz="2400" spc="-290">
                <a:latin typeface="Verdana"/>
                <a:cs typeface="Verdana"/>
              </a:rPr>
              <a:t> </a:t>
            </a:r>
            <a:r>
              <a:rPr dirty="0" sz="2400" spc="-155">
                <a:latin typeface="Verdana"/>
                <a:cs typeface="Verdana"/>
              </a:rPr>
              <a:t>pornind</a:t>
            </a:r>
            <a:r>
              <a:rPr dirty="0" sz="2400" spc="-290">
                <a:latin typeface="Verdana"/>
                <a:cs typeface="Verdana"/>
              </a:rPr>
              <a:t> </a:t>
            </a:r>
            <a:r>
              <a:rPr dirty="0" sz="2400" spc="-195">
                <a:latin typeface="Verdana"/>
                <a:cs typeface="Verdana"/>
              </a:rPr>
              <a:t>de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70">
                <a:latin typeface="Verdana"/>
                <a:cs typeface="Verdana"/>
              </a:rPr>
              <a:t>la</a:t>
            </a:r>
            <a:r>
              <a:rPr dirty="0" sz="2400" spc="-275">
                <a:latin typeface="Verdana"/>
                <a:cs typeface="Verdana"/>
              </a:rPr>
              <a:t> </a:t>
            </a:r>
            <a:r>
              <a:rPr dirty="0" sz="2400" spc="-265">
                <a:latin typeface="Verdana"/>
                <a:cs typeface="Verdana"/>
              </a:rPr>
              <a:t>4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65">
                <a:latin typeface="Verdana"/>
                <a:cs typeface="Verdana"/>
              </a:rPr>
              <a:t>dimensiuni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85">
                <a:latin typeface="Verdana"/>
                <a:cs typeface="Verdana"/>
              </a:rPr>
              <a:t>ale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35">
                <a:latin typeface="Verdana"/>
                <a:cs typeface="Verdana"/>
              </a:rPr>
              <a:t>contextului </a:t>
            </a:r>
            <a:r>
              <a:rPr dirty="0" sz="2400" spc="-830">
                <a:latin typeface="Verdana"/>
                <a:cs typeface="Verdana"/>
              </a:rPr>
              <a:t> </a:t>
            </a:r>
            <a:r>
              <a:rPr dirty="0" sz="2400" spc="-160">
                <a:latin typeface="Verdana"/>
                <a:cs typeface="Verdana"/>
              </a:rPr>
              <a:t>ac</a:t>
            </a:r>
            <a:r>
              <a:rPr dirty="0" sz="2400" spc="-120">
                <a:latin typeface="Verdana"/>
                <a:cs typeface="Verdana"/>
              </a:rPr>
              <a:t>t</a:t>
            </a:r>
            <a:r>
              <a:rPr dirty="0" sz="2400" spc="-170">
                <a:latin typeface="Verdana"/>
                <a:cs typeface="Verdana"/>
              </a:rPr>
              <a:t>ual</a:t>
            </a:r>
            <a:r>
              <a:rPr dirty="0" sz="2400" spc="-275">
                <a:latin typeface="Verdana"/>
                <a:cs typeface="Verdana"/>
              </a:rPr>
              <a:t> </a:t>
            </a:r>
            <a:r>
              <a:rPr dirty="0" sz="2400" spc="-245">
                <a:latin typeface="Verdana"/>
                <a:cs typeface="Verdana"/>
              </a:rPr>
              <a:t>(</a:t>
            </a:r>
            <a:r>
              <a:rPr dirty="0" sz="2400">
                <a:latin typeface="Verdana"/>
                <a:cs typeface="Verdana"/>
              </a:rPr>
              <a:t>A</a:t>
            </a:r>
            <a:r>
              <a:rPr dirty="0" sz="2400" spc="-10">
                <a:latin typeface="Verdana"/>
                <a:cs typeface="Verdana"/>
              </a:rPr>
              <a:t>l</a:t>
            </a:r>
            <a:r>
              <a:rPr dirty="0" sz="2400" spc="-210">
                <a:latin typeface="Verdana"/>
                <a:cs typeface="Verdana"/>
              </a:rPr>
              <a:t>ex</a:t>
            </a:r>
            <a:r>
              <a:rPr dirty="0" sz="2400" spc="-260">
                <a:latin typeface="Verdana"/>
                <a:cs typeface="Verdana"/>
              </a:rPr>
              <a:t> </a:t>
            </a:r>
            <a:r>
              <a:rPr dirty="0" sz="2400" spc="-75">
                <a:latin typeface="Verdana"/>
                <a:cs typeface="Verdana"/>
              </a:rPr>
              <a:t>An</a:t>
            </a:r>
            <a:r>
              <a:rPr dirty="0" sz="2400" spc="-45">
                <a:latin typeface="Verdana"/>
                <a:cs typeface="Verdana"/>
              </a:rPr>
              <a:t>i</a:t>
            </a:r>
            <a:r>
              <a:rPr dirty="0" sz="2400" spc="-165">
                <a:latin typeface="Verdana"/>
                <a:cs typeface="Verdana"/>
              </a:rPr>
              <a:t>n</a:t>
            </a:r>
            <a:r>
              <a:rPr dirty="0" sz="2400" spc="-165">
                <a:latin typeface="Verdana"/>
                <a:cs typeface="Verdana"/>
              </a:rPr>
              <a:t>o</a:t>
            </a:r>
            <a:r>
              <a:rPr dirty="0" sz="2400">
                <a:latin typeface="Cambria"/>
                <a:cs typeface="Cambria"/>
              </a:rPr>
              <a:t>ș</a:t>
            </a:r>
            <a:r>
              <a:rPr dirty="0" sz="2400" spc="-210">
                <a:latin typeface="Verdana"/>
                <a:cs typeface="Verdana"/>
              </a:rPr>
              <a:t>an</a:t>
            </a:r>
            <a:r>
              <a:rPr dirty="0" sz="2400" spc="-285">
                <a:latin typeface="Verdana"/>
                <a:cs typeface="Verdana"/>
              </a:rPr>
              <a:t>u</a:t>
            </a:r>
            <a:r>
              <a:rPr dirty="0" sz="2400" spc="-80" b="1">
                <a:latin typeface="Century Gothic"/>
                <a:cs typeface="Century Gothic"/>
              </a:rPr>
              <a:t>):</a:t>
            </a:r>
            <a:endParaRPr sz="2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50">
              <a:latin typeface="Century Gothic"/>
              <a:cs typeface="Century Gothic"/>
            </a:endParaRPr>
          </a:p>
          <a:p>
            <a:pPr marL="12700" marR="5080">
              <a:lnSpc>
                <a:spcPct val="101099"/>
              </a:lnSpc>
              <a:spcBef>
                <a:spcPts val="5"/>
              </a:spcBef>
            </a:pPr>
            <a:r>
              <a:rPr dirty="0" sz="2400" spc="-135" b="1">
                <a:latin typeface="Century Gothic"/>
                <a:cs typeface="Century Gothic"/>
              </a:rPr>
              <a:t>Volatilitatea </a:t>
            </a:r>
            <a:r>
              <a:rPr dirty="0" sz="2400" spc="-135">
                <a:latin typeface="Verdana"/>
                <a:cs typeface="Verdana"/>
              </a:rPr>
              <a:t>(Volatility) </a:t>
            </a:r>
            <a:r>
              <a:rPr dirty="0" sz="2400" spc="-114">
                <a:latin typeface="Verdana"/>
                <a:cs typeface="Verdana"/>
              </a:rPr>
              <a:t>- </a:t>
            </a:r>
            <a:r>
              <a:rPr dirty="0" sz="2400" spc="-200">
                <a:latin typeface="Verdana"/>
                <a:cs typeface="Verdana"/>
              </a:rPr>
              <a:t>se </a:t>
            </a:r>
            <a:r>
              <a:rPr dirty="0" sz="2400" spc="-125">
                <a:latin typeface="Verdana"/>
                <a:cs typeface="Verdana"/>
              </a:rPr>
              <a:t>refer</a:t>
            </a:r>
            <a:r>
              <a:rPr dirty="0" sz="2400" spc="-125">
                <a:latin typeface="Cambria"/>
                <a:cs typeface="Cambria"/>
              </a:rPr>
              <a:t>ă </a:t>
            </a:r>
            <a:r>
              <a:rPr dirty="0" sz="2400" spc="-125">
                <a:latin typeface="Verdana"/>
                <a:cs typeface="Verdana"/>
              </a:rPr>
              <a:t>în </a:t>
            </a:r>
            <a:r>
              <a:rPr dirty="0" sz="2400" spc="-160">
                <a:latin typeface="Verdana"/>
                <a:cs typeface="Verdana"/>
              </a:rPr>
              <a:t>primul </a:t>
            </a:r>
            <a:r>
              <a:rPr dirty="0" sz="2400" spc="-204">
                <a:latin typeface="Verdana"/>
                <a:cs typeface="Verdana"/>
              </a:rPr>
              <a:t>rând </a:t>
            </a:r>
            <a:r>
              <a:rPr dirty="0" sz="2400" spc="-170">
                <a:latin typeface="Verdana"/>
                <a:cs typeface="Verdana"/>
              </a:rPr>
              <a:t>la </a:t>
            </a:r>
            <a:r>
              <a:rPr dirty="0" sz="2400" spc="-160">
                <a:latin typeface="Verdana"/>
                <a:cs typeface="Verdana"/>
              </a:rPr>
              <a:t>viteza </a:t>
            </a:r>
            <a:r>
              <a:rPr dirty="0" sz="2400" spc="-150">
                <a:latin typeface="Verdana"/>
                <a:cs typeface="Verdana"/>
              </a:rPr>
              <a:t>cu </a:t>
            </a:r>
            <a:r>
              <a:rPr dirty="0" sz="2400" spc="-190">
                <a:latin typeface="Verdana"/>
                <a:cs typeface="Verdana"/>
              </a:rPr>
              <a:t>care </a:t>
            </a:r>
            <a:r>
              <a:rPr dirty="0" sz="2400" spc="-135">
                <a:latin typeface="Verdana"/>
                <a:cs typeface="Verdana"/>
              </a:rPr>
              <a:t>lucrurile </a:t>
            </a:r>
            <a:r>
              <a:rPr dirty="0" sz="2400" spc="-200">
                <a:latin typeface="Verdana"/>
                <a:cs typeface="Verdana"/>
              </a:rPr>
              <a:t>se </a:t>
            </a:r>
            <a:r>
              <a:rPr dirty="0" sz="2400" spc="-195">
                <a:latin typeface="Verdana"/>
                <a:cs typeface="Verdana"/>
              </a:rPr>
              <a:t> </a:t>
            </a:r>
            <a:r>
              <a:rPr dirty="0" sz="2400" spc="-155">
                <a:latin typeface="Verdana"/>
                <a:cs typeface="Verdana"/>
              </a:rPr>
              <a:t>schimb</a:t>
            </a:r>
            <a:r>
              <a:rPr dirty="0" sz="2400" spc="-155">
                <a:latin typeface="Cambria"/>
                <a:cs typeface="Cambria"/>
              </a:rPr>
              <a:t>ă</a:t>
            </a:r>
            <a:r>
              <a:rPr dirty="0" sz="2400" spc="50">
                <a:latin typeface="Cambria"/>
                <a:cs typeface="Cambria"/>
              </a:rPr>
              <a:t> </a:t>
            </a:r>
            <a:r>
              <a:rPr dirty="0" sz="2400" spc="-35">
                <a:latin typeface="Cambria"/>
                <a:cs typeface="Cambria"/>
              </a:rPr>
              <a:t>ş</a:t>
            </a:r>
            <a:r>
              <a:rPr dirty="0" sz="2400" spc="-35">
                <a:latin typeface="Verdana"/>
                <a:cs typeface="Verdana"/>
              </a:rPr>
              <a:t>i</a:t>
            </a:r>
            <a:r>
              <a:rPr dirty="0" sz="2400" spc="-275">
                <a:latin typeface="Verdana"/>
                <a:cs typeface="Verdana"/>
              </a:rPr>
              <a:t> </a:t>
            </a:r>
            <a:r>
              <a:rPr dirty="0" sz="2400" spc="-170">
                <a:latin typeface="Verdana"/>
                <a:cs typeface="Verdana"/>
              </a:rPr>
              <a:t>la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55">
                <a:latin typeface="Verdana"/>
                <a:cs typeface="Verdana"/>
              </a:rPr>
              <a:t>impactul</a:t>
            </a:r>
            <a:r>
              <a:rPr dirty="0" sz="2400" spc="-275">
                <a:latin typeface="Verdana"/>
                <a:cs typeface="Verdana"/>
              </a:rPr>
              <a:t> </a:t>
            </a:r>
            <a:r>
              <a:rPr dirty="0" sz="2400" spc="-165">
                <a:latin typeface="Verdana"/>
                <a:cs typeface="Verdana"/>
              </a:rPr>
              <a:t>schimb</a:t>
            </a:r>
            <a:r>
              <a:rPr dirty="0" sz="2400" spc="-165">
                <a:latin typeface="Cambria"/>
                <a:cs typeface="Cambria"/>
              </a:rPr>
              <a:t>ă</a:t>
            </a:r>
            <a:r>
              <a:rPr dirty="0" sz="2400" spc="-165">
                <a:latin typeface="Verdana"/>
                <a:cs typeface="Verdana"/>
              </a:rPr>
              <a:t>rilor.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30">
                <a:latin typeface="Verdana"/>
                <a:cs typeface="Verdana"/>
              </a:rPr>
              <a:t>Cu</a:t>
            </a:r>
            <a:r>
              <a:rPr dirty="0" sz="2400" spc="-275">
                <a:latin typeface="Verdana"/>
                <a:cs typeface="Verdana"/>
              </a:rPr>
              <a:t> </a:t>
            </a:r>
            <a:r>
              <a:rPr dirty="0" sz="2400" spc="-140">
                <a:latin typeface="Verdana"/>
                <a:cs typeface="Verdana"/>
              </a:rPr>
              <a:t>cât</a:t>
            </a:r>
            <a:r>
              <a:rPr dirty="0" sz="2400" spc="-290">
                <a:latin typeface="Verdana"/>
                <a:cs typeface="Verdana"/>
              </a:rPr>
              <a:t> </a:t>
            </a:r>
            <a:r>
              <a:rPr dirty="0" sz="2400" spc="-160">
                <a:latin typeface="Verdana"/>
                <a:cs typeface="Verdana"/>
              </a:rPr>
              <a:t>frecventa</a:t>
            </a:r>
            <a:r>
              <a:rPr dirty="0" sz="2400" spc="-285">
                <a:latin typeface="Verdana"/>
                <a:cs typeface="Verdana"/>
              </a:rPr>
              <a:t> </a:t>
            </a:r>
            <a:r>
              <a:rPr dirty="0" sz="2400" spc="-140">
                <a:latin typeface="Verdana"/>
                <a:cs typeface="Verdana"/>
              </a:rPr>
              <a:t>schimb</a:t>
            </a:r>
            <a:r>
              <a:rPr dirty="0" sz="2400" spc="-140">
                <a:latin typeface="Cambria"/>
                <a:cs typeface="Cambria"/>
              </a:rPr>
              <a:t>ă</a:t>
            </a:r>
            <a:r>
              <a:rPr dirty="0" sz="2400" spc="-140">
                <a:latin typeface="Verdana"/>
                <a:cs typeface="Verdana"/>
              </a:rPr>
              <a:t>rilor</a:t>
            </a:r>
            <a:r>
              <a:rPr dirty="0" sz="2400" spc="-265">
                <a:latin typeface="Verdana"/>
                <a:cs typeface="Verdana"/>
              </a:rPr>
              <a:t> </a:t>
            </a:r>
            <a:r>
              <a:rPr dirty="0" sz="2400" spc="-35">
                <a:latin typeface="Cambria"/>
                <a:cs typeface="Cambria"/>
              </a:rPr>
              <a:t>ş</a:t>
            </a:r>
            <a:r>
              <a:rPr dirty="0" sz="2400" spc="-35">
                <a:latin typeface="Verdana"/>
                <a:cs typeface="Verdana"/>
              </a:rPr>
              <a:t>i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55">
                <a:latin typeface="Verdana"/>
                <a:cs typeface="Verdana"/>
              </a:rPr>
              <a:t>impactul</a:t>
            </a:r>
            <a:r>
              <a:rPr dirty="0" sz="2400" spc="-275">
                <a:latin typeface="Verdana"/>
                <a:cs typeface="Verdana"/>
              </a:rPr>
              <a:t> </a:t>
            </a:r>
            <a:r>
              <a:rPr dirty="0" sz="2400" spc="-150">
                <a:latin typeface="Verdana"/>
                <a:cs typeface="Verdana"/>
              </a:rPr>
              <a:t>sunt </a:t>
            </a:r>
            <a:r>
              <a:rPr dirty="0" sz="2400" spc="-830">
                <a:latin typeface="Verdana"/>
                <a:cs typeface="Verdana"/>
              </a:rPr>
              <a:t> </a:t>
            </a:r>
            <a:r>
              <a:rPr dirty="0" sz="2400" spc="-210">
                <a:latin typeface="Verdana"/>
                <a:cs typeface="Verdana"/>
              </a:rPr>
              <a:t>mai</a:t>
            </a:r>
            <a:r>
              <a:rPr dirty="0" sz="2400" spc="-265">
                <a:latin typeface="Verdana"/>
                <a:cs typeface="Verdana"/>
              </a:rPr>
              <a:t> </a:t>
            </a:r>
            <a:r>
              <a:rPr dirty="0" sz="2400" spc="-225">
                <a:latin typeface="Verdana"/>
                <a:cs typeface="Verdana"/>
              </a:rPr>
              <a:t>mari,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50">
                <a:latin typeface="Verdana"/>
                <a:cs typeface="Verdana"/>
              </a:rPr>
              <a:t>cu</a:t>
            </a:r>
            <a:r>
              <a:rPr dirty="0" sz="2400" spc="-290">
                <a:latin typeface="Verdana"/>
                <a:cs typeface="Verdana"/>
              </a:rPr>
              <a:t> </a:t>
            </a:r>
            <a:r>
              <a:rPr dirty="0" sz="2400" spc="-155">
                <a:latin typeface="Verdana"/>
                <a:cs typeface="Verdana"/>
              </a:rPr>
              <a:t>atât</a:t>
            </a:r>
            <a:r>
              <a:rPr dirty="0" sz="2400" spc="-265">
                <a:latin typeface="Verdana"/>
                <a:cs typeface="Verdana"/>
              </a:rPr>
              <a:t> </a:t>
            </a:r>
            <a:r>
              <a:rPr dirty="0" sz="2400" spc="-35">
                <a:latin typeface="Cambria"/>
                <a:cs typeface="Cambria"/>
              </a:rPr>
              <a:t>ş</a:t>
            </a:r>
            <a:r>
              <a:rPr dirty="0" sz="2400" spc="-35">
                <a:latin typeface="Verdana"/>
                <a:cs typeface="Verdana"/>
              </a:rPr>
              <a:t>i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25">
                <a:latin typeface="Verdana"/>
                <a:cs typeface="Verdana"/>
              </a:rPr>
              <a:t>cre</a:t>
            </a:r>
            <a:r>
              <a:rPr dirty="0" sz="2400" spc="-125">
                <a:latin typeface="Cambria"/>
                <a:cs typeface="Cambria"/>
              </a:rPr>
              <a:t>ş</a:t>
            </a:r>
            <a:r>
              <a:rPr dirty="0" sz="2400" spc="-125">
                <a:latin typeface="Verdana"/>
                <a:cs typeface="Verdana"/>
              </a:rPr>
              <a:t>te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90">
                <a:latin typeface="Verdana"/>
                <a:cs typeface="Verdana"/>
              </a:rPr>
              <a:t>gradul</a:t>
            </a:r>
            <a:r>
              <a:rPr dirty="0" sz="2400" spc="-285">
                <a:latin typeface="Verdana"/>
                <a:cs typeface="Verdana"/>
              </a:rPr>
              <a:t> </a:t>
            </a:r>
            <a:r>
              <a:rPr dirty="0" sz="2400" spc="-195">
                <a:latin typeface="Verdana"/>
                <a:cs typeface="Verdana"/>
              </a:rPr>
              <a:t>de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50">
                <a:latin typeface="Verdana"/>
                <a:cs typeface="Verdana"/>
              </a:rPr>
              <a:t>volatilitate.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3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400" spc="-145" b="1">
                <a:latin typeface="Century Gothic"/>
                <a:cs typeface="Century Gothic"/>
              </a:rPr>
              <a:t>Incertitudinea</a:t>
            </a:r>
            <a:r>
              <a:rPr dirty="0" sz="2400" spc="-204" b="1">
                <a:latin typeface="Century Gothic"/>
                <a:cs typeface="Century Gothic"/>
              </a:rPr>
              <a:t> </a:t>
            </a:r>
            <a:r>
              <a:rPr dirty="0" sz="2400" spc="-155">
                <a:latin typeface="Verdana"/>
                <a:cs typeface="Verdana"/>
              </a:rPr>
              <a:t>(Uncertainty)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14">
                <a:latin typeface="Verdana"/>
                <a:cs typeface="Verdana"/>
              </a:rPr>
              <a:t>-</a:t>
            </a:r>
            <a:r>
              <a:rPr dirty="0" sz="2400" spc="-270">
                <a:latin typeface="Verdana"/>
                <a:cs typeface="Verdana"/>
              </a:rPr>
              <a:t> </a:t>
            </a:r>
            <a:r>
              <a:rPr dirty="0" sz="2400" spc="-200">
                <a:latin typeface="Verdana"/>
                <a:cs typeface="Verdana"/>
              </a:rPr>
              <a:t>se</a:t>
            </a:r>
            <a:r>
              <a:rPr dirty="0" sz="2400" spc="-270">
                <a:latin typeface="Verdana"/>
                <a:cs typeface="Verdana"/>
              </a:rPr>
              <a:t> </a:t>
            </a:r>
            <a:r>
              <a:rPr dirty="0" sz="2400" spc="-125">
                <a:latin typeface="Verdana"/>
                <a:cs typeface="Verdana"/>
              </a:rPr>
              <a:t>refer</a:t>
            </a:r>
            <a:r>
              <a:rPr dirty="0" sz="2400" spc="-125">
                <a:latin typeface="Cambria"/>
                <a:cs typeface="Cambria"/>
              </a:rPr>
              <a:t>ă</a:t>
            </a:r>
            <a:r>
              <a:rPr dirty="0" sz="2400" spc="40">
                <a:latin typeface="Cambria"/>
                <a:cs typeface="Cambria"/>
              </a:rPr>
              <a:t> </a:t>
            </a:r>
            <a:r>
              <a:rPr dirty="0" sz="2400" spc="-170">
                <a:latin typeface="Verdana"/>
                <a:cs typeface="Verdana"/>
              </a:rPr>
              <a:t>la</a:t>
            </a:r>
            <a:r>
              <a:rPr dirty="0" sz="2400" spc="-270">
                <a:latin typeface="Verdana"/>
                <a:cs typeface="Verdana"/>
              </a:rPr>
              <a:t> </a:t>
            </a:r>
            <a:r>
              <a:rPr dirty="0" sz="2400" spc="-135">
                <a:latin typeface="Verdana"/>
                <a:cs typeface="Verdana"/>
              </a:rPr>
              <a:t>limitele</a:t>
            </a:r>
            <a:r>
              <a:rPr dirty="0" sz="2400" spc="-265">
                <a:latin typeface="Verdana"/>
                <a:cs typeface="Verdana"/>
              </a:rPr>
              <a:t> </a:t>
            </a:r>
            <a:r>
              <a:rPr dirty="0" sz="2400" spc="-195">
                <a:latin typeface="Verdana"/>
                <a:cs typeface="Verdana"/>
              </a:rPr>
              <a:t>de</a:t>
            </a:r>
            <a:r>
              <a:rPr dirty="0" sz="2400" spc="-265">
                <a:latin typeface="Verdana"/>
                <a:cs typeface="Verdana"/>
              </a:rPr>
              <a:t> </a:t>
            </a:r>
            <a:r>
              <a:rPr dirty="0" sz="2400" spc="-160">
                <a:latin typeface="Verdana"/>
                <a:cs typeface="Verdana"/>
              </a:rPr>
              <a:t>anticipare</a:t>
            </a:r>
            <a:r>
              <a:rPr dirty="0" sz="2400" spc="-254">
                <a:latin typeface="Verdana"/>
                <a:cs typeface="Verdana"/>
              </a:rPr>
              <a:t> </a:t>
            </a:r>
            <a:r>
              <a:rPr dirty="0" sz="2400" spc="-40">
                <a:latin typeface="Cambria"/>
                <a:cs typeface="Cambria"/>
              </a:rPr>
              <a:t>ș</a:t>
            </a:r>
            <a:r>
              <a:rPr dirty="0" sz="2400" spc="-40">
                <a:latin typeface="Verdana"/>
                <a:cs typeface="Verdana"/>
              </a:rPr>
              <a:t>i</a:t>
            </a:r>
            <a:r>
              <a:rPr dirty="0" sz="2400" spc="305">
                <a:latin typeface="Verdana"/>
                <a:cs typeface="Verdana"/>
              </a:rPr>
              <a:t> </a:t>
            </a:r>
            <a:r>
              <a:rPr dirty="0" sz="2400" spc="-165">
                <a:latin typeface="Verdana"/>
                <a:cs typeface="Verdana"/>
              </a:rPr>
              <a:t>incapacitatea</a:t>
            </a:r>
            <a:r>
              <a:rPr dirty="0" sz="2400" spc="-245">
                <a:latin typeface="Verdana"/>
                <a:cs typeface="Verdana"/>
              </a:rPr>
              <a:t> </a:t>
            </a:r>
            <a:r>
              <a:rPr dirty="0" sz="2400" spc="-195">
                <a:latin typeface="Verdana"/>
                <a:cs typeface="Verdana"/>
              </a:rPr>
              <a:t>de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2400" spc="-195">
                <a:latin typeface="Verdana"/>
                <a:cs typeface="Verdana"/>
              </a:rPr>
              <a:t>p</a:t>
            </a:r>
            <a:r>
              <a:rPr dirty="0" sz="2400" spc="-160">
                <a:latin typeface="Verdana"/>
                <a:cs typeface="Verdana"/>
              </a:rPr>
              <a:t>r</a:t>
            </a:r>
            <a:r>
              <a:rPr dirty="0" sz="2400" spc="-204">
                <a:latin typeface="Verdana"/>
                <a:cs typeface="Verdana"/>
              </a:rPr>
              <a:t>e</a:t>
            </a:r>
            <a:r>
              <a:rPr dirty="0" sz="2400" spc="-215">
                <a:latin typeface="Verdana"/>
                <a:cs typeface="Verdana"/>
              </a:rPr>
              <a:t>v</a:t>
            </a:r>
            <a:r>
              <a:rPr dirty="0" sz="2400" spc="-145">
                <a:latin typeface="Verdana"/>
                <a:cs typeface="Verdana"/>
              </a:rPr>
              <a:t>iziun</a:t>
            </a:r>
            <a:r>
              <a:rPr dirty="0" sz="2400" spc="-175">
                <a:latin typeface="Verdana"/>
                <a:cs typeface="Verdana"/>
              </a:rPr>
              <a:t>e</a:t>
            </a:r>
            <a:r>
              <a:rPr dirty="0" sz="2400" spc="-305">
                <a:latin typeface="Verdana"/>
                <a:cs typeface="Verdana"/>
              </a:rPr>
              <a:t> </a:t>
            </a:r>
            <a:r>
              <a:rPr dirty="0" sz="2400" spc="-265">
                <a:latin typeface="Verdana"/>
                <a:cs typeface="Verdana"/>
              </a:rPr>
              <a:t>a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05">
                <a:latin typeface="Verdana"/>
                <a:cs typeface="Verdana"/>
              </a:rPr>
              <a:t>si</a:t>
            </a:r>
            <a:r>
              <a:rPr dirty="0" sz="2400" spc="-105">
                <a:latin typeface="Verdana"/>
                <a:cs typeface="Verdana"/>
              </a:rPr>
              <a:t>t</a:t>
            </a:r>
            <a:r>
              <a:rPr dirty="0" sz="2400" spc="-225">
                <a:latin typeface="Verdana"/>
                <a:cs typeface="Verdana"/>
              </a:rPr>
              <a:t>u</a:t>
            </a:r>
            <a:r>
              <a:rPr dirty="0" sz="2400" spc="-220">
                <a:latin typeface="Verdana"/>
                <a:cs typeface="Verdana"/>
              </a:rPr>
              <a:t>a</a:t>
            </a:r>
            <a:r>
              <a:rPr dirty="0" sz="2400">
                <a:latin typeface="Cambria"/>
                <a:cs typeface="Cambria"/>
              </a:rPr>
              <a:t>ț</a:t>
            </a:r>
            <a:r>
              <a:rPr dirty="0" sz="2400" spc="-75">
                <a:latin typeface="Verdana"/>
                <a:cs typeface="Verdana"/>
              </a:rPr>
              <a:t>ii</a:t>
            </a:r>
            <a:r>
              <a:rPr dirty="0" sz="2400" spc="-80">
                <a:latin typeface="Verdana"/>
                <a:cs typeface="Verdana"/>
              </a:rPr>
              <a:t>l</a:t>
            </a:r>
            <a:r>
              <a:rPr dirty="0" sz="2400" spc="-140">
                <a:latin typeface="Verdana"/>
                <a:cs typeface="Verdana"/>
              </a:rPr>
              <a:t>or</a:t>
            </a:r>
            <a:r>
              <a:rPr dirty="0" sz="2400" spc="-275">
                <a:latin typeface="Verdana"/>
                <a:cs typeface="Verdana"/>
              </a:rPr>
              <a:t> </a:t>
            </a:r>
            <a:r>
              <a:rPr dirty="0" sz="2400" spc="-95">
                <a:latin typeface="Verdana"/>
                <a:cs typeface="Verdana"/>
              </a:rPr>
              <a:t>vii</a:t>
            </a:r>
            <a:r>
              <a:rPr dirty="0" sz="2400" spc="-125">
                <a:latin typeface="Verdana"/>
                <a:cs typeface="Verdana"/>
              </a:rPr>
              <a:t>t</a:t>
            </a:r>
            <a:r>
              <a:rPr dirty="0" sz="2400" spc="-204">
                <a:latin typeface="Verdana"/>
                <a:cs typeface="Verdana"/>
              </a:rPr>
              <a:t>o</a:t>
            </a:r>
            <a:r>
              <a:rPr dirty="0" sz="2400" spc="-215">
                <a:latin typeface="Verdana"/>
                <a:cs typeface="Verdana"/>
              </a:rPr>
              <a:t>a</a:t>
            </a:r>
            <a:r>
              <a:rPr dirty="0" sz="2400" spc="-165">
                <a:latin typeface="Verdana"/>
                <a:cs typeface="Verdana"/>
              </a:rPr>
              <a:t>r</a:t>
            </a:r>
            <a:r>
              <a:rPr dirty="0" sz="2400" spc="-275">
                <a:latin typeface="Verdana"/>
                <a:cs typeface="Verdana"/>
              </a:rPr>
              <a:t>e.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250">
              <a:latin typeface="Verdana"/>
              <a:cs typeface="Verdana"/>
            </a:endParaRPr>
          </a:p>
          <a:p>
            <a:pPr marL="12700" marR="294640">
              <a:lnSpc>
                <a:spcPct val="101099"/>
              </a:lnSpc>
            </a:pPr>
            <a:r>
              <a:rPr dirty="0" sz="2400" spc="-570" b="1">
                <a:latin typeface="Century Gothic"/>
                <a:cs typeface="Century Gothic"/>
              </a:rPr>
              <a:t>C</a:t>
            </a:r>
            <a:r>
              <a:rPr dirty="0" sz="2400" spc="-270" b="1">
                <a:latin typeface="Century Gothic"/>
                <a:cs typeface="Century Gothic"/>
              </a:rPr>
              <a:t>o</a:t>
            </a:r>
            <a:r>
              <a:rPr dirty="0" sz="2400" spc="-295" b="1">
                <a:latin typeface="Century Gothic"/>
                <a:cs typeface="Century Gothic"/>
              </a:rPr>
              <a:t>m</a:t>
            </a:r>
            <a:r>
              <a:rPr dirty="0" sz="2400" spc="-305" b="1">
                <a:latin typeface="Century Gothic"/>
                <a:cs typeface="Century Gothic"/>
              </a:rPr>
              <a:t>p</a:t>
            </a:r>
            <a:r>
              <a:rPr dirty="0" sz="2400" spc="10" b="1">
                <a:latin typeface="Century Gothic"/>
                <a:cs typeface="Century Gothic"/>
              </a:rPr>
              <a:t>l</a:t>
            </a:r>
            <a:r>
              <a:rPr dirty="0" sz="2400" spc="-409" b="1">
                <a:latin typeface="Century Gothic"/>
                <a:cs typeface="Century Gothic"/>
              </a:rPr>
              <a:t>e</a:t>
            </a:r>
            <a:r>
              <a:rPr dirty="0" sz="2400" spc="-195" b="1">
                <a:latin typeface="Century Gothic"/>
                <a:cs typeface="Century Gothic"/>
              </a:rPr>
              <a:t>x</a:t>
            </a:r>
            <a:r>
              <a:rPr dirty="0" sz="2400" spc="-5" b="1">
                <a:latin typeface="Century Gothic"/>
                <a:cs typeface="Century Gothic"/>
              </a:rPr>
              <a:t>i</a:t>
            </a:r>
            <a:r>
              <a:rPr dirty="0" sz="2400" spc="100" b="1">
                <a:latin typeface="Century Gothic"/>
                <a:cs typeface="Century Gothic"/>
              </a:rPr>
              <a:t>t</a:t>
            </a:r>
            <a:r>
              <a:rPr dirty="0" sz="2400" spc="-459" b="1">
                <a:latin typeface="Century Gothic"/>
                <a:cs typeface="Century Gothic"/>
              </a:rPr>
              <a:t>a</a:t>
            </a:r>
            <a:r>
              <a:rPr dirty="0" sz="2400" spc="114" b="1">
                <a:latin typeface="Century Gothic"/>
                <a:cs typeface="Century Gothic"/>
              </a:rPr>
              <a:t>t</a:t>
            </a:r>
            <a:r>
              <a:rPr dirty="0" sz="2400" spc="-330" b="1">
                <a:latin typeface="Century Gothic"/>
                <a:cs typeface="Century Gothic"/>
              </a:rPr>
              <a:t>e</a:t>
            </a:r>
            <a:r>
              <a:rPr dirty="0" sz="2400" spc="-340" b="1">
                <a:latin typeface="Century Gothic"/>
                <a:cs typeface="Century Gothic"/>
              </a:rPr>
              <a:t>a</a:t>
            </a:r>
            <a:r>
              <a:rPr dirty="0" sz="2400" spc="-200" b="1">
                <a:latin typeface="Century Gothic"/>
                <a:cs typeface="Century Gothic"/>
              </a:rPr>
              <a:t> </a:t>
            </a:r>
            <a:r>
              <a:rPr dirty="0" sz="2400" spc="-170">
                <a:latin typeface="Verdana"/>
                <a:cs typeface="Verdana"/>
              </a:rPr>
              <a:t>(Co</a:t>
            </a:r>
            <a:r>
              <a:rPr dirty="0" sz="2400" spc="-285">
                <a:latin typeface="Verdana"/>
                <a:cs typeface="Verdana"/>
              </a:rPr>
              <a:t>m</a:t>
            </a:r>
            <a:r>
              <a:rPr dirty="0" sz="2400" spc="-140">
                <a:latin typeface="Verdana"/>
                <a:cs typeface="Verdana"/>
              </a:rPr>
              <a:t>pl</a:t>
            </a:r>
            <a:r>
              <a:rPr dirty="0" sz="2400" spc="-195">
                <a:latin typeface="Verdana"/>
                <a:cs typeface="Verdana"/>
              </a:rPr>
              <a:t>e</a:t>
            </a:r>
            <a:r>
              <a:rPr dirty="0" sz="2400" spc="-120">
                <a:latin typeface="Verdana"/>
                <a:cs typeface="Verdana"/>
              </a:rPr>
              <a:t>xit</a:t>
            </a:r>
            <a:r>
              <a:rPr dirty="0" sz="2400" spc="-190">
                <a:latin typeface="Verdana"/>
                <a:cs typeface="Verdana"/>
              </a:rPr>
              <a:t>y</a:t>
            </a:r>
            <a:r>
              <a:rPr dirty="0" sz="2400" spc="-235">
                <a:latin typeface="Verdana"/>
                <a:cs typeface="Verdana"/>
              </a:rPr>
              <a:t>)</a:t>
            </a:r>
            <a:r>
              <a:rPr dirty="0" sz="2400" spc="-240">
                <a:latin typeface="Verdana"/>
                <a:cs typeface="Verdana"/>
              </a:rPr>
              <a:t> </a:t>
            </a:r>
            <a:r>
              <a:rPr dirty="0" sz="2400" spc="-260">
                <a:latin typeface="Verdana"/>
                <a:cs typeface="Verdana"/>
              </a:rPr>
              <a:t>–</a:t>
            </a:r>
            <a:r>
              <a:rPr dirty="0" sz="2400" spc="-240">
                <a:latin typeface="Verdana"/>
                <a:cs typeface="Verdana"/>
              </a:rPr>
              <a:t>a</a:t>
            </a:r>
            <a:r>
              <a:rPr dirty="0" sz="2400" spc="-195">
                <a:latin typeface="Verdana"/>
                <a:cs typeface="Verdana"/>
              </a:rPr>
              <a:t>r</a:t>
            </a:r>
            <a:r>
              <a:rPr dirty="0" sz="2400" spc="-204">
                <a:latin typeface="Verdana"/>
                <a:cs typeface="Verdana"/>
              </a:rPr>
              <a:t>e</a:t>
            </a:r>
            <a:r>
              <a:rPr dirty="0" sz="2400" spc="-285">
                <a:latin typeface="Verdana"/>
                <a:cs typeface="Verdana"/>
              </a:rPr>
              <a:t> </a:t>
            </a:r>
            <a:r>
              <a:rPr dirty="0" sz="2400" spc="-80">
                <a:latin typeface="Verdana"/>
                <a:cs typeface="Verdana"/>
              </a:rPr>
              <a:t>î</a:t>
            </a:r>
            <a:r>
              <a:rPr dirty="0" sz="2400" spc="-170">
                <a:latin typeface="Verdana"/>
                <a:cs typeface="Verdana"/>
              </a:rPr>
              <a:t>n</a:t>
            </a:r>
            <a:r>
              <a:rPr dirty="0" sz="2400" spc="-295">
                <a:latin typeface="Verdana"/>
                <a:cs typeface="Verdana"/>
              </a:rPr>
              <a:t> </a:t>
            </a:r>
            <a:r>
              <a:rPr dirty="0" sz="2400" spc="-240">
                <a:latin typeface="Verdana"/>
                <a:cs typeface="Verdana"/>
              </a:rPr>
              <a:t>v</a:t>
            </a:r>
            <a:r>
              <a:rPr dirty="0" sz="2400" spc="-200">
                <a:latin typeface="Verdana"/>
                <a:cs typeface="Verdana"/>
              </a:rPr>
              <a:t>ed</a:t>
            </a:r>
            <a:r>
              <a:rPr dirty="0" sz="2400" spc="-204">
                <a:latin typeface="Verdana"/>
                <a:cs typeface="Verdana"/>
              </a:rPr>
              <a:t>e</a:t>
            </a:r>
            <a:r>
              <a:rPr dirty="0" sz="2400" spc="-165">
                <a:latin typeface="Verdana"/>
                <a:cs typeface="Verdana"/>
              </a:rPr>
              <a:t>r</a:t>
            </a:r>
            <a:r>
              <a:rPr dirty="0" sz="2400" spc="-204">
                <a:latin typeface="Verdana"/>
                <a:cs typeface="Verdana"/>
              </a:rPr>
              <a:t>e</a:t>
            </a:r>
            <a:r>
              <a:rPr dirty="0" sz="2400" spc="295">
                <a:latin typeface="Verdana"/>
                <a:cs typeface="Verdana"/>
              </a:rPr>
              <a:t> </a:t>
            </a:r>
            <a:r>
              <a:rPr dirty="0" sz="2400" spc="-185">
                <a:latin typeface="Verdana"/>
                <a:cs typeface="Verdana"/>
              </a:rPr>
              <a:t>nu</a:t>
            </a:r>
            <a:r>
              <a:rPr dirty="0" sz="2400" spc="-285">
                <a:latin typeface="Verdana"/>
                <a:cs typeface="Verdana"/>
              </a:rPr>
              <a:t>m</a:t>
            </a:r>
            <a:r>
              <a:rPr dirty="0" sz="2400">
                <a:latin typeface="Cambria"/>
                <a:cs typeface="Cambria"/>
              </a:rPr>
              <a:t>ă</a:t>
            </a:r>
            <a:r>
              <a:rPr dirty="0" sz="2400" spc="-160">
                <a:latin typeface="Verdana"/>
                <a:cs typeface="Verdana"/>
              </a:rPr>
              <a:t>ru</a:t>
            </a:r>
            <a:r>
              <a:rPr dirty="0" sz="2400" spc="-80">
                <a:latin typeface="Verdana"/>
                <a:cs typeface="Verdana"/>
              </a:rPr>
              <a:t>l</a:t>
            </a:r>
            <a:r>
              <a:rPr dirty="0" sz="2400" spc="-295">
                <a:latin typeface="Verdana"/>
                <a:cs typeface="Verdana"/>
              </a:rPr>
              <a:t> </a:t>
            </a:r>
            <a:r>
              <a:rPr dirty="0" sz="2400" spc="-195">
                <a:latin typeface="Verdana"/>
                <a:cs typeface="Verdana"/>
              </a:rPr>
              <a:t>de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55">
                <a:latin typeface="Verdana"/>
                <a:cs typeface="Verdana"/>
              </a:rPr>
              <a:t>f</a:t>
            </a:r>
            <a:r>
              <a:rPr dirty="0" sz="2400" spc="-160">
                <a:latin typeface="Verdana"/>
                <a:cs typeface="Verdana"/>
              </a:rPr>
              <a:t>ac</a:t>
            </a:r>
            <a:r>
              <a:rPr dirty="0" sz="2400" spc="-130">
                <a:latin typeface="Verdana"/>
                <a:cs typeface="Verdana"/>
              </a:rPr>
              <a:t>t</a:t>
            </a:r>
            <a:r>
              <a:rPr dirty="0" sz="2400" spc="-120">
                <a:latin typeface="Verdana"/>
                <a:cs typeface="Verdana"/>
              </a:rPr>
              <a:t>ori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90">
                <a:latin typeface="Verdana"/>
                <a:cs typeface="Verdana"/>
              </a:rPr>
              <a:t>ca</a:t>
            </a:r>
            <a:r>
              <a:rPr dirty="0" sz="2400" spc="-175">
                <a:latin typeface="Verdana"/>
                <a:cs typeface="Verdana"/>
              </a:rPr>
              <a:t>r</a:t>
            </a:r>
            <a:r>
              <a:rPr dirty="0" sz="2400" spc="-204">
                <a:latin typeface="Verdana"/>
                <a:cs typeface="Verdana"/>
              </a:rPr>
              <a:t>e</a:t>
            </a:r>
            <a:r>
              <a:rPr dirty="0" sz="2400" spc="-285">
                <a:latin typeface="Verdana"/>
                <a:cs typeface="Verdana"/>
              </a:rPr>
              <a:t> </a:t>
            </a:r>
            <a:r>
              <a:rPr dirty="0" sz="2400" spc="-130">
                <a:latin typeface="Verdana"/>
                <a:cs typeface="Verdana"/>
              </a:rPr>
              <a:t>cont</a:t>
            </a:r>
            <a:r>
              <a:rPr dirty="0" sz="2400" spc="-114">
                <a:latin typeface="Verdana"/>
                <a:cs typeface="Verdana"/>
              </a:rPr>
              <a:t>r</a:t>
            </a:r>
            <a:r>
              <a:rPr dirty="0" sz="2400" spc="-140">
                <a:latin typeface="Verdana"/>
                <a:cs typeface="Verdana"/>
              </a:rPr>
              <a:t>ibui</a:t>
            </a:r>
            <a:r>
              <a:rPr dirty="0" sz="2400" spc="-175">
                <a:latin typeface="Verdana"/>
                <a:cs typeface="Verdana"/>
              </a:rPr>
              <a:t>e</a:t>
            </a:r>
            <a:r>
              <a:rPr dirty="0" sz="2400" spc="-290">
                <a:latin typeface="Verdana"/>
                <a:cs typeface="Verdana"/>
              </a:rPr>
              <a:t> </a:t>
            </a:r>
            <a:r>
              <a:rPr dirty="0" sz="2400" spc="-155">
                <a:latin typeface="Verdana"/>
                <a:cs typeface="Verdana"/>
              </a:rPr>
              <a:t>la  </a:t>
            </a:r>
            <a:r>
              <a:rPr dirty="0" sz="2400" spc="-150">
                <a:latin typeface="Verdana"/>
                <a:cs typeface="Verdana"/>
              </a:rPr>
              <a:t>schi</a:t>
            </a:r>
            <a:r>
              <a:rPr dirty="0" sz="2400" spc="-300">
                <a:latin typeface="Verdana"/>
                <a:cs typeface="Verdana"/>
              </a:rPr>
              <a:t>m</a:t>
            </a:r>
            <a:r>
              <a:rPr dirty="0" sz="2400" spc="-220">
                <a:latin typeface="Verdana"/>
                <a:cs typeface="Verdana"/>
              </a:rPr>
              <a:t>ba</a:t>
            </a:r>
            <a:r>
              <a:rPr dirty="0" sz="2400" spc="-185">
                <a:latin typeface="Verdana"/>
                <a:cs typeface="Verdana"/>
              </a:rPr>
              <a:t>r</a:t>
            </a:r>
            <a:r>
              <a:rPr dirty="0" sz="2400" spc="-204">
                <a:latin typeface="Verdana"/>
                <a:cs typeface="Verdana"/>
              </a:rPr>
              <a:t>e</a:t>
            </a:r>
            <a:r>
              <a:rPr dirty="0" sz="2400" spc="-254">
                <a:latin typeface="Verdana"/>
                <a:cs typeface="Verdana"/>
              </a:rPr>
              <a:t> </a:t>
            </a:r>
            <a:r>
              <a:rPr dirty="0" sz="2400">
                <a:latin typeface="Cambria"/>
                <a:cs typeface="Cambria"/>
              </a:rPr>
              <a:t>ş</a:t>
            </a:r>
            <a:r>
              <a:rPr dirty="0" sz="2400" spc="-70">
                <a:latin typeface="Verdana"/>
                <a:cs typeface="Verdana"/>
              </a:rPr>
              <a:t>i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80">
                <a:latin typeface="Verdana"/>
                <a:cs typeface="Verdana"/>
              </a:rPr>
              <a:t>c</a:t>
            </a:r>
            <a:r>
              <a:rPr dirty="0" sz="2400" spc="-220">
                <a:latin typeface="Verdana"/>
                <a:cs typeface="Verdana"/>
              </a:rPr>
              <a:t>â</a:t>
            </a:r>
            <a:r>
              <a:rPr dirty="0" sz="2400" spc="-30">
                <a:latin typeface="Verdana"/>
                <a:cs typeface="Verdana"/>
              </a:rPr>
              <a:t>t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65">
                <a:latin typeface="Verdana"/>
                <a:cs typeface="Verdana"/>
              </a:rPr>
              <a:t>sun</a:t>
            </a:r>
            <a:r>
              <a:rPr dirty="0" sz="2400" spc="-105">
                <a:latin typeface="Verdana"/>
                <a:cs typeface="Verdana"/>
              </a:rPr>
              <a:t>t</a:t>
            </a:r>
            <a:r>
              <a:rPr dirty="0" sz="2400" spc="-300">
                <a:latin typeface="Verdana"/>
                <a:cs typeface="Verdana"/>
              </a:rPr>
              <a:t> </a:t>
            </a:r>
            <a:r>
              <a:rPr dirty="0" sz="2400" spc="-135">
                <a:latin typeface="Verdana"/>
                <a:cs typeface="Verdana"/>
              </a:rPr>
              <a:t>ei</a:t>
            </a:r>
            <a:r>
              <a:rPr dirty="0" sz="2400" spc="-285">
                <a:latin typeface="Verdana"/>
                <a:cs typeface="Verdana"/>
              </a:rPr>
              <a:t> </a:t>
            </a:r>
            <a:r>
              <a:rPr dirty="0" sz="2400" spc="-195">
                <a:latin typeface="Verdana"/>
                <a:cs typeface="Verdana"/>
              </a:rPr>
              <a:t>de</a:t>
            </a:r>
            <a:r>
              <a:rPr dirty="0" sz="2400" spc="-285">
                <a:latin typeface="Verdana"/>
                <a:cs typeface="Verdana"/>
              </a:rPr>
              <a:t> </a:t>
            </a:r>
            <a:r>
              <a:rPr dirty="0" sz="2400" spc="-105">
                <a:latin typeface="Verdana"/>
                <a:cs typeface="Verdana"/>
              </a:rPr>
              <a:t>in</a:t>
            </a:r>
            <a:r>
              <a:rPr dirty="0" sz="2400" spc="-110">
                <a:latin typeface="Verdana"/>
                <a:cs typeface="Verdana"/>
              </a:rPr>
              <a:t>t</a:t>
            </a:r>
            <a:r>
              <a:rPr dirty="0" sz="2400" spc="-200">
                <a:latin typeface="Verdana"/>
                <a:cs typeface="Verdana"/>
              </a:rPr>
              <a:t>e</a:t>
            </a:r>
            <a:r>
              <a:rPr dirty="0" sz="2400" spc="-175">
                <a:latin typeface="Verdana"/>
                <a:cs typeface="Verdana"/>
              </a:rPr>
              <a:t>r</a:t>
            </a:r>
            <a:r>
              <a:rPr dirty="0" sz="2400" spc="-165">
                <a:latin typeface="Verdana"/>
                <a:cs typeface="Verdana"/>
              </a:rPr>
              <a:t>con</a:t>
            </a:r>
            <a:r>
              <a:rPr dirty="0" sz="2400" spc="-175">
                <a:latin typeface="Verdana"/>
                <a:cs typeface="Verdana"/>
              </a:rPr>
              <a:t>e</a:t>
            </a:r>
            <a:r>
              <a:rPr dirty="0" sz="2400" spc="-90">
                <a:latin typeface="Verdana"/>
                <a:cs typeface="Verdana"/>
              </a:rPr>
              <a:t>c</a:t>
            </a:r>
            <a:r>
              <a:rPr dirty="0" sz="2400" spc="-85">
                <a:latin typeface="Verdana"/>
                <a:cs typeface="Verdana"/>
              </a:rPr>
              <a:t>t</a:t>
            </a:r>
            <a:r>
              <a:rPr dirty="0" sz="2400" spc="-260">
                <a:latin typeface="Verdana"/>
                <a:cs typeface="Verdana"/>
              </a:rPr>
              <a:t>a</a:t>
            </a:r>
            <a:r>
              <a:rPr dirty="0" sz="2400">
                <a:latin typeface="Cambria"/>
                <a:cs typeface="Cambria"/>
              </a:rPr>
              <a:t>ţ</a:t>
            </a:r>
            <a:r>
              <a:rPr dirty="0" sz="2400" spc="-185">
                <a:latin typeface="Verdana"/>
                <a:cs typeface="Verdana"/>
              </a:rPr>
              <a:t>i</a:t>
            </a:r>
            <a:r>
              <a:rPr dirty="0" sz="2400" spc="-235">
                <a:latin typeface="Verdana"/>
                <a:cs typeface="Verdana"/>
              </a:rPr>
              <a:t>.</a:t>
            </a:r>
            <a:r>
              <a:rPr dirty="0" sz="2400" spc="-285">
                <a:latin typeface="Verdana"/>
                <a:cs typeface="Verdana"/>
              </a:rPr>
              <a:t> </a:t>
            </a:r>
            <a:r>
              <a:rPr dirty="0" sz="2400" spc="-145">
                <a:latin typeface="Verdana"/>
                <a:cs typeface="Verdana"/>
              </a:rPr>
              <a:t>C</a:t>
            </a:r>
            <a:r>
              <a:rPr dirty="0" sz="2400" spc="-125">
                <a:latin typeface="Verdana"/>
                <a:cs typeface="Verdana"/>
              </a:rPr>
              <a:t>u</a:t>
            </a:r>
            <a:r>
              <a:rPr dirty="0" sz="2400" spc="-290">
                <a:latin typeface="Verdana"/>
                <a:cs typeface="Verdana"/>
              </a:rPr>
              <a:t> </a:t>
            </a:r>
            <a:r>
              <a:rPr dirty="0" sz="2400" spc="-140">
                <a:latin typeface="Verdana"/>
                <a:cs typeface="Verdana"/>
              </a:rPr>
              <a:t>cât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45">
                <a:latin typeface="Verdana"/>
                <a:cs typeface="Verdana"/>
              </a:rPr>
              <a:t>c</a:t>
            </a:r>
            <a:r>
              <a:rPr dirty="0" sz="2400" spc="-145">
                <a:latin typeface="Verdana"/>
                <a:cs typeface="Verdana"/>
              </a:rPr>
              <a:t>r</a:t>
            </a:r>
            <a:r>
              <a:rPr dirty="0" sz="2400" spc="-210">
                <a:latin typeface="Verdana"/>
                <a:cs typeface="Verdana"/>
              </a:rPr>
              <a:t>e</a:t>
            </a:r>
            <a:r>
              <a:rPr dirty="0" sz="2400">
                <a:latin typeface="Cambria"/>
                <a:cs typeface="Cambria"/>
              </a:rPr>
              <a:t>ş</a:t>
            </a:r>
            <a:r>
              <a:rPr dirty="0" sz="2400" spc="-50">
                <a:latin typeface="Verdana"/>
                <a:cs typeface="Verdana"/>
              </a:rPr>
              <a:t>t</a:t>
            </a:r>
            <a:r>
              <a:rPr dirty="0" sz="2400" spc="-204">
                <a:latin typeface="Verdana"/>
                <a:cs typeface="Verdana"/>
              </a:rPr>
              <a:t>e</a:t>
            </a:r>
            <a:r>
              <a:rPr dirty="0" sz="2400" spc="-285">
                <a:latin typeface="Verdana"/>
                <a:cs typeface="Verdana"/>
              </a:rPr>
              <a:t> </a:t>
            </a:r>
            <a:r>
              <a:rPr dirty="0" sz="2400" spc="-185">
                <a:latin typeface="Verdana"/>
                <a:cs typeface="Verdana"/>
              </a:rPr>
              <a:t>nu</a:t>
            </a:r>
            <a:r>
              <a:rPr dirty="0" sz="2400" spc="-285">
                <a:latin typeface="Verdana"/>
                <a:cs typeface="Verdana"/>
              </a:rPr>
              <a:t>m</a:t>
            </a:r>
            <a:r>
              <a:rPr dirty="0" sz="2400">
                <a:latin typeface="Cambria"/>
                <a:cs typeface="Cambria"/>
              </a:rPr>
              <a:t>ă</a:t>
            </a:r>
            <a:r>
              <a:rPr dirty="0" sz="2400" spc="-160">
                <a:latin typeface="Verdana"/>
                <a:cs typeface="Verdana"/>
              </a:rPr>
              <a:t>ru</a:t>
            </a:r>
            <a:r>
              <a:rPr dirty="0" sz="2400" spc="-80">
                <a:latin typeface="Verdana"/>
                <a:cs typeface="Verdana"/>
              </a:rPr>
              <a:t>l</a:t>
            </a:r>
            <a:r>
              <a:rPr dirty="0" sz="2400" spc="-295">
                <a:latin typeface="Verdana"/>
                <a:cs typeface="Verdana"/>
              </a:rPr>
              <a:t> </a:t>
            </a:r>
            <a:r>
              <a:rPr dirty="0" sz="2400" spc="-195">
                <a:latin typeface="Verdana"/>
                <a:cs typeface="Verdana"/>
              </a:rPr>
              <a:t>de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40">
                <a:latin typeface="Verdana"/>
                <a:cs typeface="Verdana"/>
              </a:rPr>
              <a:t>f</a:t>
            </a:r>
            <a:r>
              <a:rPr dirty="0" sz="2400" spc="-160">
                <a:latin typeface="Verdana"/>
                <a:cs typeface="Verdana"/>
              </a:rPr>
              <a:t>ac</a:t>
            </a:r>
            <a:r>
              <a:rPr dirty="0" sz="2400" spc="-130">
                <a:latin typeface="Verdana"/>
                <a:cs typeface="Verdana"/>
              </a:rPr>
              <a:t>t</a:t>
            </a:r>
            <a:r>
              <a:rPr dirty="0" sz="2400" spc="-120">
                <a:latin typeface="Verdana"/>
                <a:cs typeface="Verdana"/>
              </a:rPr>
              <a:t>ori</a:t>
            </a:r>
            <a:r>
              <a:rPr dirty="0" sz="2400" spc="-285">
                <a:latin typeface="Verdana"/>
                <a:cs typeface="Verdana"/>
              </a:rPr>
              <a:t> </a:t>
            </a:r>
            <a:r>
              <a:rPr dirty="0" sz="2400" spc="-180">
                <a:latin typeface="Verdana"/>
                <a:cs typeface="Verdana"/>
              </a:rPr>
              <a:t>sau  </a:t>
            </a:r>
            <a:r>
              <a:rPr dirty="0" sz="2400" spc="-155">
                <a:latin typeface="Verdana"/>
                <a:cs typeface="Verdana"/>
              </a:rPr>
              <a:t>interconectivitatea,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25">
                <a:latin typeface="Verdana"/>
                <a:cs typeface="Verdana"/>
              </a:rPr>
              <a:t>cre</a:t>
            </a:r>
            <a:r>
              <a:rPr dirty="0" sz="2400" spc="-125">
                <a:latin typeface="Cambria"/>
                <a:cs typeface="Cambria"/>
              </a:rPr>
              <a:t>ş</a:t>
            </a:r>
            <a:r>
              <a:rPr dirty="0" sz="2400" spc="-125">
                <a:latin typeface="Verdana"/>
                <a:cs typeface="Verdana"/>
              </a:rPr>
              <a:t>te</a:t>
            </a:r>
            <a:r>
              <a:rPr dirty="0" sz="2400" spc="-285">
                <a:latin typeface="Verdana"/>
                <a:cs typeface="Verdana"/>
              </a:rPr>
              <a:t> </a:t>
            </a:r>
            <a:r>
              <a:rPr dirty="0" sz="2400" spc="-35">
                <a:latin typeface="Cambria"/>
                <a:cs typeface="Cambria"/>
              </a:rPr>
              <a:t>ş</a:t>
            </a:r>
            <a:r>
              <a:rPr dirty="0" sz="2400" spc="-35">
                <a:latin typeface="Verdana"/>
                <a:cs typeface="Verdana"/>
              </a:rPr>
              <a:t>i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45">
                <a:latin typeface="Verdana"/>
                <a:cs typeface="Verdana"/>
              </a:rPr>
              <a:t>nivelul</a:t>
            </a:r>
            <a:r>
              <a:rPr dirty="0" sz="2400" spc="-295">
                <a:latin typeface="Verdana"/>
                <a:cs typeface="Verdana"/>
              </a:rPr>
              <a:t> </a:t>
            </a:r>
            <a:r>
              <a:rPr dirty="0" sz="2400" spc="-195">
                <a:latin typeface="Verdana"/>
                <a:cs typeface="Verdana"/>
              </a:rPr>
              <a:t>de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75">
                <a:latin typeface="Verdana"/>
                <a:cs typeface="Verdana"/>
              </a:rPr>
              <a:t>complexitate.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3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dirty="0" sz="2400" spc="-150">
                <a:latin typeface="Verdana"/>
                <a:cs typeface="Verdana"/>
              </a:rPr>
              <a:t>Ambiguitatea</a:t>
            </a:r>
            <a:r>
              <a:rPr dirty="0" sz="2400" spc="-245">
                <a:latin typeface="Verdana"/>
                <a:cs typeface="Verdana"/>
              </a:rPr>
              <a:t> </a:t>
            </a:r>
            <a:r>
              <a:rPr dirty="0" sz="2400" spc="-160">
                <a:latin typeface="Verdana"/>
                <a:cs typeface="Verdana"/>
              </a:rPr>
              <a:t>(Ambiguity)</a:t>
            </a:r>
            <a:r>
              <a:rPr dirty="0" sz="2400" spc="-250">
                <a:latin typeface="Verdana"/>
                <a:cs typeface="Verdana"/>
              </a:rPr>
              <a:t> </a:t>
            </a:r>
            <a:r>
              <a:rPr dirty="0" sz="2400" spc="-200">
                <a:latin typeface="Verdana"/>
                <a:cs typeface="Verdana"/>
              </a:rPr>
              <a:t>se</a:t>
            </a:r>
            <a:r>
              <a:rPr dirty="0" sz="2400" spc="-285">
                <a:latin typeface="Verdana"/>
                <a:cs typeface="Verdana"/>
              </a:rPr>
              <a:t> </a:t>
            </a:r>
            <a:r>
              <a:rPr dirty="0" sz="2400" spc="-125">
                <a:latin typeface="Verdana"/>
                <a:cs typeface="Verdana"/>
              </a:rPr>
              <a:t>refer</a:t>
            </a:r>
            <a:r>
              <a:rPr dirty="0" sz="2400" spc="-125">
                <a:latin typeface="Cambria"/>
                <a:cs typeface="Cambria"/>
              </a:rPr>
              <a:t>ă</a:t>
            </a:r>
            <a:r>
              <a:rPr dirty="0" sz="2400" spc="40">
                <a:latin typeface="Cambria"/>
                <a:cs typeface="Cambria"/>
              </a:rPr>
              <a:t> </a:t>
            </a:r>
            <a:r>
              <a:rPr dirty="0" sz="2400" spc="-170">
                <a:latin typeface="Verdana"/>
                <a:cs typeface="Verdana"/>
              </a:rPr>
              <a:t>la</a:t>
            </a:r>
            <a:r>
              <a:rPr dirty="0" sz="2400" spc="-275">
                <a:latin typeface="Verdana"/>
                <a:cs typeface="Verdana"/>
              </a:rPr>
              <a:t> </a:t>
            </a:r>
            <a:r>
              <a:rPr dirty="0" sz="2400" spc="-160">
                <a:latin typeface="Verdana"/>
                <a:cs typeface="Verdana"/>
              </a:rPr>
              <a:t>lipsa</a:t>
            </a:r>
            <a:r>
              <a:rPr dirty="0" sz="2400" spc="-265">
                <a:latin typeface="Verdana"/>
                <a:cs typeface="Verdana"/>
              </a:rPr>
              <a:t> </a:t>
            </a:r>
            <a:r>
              <a:rPr dirty="0" sz="2400" spc="-110">
                <a:latin typeface="Verdana"/>
                <a:cs typeface="Verdana"/>
              </a:rPr>
              <a:t>clarit</a:t>
            </a:r>
            <a:r>
              <a:rPr dirty="0" sz="2400" spc="-110">
                <a:latin typeface="Cambria"/>
                <a:cs typeface="Cambria"/>
              </a:rPr>
              <a:t>ăţ</a:t>
            </a:r>
            <a:r>
              <a:rPr dirty="0" sz="2400" spc="-110">
                <a:latin typeface="Verdana"/>
                <a:cs typeface="Verdana"/>
              </a:rPr>
              <a:t>ii,</a:t>
            </a:r>
            <a:r>
              <a:rPr dirty="0" sz="2400" spc="-285">
                <a:latin typeface="Verdana"/>
                <a:cs typeface="Verdana"/>
              </a:rPr>
              <a:t> </a:t>
            </a:r>
            <a:r>
              <a:rPr dirty="0" sz="2400" spc="-130">
                <a:latin typeface="Verdana"/>
                <a:cs typeface="Verdana"/>
              </a:rPr>
              <a:t>dificultatea</a:t>
            </a:r>
            <a:r>
              <a:rPr dirty="0" sz="2400" spc="-280">
                <a:latin typeface="Verdana"/>
                <a:cs typeface="Verdana"/>
              </a:rPr>
              <a:t> </a:t>
            </a:r>
            <a:r>
              <a:rPr dirty="0" sz="2400" spc="-125">
                <a:latin typeface="Verdana"/>
                <a:cs typeface="Verdana"/>
              </a:rPr>
              <a:t>în</a:t>
            </a:r>
            <a:r>
              <a:rPr dirty="0" sz="2400" spc="-285">
                <a:latin typeface="Verdana"/>
                <a:cs typeface="Verdana"/>
              </a:rPr>
              <a:t> </a:t>
            </a:r>
            <a:r>
              <a:rPr dirty="0" sz="2400" spc="-260">
                <a:latin typeface="Verdana"/>
                <a:cs typeface="Verdana"/>
              </a:rPr>
              <a:t>a</a:t>
            </a:r>
            <a:r>
              <a:rPr dirty="0" sz="2400" spc="-275">
                <a:latin typeface="Verdana"/>
                <a:cs typeface="Verdana"/>
              </a:rPr>
              <a:t> </a:t>
            </a:r>
            <a:r>
              <a:rPr dirty="0" sz="2400" spc="-155">
                <a:latin typeface="Verdana"/>
                <a:cs typeface="Verdana"/>
              </a:rPr>
              <a:t>interpreta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2400" spc="-180">
                <a:latin typeface="Verdana"/>
                <a:cs typeface="Verdana"/>
              </a:rPr>
              <a:t>realitatea.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9240" y="497586"/>
            <a:ext cx="11451590" cy="50247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62280">
              <a:lnSpc>
                <a:spcPct val="100000"/>
              </a:lnSpc>
              <a:spcBef>
                <a:spcPts val="95"/>
              </a:spcBef>
              <a:tabLst>
                <a:tab pos="4789170" algn="l"/>
              </a:tabLst>
            </a:pPr>
            <a:r>
              <a:rPr dirty="0" sz="2200" spc="-5" b="1" i="1">
                <a:latin typeface="Times New Roman"/>
                <a:cs typeface="Times New Roman"/>
              </a:rPr>
              <a:t>Evaluarea</a:t>
            </a:r>
            <a:r>
              <a:rPr dirty="0" sz="2200" spc="25" b="1" i="1">
                <a:latin typeface="Times New Roman"/>
                <a:cs typeface="Times New Roman"/>
              </a:rPr>
              <a:t> </a:t>
            </a:r>
            <a:r>
              <a:rPr dirty="0" sz="2200" spc="-5" b="1" i="1">
                <a:latin typeface="Times New Roman"/>
                <a:cs typeface="Times New Roman"/>
              </a:rPr>
              <a:t>caracteristicilor</a:t>
            </a:r>
            <a:r>
              <a:rPr dirty="0" sz="2200" spc="35" b="1" i="1">
                <a:latin typeface="Times New Roman"/>
                <a:cs typeface="Times New Roman"/>
              </a:rPr>
              <a:t> </a:t>
            </a:r>
            <a:r>
              <a:rPr dirty="0" sz="2200" spc="-5" b="1" i="1">
                <a:latin typeface="Times New Roman"/>
                <a:cs typeface="Times New Roman"/>
              </a:rPr>
              <a:t>calitative	și</a:t>
            </a:r>
            <a:r>
              <a:rPr dirty="0" sz="2200" spc="-15" b="1" i="1">
                <a:latin typeface="Times New Roman"/>
                <a:cs typeface="Times New Roman"/>
              </a:rPr>
              <a:t> </a:t>
            </a:r>
            <a:r>
              <a:rPr dirty="0" sz="2200" spc="-5" b="1" i="1">
                <a:latin typeface="Times New Roman"/>
                <a:cs typeface="Times New Roman"/>
              </a:rPr>
              <a:t>cantitative</a:t>
            </a:r>
            <a:r>
              <a:rPr dirty="0" sz="2200" spc="5" b="1" i="1">
                <a:latin typeface="Times New Roman"/>
                <a:cs typeface="Times New Roman"/>
              </a:rPr>
              <a:t> </a:t>
            </a:r>
            <a:r>
              <a:rPr dirty="0" sz="2200" spc="-5" b="1" i="1">
                <a:latin typeface="Times New Roman"/>
                <a:cs typeface="Times New Roman"/>
              </a:rPr>
              <a:t>-</a:t>
            </a:r>
            <a:r>
              <a:rPr dirty="0" sz="2200" spc="5" b="1" i="1">
                <a:latin typeface="Times New Roman"/>
                <a:cs typeface="Times New Roman"/>
              </a:rPr>
              <a:t> </a:t>
            </a:r>
            <a:r>
              <a:rPr dirty="0" sz="2200" spc="-5" b="1" i="1">
                <a:latin typeface="Times New Roman"/>
                <a:cs typeface="Times New Roman"/>
              </a:rPr>
              <a:t>un</a:t>
            </a:r>
            <a:r>
              <a:rPr dirty="0" sz="2200" spc="5" b="1" i="1">
                <a:latin typeface="Times New Roman"/>
                <a:cs typeface="Times New Roman"/>
              </a:rPr>
              <a:t> </a:t>
            </a:r>
            <a:r>
              <a:rPr dirty="0" sz="2200" spc="-5" b="1" i="1">
                <a:latin typeface="Times New Roman"/>
                <a:cs typeface="Times New Roman"/>
              </a:rPr>
              <a:t>rezultat</a:t>
            </a:r>
            <a:r>
              <a:rPr dirty="0" sz="2200" spc="-10" b="1" i="1">
                <a:latin typeface="Times New Roman"/>
                <a:cs typeface="Times New Roman"/>
              </a:rPr>
              <a:t> </a:t>
            </a:r>
            <a:r>
              <a:rPr dirty="0" sz="2200" spc="-5" b="1" i="1">
                <a:latin typeface="Times New Roman"/>
                <a:cs typeface="Times New Roman"/>
              </a:rPr>
              <a:t>nuanțat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400">
              <a:latin typeface="Times New Roman"/>
              <a:cs typeface="Times New Roman"/>
            </a:endParaRPr>
          </a:p>
          <a:p>
            <a:pPr algn="just" marL="12700" marR="5715" indent="449580">
              <a:lnSpc>
                <a:spcPct val="107100"/>
              </a:lnSpc>
            </a:pPr>
            <a:r>
              <a:rPr dirty="0" sz="2200" spc="-5">
                <a:latin typeface="Times New Roman"/>
                <a:cs typeface="Times New Roman"/>
              </a:rPr>
              <a:t>In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procesul</a:t>
            </a:r>
            <a:r>
              <a:rPr dirty="0" sz="2200">
                <a:latin typeface="Times New Roman"/>
                <a:cs typeface="Times New Roman"/>
              </a:rPr>
              <a:t> de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evaluare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trebuie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să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integrăm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în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analiză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câteva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caracteristici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care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conduc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la 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variabilitatea atitudinilor: gradul </a:t>
            </a:r>
            <a:r>
              <a:rPr dirty="0" sz="2200">
                <a:latin typeface="Times New Roman"/>
                <a:cs typeface="Times New Roman"/>
              </a:rPr>
              <a:t>de </a:t>
            </a:r>
            <a:r>
              <a:rPr dirty="0" sz="2200" spc="-5">
                <a:latin typeface="Times New Roman"/>
                <a:cs typeface="Times New Roman"/>
              </a:rPr>
              <a:t>conștiință, gradul </a:t>
            </a:r>
            <a:r>
              <a:rPr dirty="0" sz="2200">
                <a:latin typeface="Times New Roman"/>
                <a:cs typeface="Times New Roman"/>
              </a:rPr>
              <a:t>de </a:t>
            </a:r>
            <a:r>
              <a:rPr dirty="0" sz="2200" spc="-5">
                <a:latin typeface="Times New Roman"/>
                <a:cs typeface="Times New Roman"/>
              </a:rPr>
              <a:t>coerență, gradul </a:t>
            </a:r>
            <a:r>
              <a:rPr dirty="0" sz="2200" spc="-10">
                <a:latin typeface="Times New Roman"/>
                <a:cs typeface="Times New Roman"/>
              </a:rPr>
              <a:t>de </a:t>
            </a:r>
            <a:r>
              <a:rPr dirty="0" sz="2200" spc="-5">
                <a:latin typeface="Times New Roman"/>
                <a:cs typeface="Times New Roman"/>
              </a:rPr>
              <a:t>întindere, gradul </a:t>
            </a:r>
            <a:r>
              <a:rPr dirty="0" sz="2200">
                <a:latin typeface="Times New Roman"/>
                <a:cs typeface="Times New Roman"/>
              </a:rPr>
              <a:t>de 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intensitate, gradul </a:t>
            </a:r>
            <a:r>
              <a:rPr dirty="0" sz="2200">
                <a:latin typeface="Times New Roman"/>
                <a:cs typeface="Times New Roman"/>
              </a:rPr>
              <a:t>de </a:t>
            </a:r>
            <a:r>
              <a:rPr dirty="0" sz="2200" spc="-5">
                <a:latin typeface="Times New Roman"/>
                <a:cs typeface="Times New Roman"/>
              </a:rPr>
              <a:t>rezistență. Acestea sunt puse in legătură directă cu trăsătura fundamentală a 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personalității: rigiditatea. </a:t>
            </a:r>
            <a:r>
              <a:rPr dirty="0" sz="2200" spc="-35">
                <a:latin typeface="Times New Roman"/>
                <a:cs typeface="Times New Roman"/>
              </a:rPr>
              <a:t>Toate </a:t>
            </a:r>
            <a:r>
              <a:rPr dirty="0" sz="2200" spc="-5">
                <a:latin typeface="Times New Roman"/>
                <a:cs typeface="Times New Roman"/>
              </a:rPr>
              <a:t>aceste aspecte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fac dificil procesul de evaluare al </a:t>
            </a:r>
            <a:r>
              <a:rPr dirty="0" sz="2200">
                <a:latin typeface="Times New Roman"/>
                <a:cs typeface="Times New Roman"/>
              </a:rPr>
              <a:t>unei </a:t>
            </a:r>
            <a:r>
              <a:rPr dirty="0" sz="2200" spc="-5">
                <a:latin typeface="Times New Roman"/>
                <a:cs typeface="Times New Roman"/>
              </a:rPr>
              <a:t>atitudini prin 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intermediul</a:t>
            </a:r>
            <a:r>
              <a:rPr dirty="0" sz="2200" spc="3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uni</a:t>
            </a:r>
            <a:r>
              <a:rPr dirty="0" sz="2200" spc="-1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item</a:t>
            </a:r>
            <a:r>
              <a:rPr dirty="0" sz="2200" spc="10">
                <a:latin typeface="Times New Roman"/>
                <a:cs typeface="Times New Roman"/>
              </a:rPr>
              <a:t> </a:t>
            </a:r>
            <a:r>
              <a:rPr dirty="0" sz="2200" spc="-10">
                <a:latin typeface="Times New Roman"/>
                <a:cs typeface="Times New Roman"/>
              </a:rPr>
              <a:t>simplu</a:t>
            </a:r>
            <a:r>
              <a:rPr dirty="0" sz="2200" spc="2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de</a:t>
            </a:r>
            <a:r>
              <a:rPr dirty="0" sz="2200" spc="-1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scală,</a:t>
            </a:r>
            <a:r>
              <a:rPr dirty="0" sz="2200" spc="2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fiind necesară</a:t>
            </a:r>
            <a:r>
              <a:rPr dirty="0" sz="2200" spc="1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o</a:t>
            </a:r>
            <a:r>
              <a:rPr dirty="0" sz="2200" spc="1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exprimare</a:t>
            </a:r>
            <a:r>
              <a:rPr dirty="0" sz="2200" spc="2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nuanțată.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00">
              <a:latin typeface="Times New Roman"/>
              <a:cs typeface="Times New Roman"/>
            </a:endParaRPr>
          </a:p>
          <a:p>
            <a:pPr marL="462280">
              <a:lnSpc>
                <a:spcPct val="100000"/>
              </a:lnSpc>
              <a:tabLst>
                <a:tab pos="1517015" algn="l"/>
                <a:tab pos="2668905" algn="l"/>
                <a:tab pos="5171440" algn="l"/>
                <a:tab pos="5778500" algn="l"/>
                <a:tab pos="6927850" algn="l"/>
                <a:tab pos="7302500" algn="l"/>
                <a:tab pos="8329930" algn="l"/>
                <a:tab pos="9232265" algn="l"/>
                <a:tab pos="10638790" algn="l"/>
              </a:tabLst>
            </a:pPr>
            <a:r>
              <a:rPr dirty="0" sz="2200" spc="-5">
                <a:latin typeface="Times New Roman"/>
                <a:cs typeface="Times New Roman"/>
              </a:rPr>
              <a:t>Această	</a:t>
            </a:r>
            <a:r>
              <a:rPr dirty="0" sz="2200">
                <a:latin typeface="Times New Roman"/>
                <a:cs typeface="Times New Roman"/>
              </a:rPr>
              <a:t>abordare	</a:t>
            </a:r>
            <a:r>
              <a:rPr dirty="0" sz="2200" spc="-5">
                <a:latin typeface="Times New Roman"/>
                <a:cs typeface="Times New Roman"/>
              </a:rPr>
              <a:t>”multidimensională”	este	</a:t>
            </a:r>
            <a:r>
              <a:rPr dirty="0" sz="2200" spc="-10">
                <a:latin typeface="Times New Roman"/>
                <a:cs typeface="Times New Roman"/>
              </a:rPr>
              <a:t>sensibilă	</a:t>
            </a:r>
            <a:r>
              <a:rPr dirty="0" sz="2200" spc="-5">
                <a:latin typeface="Times New Roman"/>
                <a:cs typeface="Times New Roman"/>
              </a:rPr>
              <a:t>la	anumiți	factori	economici,	sociali,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2200" spc="-5">
                <a:latin typeface="Times New Roman"/>
                <a:cs typeface="Times New Roman"/>
              </a:rPr>
              <a:t>demografici</a:t>
            </a:r>
            <a:r>
              <a:rPr dirty="0" sz="2200" spc="3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etc.</a:t>
            </a:r>
            <a:r>
              <a:rPr dirty="0" sz="2200" spc="2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cu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un grad</a:t>
            </a:r>
            <a:r>
              <a:rPr dirty="0" sz="2200" spc="10">
                <a:latin typeface="Times New Roman"/>
                <a:cs typeface="Times New Roman"/>
              </a:rPr>
              <a:t> </a:t>
            </a:r>
            <a:r>
              <a:rPr dirty="0" sz="2200" spc="-10">
                <a:latin typeface="Times New Roman"/>
                <a:cs typeface="Times New Roman"/>
              </a:rPr>
              <a:t>mai</a:t>
            </a:r>
            <a:r>
              <a:rPr dirty="0" sz="2200" spc="30">
                <a:latin typeface="Times New Roman"/>
                <a:cs typeface="Times New Roman"/>
              </a:rPr>
              <a:t> </a:t>
            </a:r>
            <a:r>
              <a:rPr dirty="0" sz="2200" spc="-10">
                <a:latin typeface="Times New Roman"/>
                <a:cs typeface="Times New Roman"/>
              </a:rPr>
              <a:t>mare</a:t>
            </a:r>
            <a:r>
              <a:rPr dirty="0" sz="2200" spc="3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sau </a:t>
            </a:r>
            <a:r>
              <a:rPr dirty="0" sz="2200" spc="-10">
                <a:latin typeface="Times New Roman"/>
                <a:cs typeface="Times New Roman"/>
              </a:rPr>
              <a:t>mai</a:t>
            </a:r>
            <a:r>
              <a:rPr dirty="0" sz="2200" spc="25">
                <a:latin typeface="Times New Roman"/>
                <a:cs typeface="Times New Roman"/>
              </a:rPr>
              <a:t> </a:t>
            </a:r>
            <a:r>
              <a:rPr dirty="0" sz="2200" spc="-10">
                <a:latin typeface="Times New Roman"/>
                <a:cs typeface="Times New Roman"/>
              </a:rPr>
              <a:t>mic</a:t>
            </a:r>
            <a:r>
              <a:rPr dirty="0" sz="2200" spc="2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de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”volatilitate”.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450">
              <a:latin typeface="Times New Roman"/>
              <a:cs typeface="Times New Roman"/>
            </a:endParaRPr>
          </a:p>
          <a:p>
            <a:pPr algn="just" marL="12700" marR="6985" indent="449580">
              <a:lnSpc>
                <a:spcPct val="107100"/>
              </a:lnSpc>
            </a:pPr>
            <a:r>
              <a:rPr dirty="0" sz="2200" spc="-5">
                <a:latin typeface="Times New Roman"/>
                <a:cs typeface="Times New Roman"/>
              </a:rPr>
              <a:t>Noi preferăm să le caracterizăm ca </a:t>
            </a:r>
            <a:r>
              <a:rPr dirty="0" sz="2200">
                <a:latin typeface="Times New Roman"/>
                <a:cs typeface="Times New Roman"/>
              </a:rPr>
              <a:t>fiind </a:t>
            </a:r>
            <a:r>
              <a:rPr dirty="0" sz="2200" spc="-5">
                <a:latin typeface="Times New Roman"/>
                <a:cs typeface="Times New Roman"/>
              </a:rPr>
              <a:t>nuanțate, </a:t>
            </a:r>
            <a:r>
              <a:rPr dirty="0" sz="2200" spc="-10">
                <a:latin typeface="Times New Roman"/>
                <a:cs typeface="Times New Roman"/>
              </a:rPr>
              <a:t>ca </a:t>
            </a:r>
            <a:r>
              <a:rPr dirty="0" sz="2200" spc="-5">
                <a:latin typeface="Times New Roman"/>
                <a:cs typeface="Times New Roman"/>
              </a:rPr>
              <a:t>o expresie a caracterului vag </a:t>
            </a:r>
            <a:r>
              <a:rPr dirty="0" sz="2200">
                <a:latin typeface="Times New Roman"/>
                <a:cs typeface="Times New Roman"/>
              </a:rPr>
              <a:t>de </a:t>
            </a:r>
            <a:r>
              <a:rPr dirty="0" sz="2200" spc="-5">
                <a:latin typeface="Times New Roman"/>
                <a:cs typeface="Times New Roman"/>
              </a:rPr>
              <a:t>definire. 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Amintim</a:t>
            </a:r>
            <a:r>
              <a:rPr dirty="0" sz="2200">
                <a:latin typeface="Times New Roman"/>
                <a:cs typeface="Times New Roman"/>
              </a:rPr>
              <a:t> de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modelul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multifactorial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al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lui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L.L.</a:t>
            </a:r>
            <a:r>
              <a:rPr dirty="0" sz="2200">
                <a:latin typeface="Times New Roman"/>
                <a:cs typeface="Times New Roman"/>
              </a:rPr>
              <a:t> Thurstone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in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care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se</a:t>
            </a:r>
            <a:r>
              <a:rPr dirty="0" sz="2200">
                <a:latin typeface="Times New Roman"/>
                <a:cs typeface="Times New Roman"/>
              </a:rPr>
              <a:t> pune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accentul</a:t>
            </a:r>
            <a:r>
              <a:rPr dirty="0" sz="2200">
                <a:latin typeface="Times New Roman"/>
                <a:cs typeface="Times New Roman"/>
              </a:rPr>
              <a:t> pe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variabile </a:t>
            </a:r>
            <a:r>
              <a:rPr dirty="0" sz="2200" spc="-53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independente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in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analiza</a:t>
            </a:r>
            <a:r>
              <a:rPr dirty="0" sz="2200" spc="1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inteligentei,</a:t>
            </a:r>
            <a:r>
              <a:rPr dirty="0" sz="2200" spc="2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unele</a:t>
            </a:r>
            <a:r>
              <a:rPr dirty="0" sz="2200" spc="-1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dintre</a:t>
            </a:r>
            <a:r>
              <a:rPr dirty="0" sz="2200" spc="1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aceste</a:t>
            </a:r>
            <a:r>
              <a:rPr dirty="0" sz="2200" spc="1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variabile</a:t>
            </a:r>
            <a:r>
              <a:rPr dirty="0" sz="2200" spc="2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fiind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destul</a:t>
            </a:r>
            <a:r>
              <a:rPr dirty="0" sz="2200" spc="1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de</a:t>
            </a:r>
            <a:r>
              <a:rPr dirty="0" sz="2200" spc="-5">
                <a:latin typeface="Times New Roman"/>
                <a:cs typeface="Times New Roman"/>
              </a:rPr>
              <a:t> vagi.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76573" y="26034"/>
            <a:ext cx="590677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5" b="0" i="0">
                <a:latin typeface="Verdana"/>
                <a:cs typeface="Verdana"/>
              </a:rPr>
              <a:t>N</a:t>
            </a:r>
            <a:r>
              <a:rPr dirty="0" sz="2400" spc="-90" b="0" i="0">
                <a:latin typeface="Verdana"/>
                <a:cs typeface="Verdana"/>
              </a:rPr>
              <a:t>e</a:t>
            </a:r>
            <a:r>
              <a:rPr dirty="0" sz="2400" spc="-240" b="0" i="0">
                <a:latin typeface="Verdana"/>
                <a:cs typeface="Verdana"/>
              </a:rPr>
              <a:t>v</a:t>
            </a:r>
            <a:r>
              <a:rPr dirty="0" sz="2400" spc="-160" b="0" i="0">
                <a:latin typeface="Verdana"/>
                <a:cs typeface="Verdana"/>
              </a:rPr>
              <a:t>oia</a:t>
            </a:r>
            <a:r>
              <a:rPr dirty="0" sz="2400" spc="-280" b="0" i="0">
                <a:latin typeface="Verdana"/>
                <a:cs typeface="Verdana"/>
              </a:rPr>
              <a:t> </a:t>
            </a:r>
            <a:r>
              <a:rPr dirty="0" sz="2400" spc="-195" b="0" i="0">
                <a:latin typeface="Verdana"/>
                <a:cs typeface="Verdana"/>
              </a:rPr>
              <a:t>de</a:t>
            </a:r>
            <a:r>
              <a:rPr dirty="0" sz="2400" spc="290" b="0" i="0">
                <a:latin typeface="Verdana"/>
                <a:cs typeface="Verdana"/>
              </a:rPr>
              <a:t> </a:t>
            </a:r>
            <a:r>
              <a:rPr dirty="0" sz="2400" spc="-200" b="0" i="0">
                <a:latin typeface="Verdana"/>
                <a:cs typeface="Verdana"/>
              </a:rPr>
              <a:t>nua</a:t>
            </a:r>
            <a:r>
              <a:rPr dirty="0" sz="2400" spc="-210" b="0" i="0">
                <a:latin typeface="Verdana"/>
                <a:cs typeface="Verdana"/>
              </a:rPr>
              <a:t>n</a:t>
            </a:r>
            <a:r>
              <a:rPr dirty="0" sz="2400" b="0" i="0">
                <a:latin typeface="Cambria"/>
                <a:cs typeface="Cambria"/>
              </a:rPr>
              <a:t>ț</a:t>
            </a:r>
            <a:r>
              <a:rPr dirty="0" sz="2400" spc="-240" b="0" i="0">
                <a:latin typeface="Verdana"/>
                <a:cs typeface="Verdana"/>
              </a:rPr>
              <a:t>a</a:t>
            </a:r>
            <a:r>
              <a:rPr dirty="0" sz="2400" spc="-195" b="0" i="0">
                <a:latin typeface="Verdana"/>
                <a:cs typeface="Verdana"/>
              </a:rPr>
              <a:t>r</a:t>
            </a:r>
            <a:r>
              <a:rPr dirty="0" sz="2400" spc="-155" b="0" i="0">
                <a:latin typeface="Verdana"/>
                <a:cs typeface="Verdana"/>
              </a:rPr>
              <a:t>e</a:t>
            </a:r>
            <a:r>
              <a:rPr dirty="0" sz="2400" spc="-240" b="0" i="0">
                <a:latin typeface="Verdana"/>
                <a:cs typeface="Verdana"/>
              </a:rPr>
              <a:t>/</a:t>
            </a:r>
            <a:r>
              <a:rPr dirty="0" sz="2400" spc="-295" b="0" i="0">
                <a:latin typeface="Verdana"/>
                <a:cs typeface="Verdana"/>
              </a:rPr>
              <a:t> </a:t>
            </a:r>
            <a:r>
              <a:rPr dirty="0" sz="2400" spc="-75" b="0" i="0">
                <a:latin typeface="Verdana"/>
                <a:cs typeface="Verdana"/>
              </a:rPr>
              <a:t>f</a:t>
            </a:r>
            <a:r>
              <a:rPr dirty="0" sz="2400" spc="-125" b="0" i="0">
                <a:latin typeface="Verdana"/>
                <a:cs typeface="Verdana"/>
              </a:rPr>
              <a:t>u</a:t>
            </a:r>
            <a:r>
              <a:rPr dirty="0" sz="2400" spc="-135" b="0" i="0">
                <a:latin typeface="Verdana"/>
                <a:cs typeface="Verdana"/>
              </a:rPr>
              <a:t>zzifica</a:t>
            </a:r>
            <a:r>
              <a:rPr dirty="0" sz="2400" spc="-155" b="0" i="0">
                <a:latin typeface="Verdana"/>
                <a:cs typeface="Verdana"/>
              </a:rPr>
              <a:t>r</a:t>
            </a:r>
            <a:r>
              <a:rPr dirty="0" sz="2400" spc="-204" b="0" i="0">
                <a:latin typeface="Verdana"/>
                <a:cs typeface="Verdana"/>
              </a:rPr>
              <a:t>e</a:t>
            </a:r>
            <a:r>
              <a:rPr dirty="0" sz="2400" spc="-295" b="0" i="0">
                <a:latin typeface="Verdana"/>
                <a:cs typeface="Verdana"/>
              </a:rPr>
              <a:t> </a:t>
            </a:r>
            <a:r>
              <a:rPr dirty="0" sz="2400" spc="-265" b="0" i="0">
                <a:latin typeface="Verdana"/>
                <a:cs typeface="Verdana"/>
              </a:rPr>
              <a:t>a</a:t>
            </a:r>
            <a:r>
              <a:rPr dirty="0" sz="2400" spc="-275" b="0" i="0">
                <a:latin typeface="Verdana"/>
                <a:cs typeface="Verdana"/>
              </a:rPr>
              <a:t> </a:t>
            </a:r>
            <a:r>
              <a:rPr dirty="0" sz="2400" spc="-185" b="0" i="0">
                <a:latin typeface="Verdana"/>
                <a:cs typeface="Verdana"/>
              </a:rPr>
              <a:t>da</a:t>
            </a:r>
            <a:r>
              <a:rPr dirty="0" sz="2400" spc="-145" b="0" i="0">
                <a:latin typeface="Verdana"/>
                <a:cs typeface="Verdana"/>
              </a:rPr>
              <a:t>t</a:t>
            </a:r>
            <a:r>
              <a:rPr dirty="0" sz="2400" spc="-185" b="0" i="0">
                <a:latin typeface="Verdana"/>
                <a:cs typeface="Verdana"/>
              </a:rPr>
              <a:t>e</a:t>
            </a:r>
            <a:r>
              <a:rPr dirty="0" sz="2400" spc="-95" b="0" i="0">
                <a:latin typeface="Verdana"/>
                <a:cs typeface="Verdana"/>
              </a:rPr>
              <a:t>l</a:t>
            </a:r>
            <a:r>
              <a:rPr dirty="0" sz="2400" spc="-140" b="0" i="0">
                <a:latin typeface="Verdana"/>
                <a:cs typeface="Verdana"/>
              </a:rPr>
              <a:t>or</a:t>
            </a:r>
            <a:r>
              <a:rPr dirty="0" sz="2400" spc="-265" b="0" i="0">
                <a:latin typeface="Verdana"/>
                <a:cs typeface="Verdana"/>
              </a:rPr>
              <a:t> </a:t>
            </a:r>
            <a:r>
              <a:rPr dirty="0" sz="2400" spc="-240" b="0" i="0">
                <a:latin typeface="Verdana"/>
                <a:cs typeface="Verdana"/>
              </a:rPr>
              <a:t>(</a:t>
            </a:r>
            <a:r>
              <a:rPr dirty="0" sz="2400" spc="-275" b="0" i="0">
                <a:latin typeface="Verdana"/>
                <a:cs typeface="Verdana"/>
              </a:rPr>
              <a:t>1</a:t>
            </a:r>
            <a:r>
              <a:rPr dirty="0" sz="2400" spc="-235" b="0" i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6573" y="26034"/>
            <a:ext cx="590677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5" b="0" i="0">
                <a:latin typeface="Verdana"/>
                <a:cs typeface="Verdana"/>
              </a:rPr>
              <a:t>N</a:t>
            </a:r>
            <a:r>
              <a:rPr dirty="0" sz="2400" spc="-90" b="0" i="0">
                <a:latin typeface="Verdana"/>
                <a:cs typeface="Verdana"/>
              </a:rPr>
              <a:t>e</a:t>
            </a:r>
            <a:r>
              <a:rPr dirty="0" sz="2400" spc="-240" b="0" i="0">
                <a:latin typeface="Verdana"/>
                <a:cs typeface="Verdana"/>
              </a:rPr>
              <a:t>v</a:t>
            </a:r>
            <a:r>
              <a:rPr dirty="0" sz="2400" spc="-160" b="0" i="0">
                <a:latin typeface="Verdana"/>
                <a:cs typeface="Verdana"/>
              </a:rPr>
              <a:t>oia</a:t>
            </a:r>
            <a:r>
              <a:rPr dirty="0" sz="2400" spc="-280" b="0" i="0">
                <a:latin typeface="Verdana"/>
                <a:cs typeface="Verdana"/>
              </a:rPr>
              <a:t> </a:t>
            </a:r>
            <a:r>
              <a:rPr dirty="0" sz="2400" spc="-195" b="0" i="0">
                <a:latin typeface="Verdana"/>
                <a:cs typeface="Verdana"/>
              </a:rPr>
              <a:t>de</a:t>
            </a:r>
            <a:r>
              <a:rPr dirty="0" sz="2400" spc="290" b="0" i="0">
                <a:latin typeface="Verdana"/>
                <a:cs typeface="Verdana"/>
              </a:rPr>
              <a:t> </a:t>
            </a:r>
            <a:r>
              <a:rPr dirty="0" sz="2400" spc="-200" b="0" i="0">
                <a:latin typeface="Verdana"/>
                <a:cs typeface="Verdana"/>
              </a:rPr>
              <a:t>nua</a:t>
            </a:r>
            <a:r>
              <a:rPr dirty="0" sz="2400" spc="-210" b="0" i="0">
                <a:latin typeface="Verdana"/>
                <a:cs typeface="Verdana"/>
              </a:rPr>
              <a:t>n</a:t>
            </a:r>
            <a:r>
              <a:rPr dirty="0" sz="2400" b="0" i="0">
                <a:latin typeface="Cambria"/>
                <a:cs typeface="Cambria"/>
              </a:rPr>
              <a:t>ț</a:t>
            </a:r>
            <a:r>
              <a:rPr dirty="0" sz="2400" spc="-240" b="0" i="0">
                <a:latin typeface="Verdana"/>
                <a:cs typeface="Verdana"/>
              </a:rPr>
              <a:t>a</a:t>
            </a:r>
            <a:r>
              <a:rPr dirty="0" sz="2400" spc="-195" b="0" i="0">
                <a:latin typeface="Verdana"/>
                <a:cs typeface="Verdana"/>
              </a:rPr>
              <a:t>r</a:t>
            </a:r>
            <a:r>
              <a:rPr dirty="0" sz="2400" spc="-155" b="0" i="0">
                <a:latin typeface="Verdana"/>
                <a:cs typeface="Verdana"/>
              </a:rPr>
              <a:t>e</a:t>
            </a:r>
            <a:r>
              <a:rPr dirty="0" sz="2400" spc="-240" b="0" i="0">
                <a:latin typeface="Verdana"/>
                <a:cs typeface="Verdana"/>
              </a:rPr>
              <a:t>/</a:t>
            </a:r>
            <a:r>
              <a:rPr dirty="0" sz="2400" spc="-295" b="0" i="0">
                <a:latin typeface="Verdana"/>
                <a:cs typeface="Verdana"/>
              </a:rPr>
              <a:t> </a:t>
            </a:r>
            <a:r>
              <a:rPr dirty="0" sz="2400" spc="-75" b="0" i="0">
                <a:latin typeface="Verdana"/>
                <a:cs typeface="Verdana"/>
              </a:rPr>
              <a:t>f</a:t>
            </a:r>
            <a:r>
              <a:rPr dirty="0" sz="2400" spc="-125" b="0" i="0">
                <a:latin typeface="Verdana"/>
                <a:cs typeface="Verdana"/>
              </a:rPr>
              <a:t>u</a:t>
            </a:r>
            <a:r>
              <a:rPr dirty="0" sz="2400" spc="-135" b="0" i="0">
                <a:latin typeface="Verdana"/>
                <a:cs typeface="Verdana"/>
              </a:rPr>
              <a:t>zzifica</a:t>
            </a:r>
            <a:r>
              <a:rPr dirty="0" sz="2400" spc="-155" b="0" i="0">
                <a:latin typeface="Verdana"/>
                <a:cs typeface="Verdana"/>
              </a:rPr>
              <a:t>r</a:t>
            </a:r>
            <a:r>
              <a:rPr dirty="0" sz="2400" spc="-204" b="0" i="0">
                <a:latin typeface="Verdana"/>
                <a:cs typeface="Verdana"/>
              </a:rPr>
              <a:t>e</a:t>
            </a:r>
            <a:r>
              <a:rPr dirty="0" sz="2400" spc="-295" b="0" i="0">
                <a:latin typeface="Verdana"/>
                <a:cs typeface="Verdana"/>
              </a:rPr>
              <a:t> </a:t>
            </a:r>
            <a:r>
              <a:rPr dirty="0" sz="2400" spc="-265" b="0" i="0">
                <a:latin typeface="Verdana"/>
                <a:cs typeface="Verdana"/>
              </a:rPr>
              <a:t>a</a:t>
            </a:r>
            <a:r>
              <a:rPr dirty="0" sz="2400" spc="-275" b="0" i="0">
                <a:latin typeface="Verdana"/>
                <a:cs typeface="Verdana"/>
              </a:rPr>
              <a:t> </a:t>
            </a:r>
            <a:r>
              <a:rPr dirty="0" sz="2400" spc="-185" b="0" i="0">
                <a:latin typeface="Verdana"/>
                <a:cs typeface="Verdana"/>
              </a:rPr>
              <a:t>da</a:t>
            </a:r>
            <a:r>
              <a:rPr dirty="0" sz="2400" spc="-145" b="0" i="0">
                <a:latin typeface="Verdana"/>
                <a:cs typeface="Verdana"/>
              </a:rPr>
              <a:t>t</a:t>
            </a:r>
            <a:r>
              <a:rPr dirty="0" sz="2400" spc="-185" b="0" i="0">
                <a:latin typeface="Verdana"/>
                <a:cs typeface="Verdana"/>
              </a:rPr>
              <a:t>e</a:t>
            </a:r>
            <a:r>
              <a:rPr dirty="0" sz="2400" spc="-95" b="0" i="0">
                <a:latin typeface="Verdana"/>
                <a:cs typeface="Verdana"/>
              </a:rPr>
              <a:t>l</a:t>
            </a:r>
            <a:r>
              <a:rPr dirty="0" sz="2400" spc="-140" b="0" i="0">
                <a:latin typeface="Verdana"/>
                <a:cs typeface="Verdana"/>
              </a:rPr>
              <a:t>or</a:t>
            </a:r>
            <a:r>
              <a:rPr dirty="0" sz="2400" spc="-265" b="0" i="0">
                <a:latin typeface="Verdana"/>
                <a:cs typeface="Verdana"/>
              </a:rPr>
              <a:t> </a:t>
            </a:r>
            <a:r>
              <a:rPr dirty="0" sz="2400" spc="-240" b="0" i="0">
                <a:latin typeface="Verdana"/>
                <a:cs typeface="Verdana"/>
              </a:rPr>
              <a:t>(</a:t>
            </a:r>
            <a:r>
              <a:rPr dirty="0" sz="2400" spc="-275" b="0" i="0">
                <a:latin typeface="Verdana"/>
                <a:cs typeface="Verdana"/>
              </a:rPr>
              <a:t>2</a:t>
            </a:r>
            <a:r>
              <a:rPr dirty="0" sz="2400" spc="-235" b="0" i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641" y="671830"/>
            <a:ext cx="10932795" cy="51796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63500" marR="55880" indent="44958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Times New Roman"/>
                <a:cs typeface="Times New Roman"/>
              </a:rPr>
              <a:t>Pornind de </a:t>
            </a:r>
            <a:r>
              <a:rPr dirty="0" sz="2000" spc="-10">
                <a:latin typeface="Times New Roman"/>
                <a:cs typeface="Times New Roman"/>
              </a:rPr>
              <a:t>la </a:t>
            </a:r>
            <a:r>
              <a:rPr dirty="0" sz="2000" spc="-5">
                <a:latin typeface="Times New Roman"/>
                <a:cs typeface="Times New Roman"/>
              </a:rPr>
              <a:t>modelul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factorial complex </a:t>
            </a:r>
            <a:r>
              <a:rPr dirty="0" sz="2000" spc="-25">
                <a:latin typeface="Times New Roman"/>
                <a:cs typeface="Times New Roman"/>
              </a:rPr>
              <a:t>J.P.Guilford </a:t>
            </a:r>
            <a:r>
              <a:rPr dirty="0" sz="2000" spc="-5">
                <a:latin typeface="Times New Roman"/>
                <a:cs typeface="Times New Roman"/>
              </a:rPr>
              <a:t>al intelectului uman unde </a:t>
            </a:r>
            <a:r>
              <a:rPr dirty="0" sz="2000">
                <a:latin typeface="Times New Roman"/>
                <a:cs typeface="Times New Roman"/>
              </a:rPr>
              <a:t>se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propune o </a:t>
            </a:r>
            <a:r>
              <a:rPr dirty="0" sz="2000" spc="-5">
                <a:latin typeface="Times New Roman"/>
                <a:cs typeface="Times New Roman"/>
              </a:rPr>
              <a:t>analiză 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tridimensională: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operații</a:t>
            </a:r>
            <a:r>
              <a:rPr dirty="0" sz="2000">
                <a:latin typeface="Times New Roman"/>
                <a:cs typeface="Times New Roman"/>
              </a:rPr>
              <a:t> (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evaluare,</a:t>
            </a:r>
            <a:r>
              <a:rPr dirty="0" sz="2000">
                <a:latin typeface="Times New Roman"/>
                <a:cs typeface="Times New Roman"/>
              </a:rPr>
              <a:t> gândire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convergentă,</a:t>
            </a:r>
            <a:r>
              <a:rPr dirty="0" sz="2000" spc="-5">
                <a:latin typeface="Times New Roman"/>
                <a:cs typeface="Times New Roman"/>
              </a:rPr>
              <a:t> gândire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divergenta,</a:t>
            </a:r>
            <a:r>
              <a:rPr dirty="0" sz="2000" spc="-5">
                <a:latin typeface="Times New Roman"/>
                <a:cs typeface="Times New Roman"/>
              </a:rPr>
              <a:t> memorie,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cunoaștere), 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conținutul </a:t>
            </a:r>
            <a:r>
              <a:rPr dirty="0" sz="2000" spc="-10">
                <a:latin typeface="Times New Roman"/>
                <a:cs typeface="Times New Roman"/>
              </a:rPr>
              <a:t>activității </a:t>
            </a:r>
            <a:r>
              <a:rPr dirty="0" sz="2000">
                <a:latin typeface="Times New Roman"/>
                <a:cs typeface="Times New Roman"/>
              </a:rPr>
              <a:t>( </a:t>
            </a:r>
            <a:r>
              <a:rPr dirty="0" sz="2000" spc="-5">
                <a:latin typeface="Times New Roman"/>
                <a:cs typeface="Times New Roman"/>
              </a:rPr>
              <a:t>figural, simbolic, semantic </a:t>
            </a:r>
            <a:r>
              <a:rPr dirty="0" sz="2000">
                <a:latin typeface="Times New Roman"/>
                <a:cs typeface="Times New Roman"/>
              </a:rPr>
              <a:t>si </a:t>
            </a:r>
            <a:r>
              <a:rPr dirty="0" sz="2000" spc="-5">
                <a:latin typeface="Times New Roman"/>
                <a:cs typeface="Times New Roman"/>
              </a:rPr>
              <a:t>comportamental), produsele </a:t>
            </a:r>
            <a:r>
              <a:rPr dirty="0" sz="2000" spc="-10">
                <a:latin typeface="Times New Roman"/>
                <a:cs typeface="Times New Roman"/>
              </a:rPr>
              <a:t>activității </a:t>
            </a:r>
            <a:r>
              <a:rPr dirty="0" sz="2000" spc="-5">
                <a:latin typeface="Times New Roman"/>
                <a:cs typeface="Times New Roman"/>
              </a:rPr>
              <a:t>intelectuale 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(unități, clase, relații, sisteme, transformări, </a:t>
            </a:r>
            <a:r>
              <a:rPr dirty="0" sz="2000" spc="-10">
                <a:latin typeface="Times New Roman"/>
                <a:cs typeface="Times New Roman"/>
              </a:rPr>
              <a:t>implicații), </a:t>
            </a:r>
            <a:r>
              <a:rPr dirty="0" sz="2000" spc="-5">
                <a:latin typeface="Times New Roman"/>
                <a:cs typeface="Times New Roman"/>
              </a:rPr>
              <a:t>apreciem </a:t>
            </a:r>
            <a:r>
              <a:rPr dirty="0" sz="2000">
                <a:latin typeface="Times New Roman"/>
                <a:cs typeface="Times New Roman"/>
              </a:rPr>
              <a:t>că din </a:t>
            </a:r>
            <a:r>
              <a:rPr dirty="0" sz="2000" spc="-5">
                <a:latin typeface="Times New Roman"/>
                <a:cs typeface="Times New Roman"/>
              </a:rPr>
              <a:t>punct </a:t>
            </a:r>
            <a:r>
              <a:rPr dirty="0" sz="2000">
                <a:latin typeface="Times New Roman"/>
                <a:cs typeface="Times New Roman"/>
              </a:rPr>
              <a:t>de vedere </a:t>
            </a:r>
            <a:r>
              <a:rPr dirty="0" sz="2000" spc="-5">
                <a:latin typeface="Times New Roman"/>
                <a:cs typeface="Times New Roman"/>
              </a:rPr>
              <a:t>matematic </a:t>
            </a:r>
            <a:r>
              <a:rPr dirty="0" sz="2000">
                <a:latin typeface="Times New Roman"/>
                <a:cs typeface="Times New Roman"/>
              </a:rPr>
              <a:t>putem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aprecia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ca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acest</a:t>
            </a:r>
            <a:r>
              <a:rPr dirty="0" sz="2000" spc="49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model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este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rezultatul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unui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produs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cartezian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al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celor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trei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dimensiuni: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3486150">
              <a:lnSpc>
                <a:spcPct val="100000"/>
              </a:lnSpc>
              <a:spcBef>
                <a:spcPts val="5"/>
              </a:spcBef>
              <a:tabLst>
                <a:tab pos="7144384" algn="l"/>
              </a:tabLst>
            </a:pPr>
            <a:r>
              <a:rPr dirty="0" sz="2000" spc="5">
                <a:latin typeface="Times New Roman"/>
                <a:cs typeface="Times New Roman"/>
              </a:rPr>
              <a:t>[F</a:t>
            </a:r>
            <a:r>
              <a:rPr dirty="0" baseline="-21367" sz="1950" spc="7">
                <a:latin typeface="Times New Roman"/>
                <a:cs typeface="Times New Roman"/>
              </a:rPr>
              <a:t>i,j,k </a:t>
            </a:r>
            <a:r>
              <a:rPr dirty="0" sz="2000" spc="-5">
                <a:latin typeface="Times New Roman"/>
                <a:cs typeface="Times New Roman"/>
              </a:rPr>
              <a:t>]=</a:t>
            </a:r>
            <a:r>
              <a:rPr dirty="0" sz="2000" spc="5">
                <a:latin typeface="Times New Roman"/>
                <a:cs typeface="Times New Roman"/>
              </a:rPr>
              <a:t> [O</a:t>
            </a:r>
            <a:r>
              <a:rPr dirty="0" baseline="-21367" sz="1950" spc="7">
                <a:latin typeface="Times New Roman"/>
                <a:cs typeface="Times New Roman"/>
              </a:rPr>
              <a:t>i</a:t>
            </a:r>
            <a:r>
              <a:rPr dirty="0" baseline="-21367" sz="1950" spc="262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]x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[C</a:t>
            </a:r>
            <a:r>
              <a:rPr dirty="0" baseline="-21367" sz="1950">
                <a:latin typeface="Times New Roman"/>
                <a:cs typeface="Times New Roman"/>
              </a:rPr>
              <a:t>j</a:t>
            </a:r>
            <a:r>
              <a:rPr dirty="0" baseline="-21367" sz="1950" spc="254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]x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[P</a:t>
            </a:r>
            <a:r>
              <a:rPr dirty="0" baseline="-21367" sz="1950" spc="7">
                <a:latin typeface="Times New Roman"/>
                <a:cs typeface="Times New Roman"/>
              </a:rPr>
              <a:t>k</a:t>
            </a:r>
            <a:r>
              <a:rPr dirty="0" baseline="-21367" sz="1950" spc="2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]	(1)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63500" marR="3799204">
              <a:lnSpc>
                <a:spcPct val="100000"/>
              </a:lnSpc>
              <a:spcBef>
                <a:spcPts val="5"/>
              </a:spcBef>
            </a:pPr>
            <a:r>
              <a:rPr dirty="0" sz="2000">
                <a:latin typeface="Times New Roman"/>
                <a:cs typeface="Times New Roman"/>
              </a:rPr>
              <a:t>unde: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[F</a:t>
            </a:r>
            <a:r>
              <a:rPr dirty="0" baseline="-21367" sz="1950" spc="7">
                <a:latin typeface="Times New Roman"/>
                <a:cs typeface="Times New Roman"/>
              </a:rPr>
              <a:t>i,j,k</a:t>
            </a:r>
            <a:r>
              <a:rPr dirty="0" baseline="-21367" sz="1950" spc="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]=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rezultatul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evaluării-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elemente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natură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tridimensională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[O</a:t>
            </a:r>
            <a:r>
              <a:rPr dirty="0" baseline="-21367" sz="1950" spc="7">
                <a:latin typeface="Times New Roman"/>
                <a:cs typeface="Times New Roman"/>
              </a:rPr>
              <a:t>i</a:t>
            </a:r>
            <a:r>
              <a:rPr dirty="0" baseline="-21367" sz="1950" spc="24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]=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matricea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evaluărilor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raportat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la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operații</a:t>
            </a:r>
            <a:endParaRPr sz="2000">
              <a:latin typeface="Times New Roman"/>
              <a:cs typeface="Times New Roman"/>
            </a:endParaRPr>
          </a:p>
          <a:p>
            <a:pPr marL="63500" marR="613283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[C</a:t>
            </a:r>
            <a:r>
              <a:rPr dirty="0" baseline="-21367" sz="1950">
                <a:latin typeface="Times New Roman"/>
                <a:cs typeface="Times New Roman"/>
              </a:rPr>
              <a:t>j</a:t>
            </a:r>
            <a:r>
              <a:rPr dirty="0" baseline="-21367" sz="1950" spc="7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]= matricea </a:t>
            </a:r>
            <a:r>
              <a:rPr dirty="0" sz="2000">
                <a:latin typeface="Times New Roman"/>
                <a:cs typeface="Times New Roman"/>
              </a:rPr>
              <a:t>evaluărilor raportat </a:t>
            </a:r>
            <a:r>
              <a:rPr dirty="0" sz="2000" spc="-5">
                <a:latin typeface="Times New Roman"/>
                <a:cs typeface="Times New Roman"/>
              </a:rPr>
              <a:t>la </a:t>
            </a:r>
            <a:r>
              <a:rPr dirty="0" sz="2000">
                <a:latin typeface="Times New Roman"/>
                <a:cs typeface="Times New Roman"/>
              </a:rPr>
              <a:t>conținut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[P</a:t>
            </a:r>
            <a:r>
              <a:rPr dirty="0" baseline="-21367" sz="1950" spc="7">
                <a:latin typeface="Times New Roman"/>
                <a:cs typeface="Times New Roman"/>
              </a:rPr>
              <a:t>k</a:t>
            </a:r>
            <a:r>
              <a:rPr dirty="0" baseline="-21367" sz="1950" spc="232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]=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matricea</a:t>
            </a:r>
            <a:r>
              <a:rPr dirty="0" sz="2000">
                <a:latin typeface="Times New Roman"/>
                <a:cs typeface="Times New Roman"/>
              </a:rPr>
              <a:t> evaluărilor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raportat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la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produse.</a:t>
            </a:r>
            <a:endParaRPr sz="2000">
              <a:latin typeface="Times New Roman"/>
              <a:cs typeface="Times New Roman"/>
            </a:endParaRPr>
          </a:p>
          <a:p>
            <a:pPr algn="just" marL="63500" marR="57785">
              <a:lnSpc>
                <a:spcPct val="10000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De </a:t>
            </a:r>
            <a:r>
              <a:rPr dirty="0" sz="1400">
                <a:latin typeface="Times New Roman"/>
                <a:cs typeface="Times New Roman"/>
              </a:rPr>
              <a:t>exemplu, </a:t>
            </a:r>
            <a:r>
              <a:rPr dirty="0" sz="1400" spc="-5">
                <a:latin typeface="Times New Roman"/>
                <a:cs typeface="Times New Roman"/>
              </a:rPr>
              <a:t>atunci </a:t>
            </a:r>
            <a:r>
              <a:rPr dirty="0" sz="1400">
                <a:latin typeface="Times New Roman"/>
                <a:cs typeface="Times New Roman"/>
              </a:rPr>
              <a:t>când </a:t>
            </a:r>
            <a:r>
              <a:rPr dirty="0" sz="1400" spc="-5">
                <a:latin typeface="Times New Roman"/>
                <a:cs typeface="Times New Roman"/>
              </a:rPr>
              <a:t>un subiect </a:t>
            </a:r>
            <a:r>
              <a:rPr dirty="0" sz="1400">
                <a:latin typeface="Times New Roman"/>
                <a:cs typeface="Times New Roman"/>
              </a:rPr>
              <a:t>va </a:t>
            </a:r>
            <a:r>
              <a:rPr dirty="0" sz="1400" spc="-5">
                <a:latin typeface="Times New Roman"/>
                <a:cs typeface="Times New Roman"/>
              </a:rPr>
              <a:t>exprima </a:t>
            </a:r>
            <a:r>
              <a:rPr dirty="0" sz="1400">
                <a:latin typeface="Times New Roman"/>
                <a:cs typeface="Times New Roman"/>
              </a:rPr>
              <a:t>o </a:t>
            </a:r>
            <a:r>
              <a:rPr dirty="0" sz="1400" spc="-5">
                <a:latin typeface="Times New Roman"/>
                <a:cs typeface="Times New Roman"/>
              </a:rPr>
              <a:t>atitudine </a:t>
            </a:r>
            <a:r>
              <a:rPr dirty="0" sz="1400">
                <a:latin typeface="Times New Roman"/>
                <a:cs typeface="Times New Roman"/>
              </a:rPr>
              <a:t>faţă de un </a:t>
            </a:r>
            <a:r>
              <a:rPr dirty="0" sz="1400" spc="-5">
                <a:latin typeface="Times New Roman"/>
                <a:cs typeface="Times New Roman"/>
              </a:rPr>
              <a:t>proces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economic </a:t>
            </a:r>
            <a:r>
              <a:rPr dirty="0" sz="1400">
                <a:latin typeface="Times New Roman"/>
                <a:cs typeface="Times New Roman"/>
              </a:rPr>
              <a:t>( </a:t>
            </a:r>
            <a:r>
              <a:rPr dirty="0" sz="1400" spc="-5">
                <a:latin typeface="Times New Roman"/>
                <a:cs typeface="Times New Roman"/>
              </a:rPr>
              <a:t>directii de </a:t>
            </a:r>
            <a:r>
              <a:rPr dirty="0" sz="1400">
                <a:latin typeface="Times New Roman"/>
                <a:cs typeface="Times New Roman"/>
              </a:rPr>
              <a:t>actiune, proiecte,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calitatea </a:t>
            </a:r>
            <a:r>
              <a:rPr dirty="0" sz="1400" spc="-5">
                <a:latin typeface="Times New Roman"/>
                <a:cs typeface="Times New Roman"/>
              </a:rPr>
              <a:t>procesului </a:t>
            </a:r>
            <a:r>
              <a:rPr dirty="0" sz="1400">
                <a:latin typeface="Times New Roman"/>
                <a:cs typeface="Times New Roman"/>
              </a:rPr>
              <a:t>sau 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serviciului, etc) </a:t>
            </a:r>
            <a:r>
              <a:rPr dirty="0" sz="1400">
                <a:latin typeface="Times New Roman"/>
                <a:cs typeface="Times New Roman"/>
              </a:rPr>
              <a:t>pe o scala </a:t>
            </a:r>
            <a:r>
              <a:rPr dirty="0" sz="1400" spc="-5">
                <a:latin typeface="Times New Roman"/>
                <a:cs typeface="Times New Roman"/>
              </a:rPr>
              <a:t>din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7-9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itemi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(de la </a:t>
            </a:r>
            <a:r>
              <a:rPr dirty="0" sz="1400" spc="-5">
                <a:latin typeface="Times New Roman"/>
                <a:cs typeface="Times New Roman"/>
              </a:rPr>
              <a:t>foarte intens la foarte slab)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 va </a:t>
            </a:r>
            <a:r>
              <a:rPr dirty="0" sz="1400" spc="-5">
                <a:latin typeface="Times New Roman"/>
                <a:cs typeface="Times New Roman"/>
              </a:rPr>
              <a:t>raporta diferit prin prisma </a:t>
            </a:r>
            <a:r>
              <a:rPr dirty="0" sz="1400">
                <a:latin typeface="Times New Roman"/>
                <a:cs typeface="Times New Roman"/>
              </a:rPr>
              <a:t>celor </a:t>
            </a:r>
            <a:r>
              <a:rPr dirty="0" sz="1400" spc="-5">
                <a:latin typeface="Times New Roman"/>
                <a:cs typeface="Times New Roman"/>
              </a:rPr>
              <a:t>trei categorii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caracteristici </a:t>
            </a:r>
            <a:r>
              <a:rPr dirty="0" sz="1400">
                <a:latin typeface="Times New Roman"/>
                <a:cs typeface="Times New Roman"/>
              </a:rPr>
              <a:t>( 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produsul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activității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intelectuale,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conținutul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activității,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operații).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50">
              <a:latin typeface="Times New Roman"/>
              <a:cs typeface="Times New Roman"/>
            </a:endParaRPr>
          </a:p>
          <a:p>
            <a:pPr marL="513080">
              <a:lnSpc>
                <a:spcPct val="100000"/>
              </a:lnSpc>
              <a:tabLst>
                <a:tab pos="6271260" algn="l"/>
              </a:tabLst>
            </a:pPr>
            <a:r>
              <a:rPr dirty="0" sz="1800" spc="-5">
                <a:latin typeface="Times New Roman"/>
                <a:cs typeface="Times New Roman"/>
              </a:rPr>
              <a:t>Se</a:t>
            </a:r>
            <a:r>
              <a:rPr dirty="0" sz="1800" spc="28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observă</a:t>
            </a:r>
            <a:r>
              <a:rPr dirty="0" sz="1800" spc="28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un</a:t>
            </a:r>
            <a:r>
              <a:rPr dirty="0" sz="1800" spc="28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grad</a:t>
            </a:r>
            <a:r>
              <a:rPr dirty="0" sz="1800" spc="28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ridicat</a:t>
            </a:r>
            <a:r>
              <a:rPr dirty="0" sz="1800" spc="29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de</a:t>
            </a:r>
            <a:r>
              <a:rPr dirty="0" sz="1800" spc="29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nuanțare</a:t>
            </a:r>
            <a:r>
              <a:rPr dirty="0" sz="1800" spc="29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dificil</a:t>
            </a:r>
            <a:r>
              <a:rPr dirty="0" sz="1800" spc="295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de</a:t>
            </a:r>
            <a:r>
              <a:rPr dirty="0" sz="1800" spc="28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sintetizat	sau</a:t>
            </a:r>
            <a:r>
              <a:rPr dirty="0" sz="1800" spc="254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de</a:t>
            </a:r>
            <a:r>
              <a:rPr dirty="0" sz="1800" spc="27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”redus”</a:t>
            </a:r>
            <a:r>
              <a:rPr dirty="0" sz="1800" spc="270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printr-o</a:t>
            </a:r>
            <a:r>
              <a:rPr dirty="0" sz="1800" spc="27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simplă</a:t>
            </a:r>
            <a:r>
              <a:rPr dirty="0" sz="1800" spc="28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evaluare</a:t>
            </a:r>
            <a:r>
              <a:rPr dirty="0" sz="1800" spc="28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folosind</a:t>
            </a:r>
            <a:endParaRPr sz="1800">
              <a:latin typeface="Times New Roman"/>
              <a:cs typeface="Times New Roman"/>
            </a:endParaRPr>
          </a:p>
          <a:p>
            <a:pPr algn="just" marL="63500">
              <a:lnSpc>
                <a:spcPct val="100000"/>
              </a:lnSpc>
            </a:pPr>
            <a:r>
              <a:rPr dirty="0" sz="1800" spc="-5">
                <a:latin typeface="Times New Roman"/>
                <a:cs typeface="Times New Roman"/>
              </a:rPr>
              <a:t>numere crisp(simple).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6573" y="26034"/>
            <a:ext cx="590677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5" b="0" i="0">
                <a:latin typeface="Verdana"/>
                <a:cs typeface="Verdana"/>
              </a:rPr>
              <a:t>N</a:t>
            </a:r>
            <a:r>
              <a:rPr dirty="0" sz="2400" spc="-90" b="0" i="0">
                <a:latin typeface="Verdana"/>
                <a:cs typeface="Verdana"/>
              </a:rPr>
              <a:t>e</a:t>
            </a:r>
            <a:r>
              <a:rPr dirty="0" sz="2400" spc="-240" b="0" i="0">
                <a:latin typeface="Verdana"/>
                <a:cs typeface="Verdana"/>
              </a:rPr>
              <a:t>v</a:t>
            </a:r>
            <a:r>
              <a:rPr dirty="0" sz="2400" spc="-160" b="0" i="0">
                <a:latin typeface="Verdana"/>
                <a:cs typeface="Verdana"/>
              </a:rPr>
              <a:t>oia</a:t>
            </a:r>
            <a:r>
              <a:rPr dirty="0" sz="2400" spc="-280" b="0" i="0">
                <a:latin typeface="Verdana"/>
                <a:cs typeface="Verdana"/>
              </a:rPr>
              <a:t> </a:t>
            </a:r>
            <a:r>
              <a:rPr dirty="0" sz="2400" spc="-195" b="0" i="0">
                <a:latin typeface="Verdana"/>
                <a:cs typeface="Verdana"/>
              </a:rPr>
              <a:t>de</a:t>
            </a:r>
            <a:r>
              <a:rPr dirty="0" sz="2400" spc="290" b="0" i="0">
                <a:latin typeface="Verdana"/>
                <a:cs typeface="Verdana"/>
              </a:rPr>
              <a:t> </a:t>
            </a:r>
            <a:r>
              <a:rPr dirty="0" sz="2400" spc="-200" b="0" i="0">
                <a:latin typeface="Verdana"/>
                <a:cs typeface="Verdana"/>
              </a:rPr>
              <a:t>nua</a:t>
            </a:r>
            <a:r>
              <a:rPr dirty="0" sz="2400" spc="-210" b="0" i="0">
                <a:latin typeface="Verdana"/>
                <a:cs typeface="Verdana"/>
              </a:rPr>
              <a:t>n</a:t>
            </a:r>
            <a:r>
              <a:rPr dirty="0" sz="2400" b="0" i="0">
                <a:latin typeface="Cambria"/>
                <a:cs typeface="Cambria"/>
              </a:rPr>
              <a:t>ț</a:t>
            </a:r>
            <a:r>
              <a:rPr dirty="0" sz="2400" spc="-240" b="0" i="0">
                <a:latin typeface="Verdana"/>
                <a:cs typeface="Verdana"/>
              </a:rPr>
              <a:t>a</a:t>
            </a:r>
            <a:r>
              <a:rPr dirty="0" sz="2400" spc="-195" b="0" i="0">
                <a:latin typeface="Verdana"/>
                <a:cs typeface="Verdana"/>
              </a:rPr>
              <a:t>r</a:t>
            </a:r>
            <a:r>
              <a:rPr dirty="0" sz="2400" spc="-155" b="0" i="0">
                <a:latin typeface="Verdana"/>
                <a:cs typeface="Verdana"/>
              </a:rPr>
              <a:t>e</a:t>
            </a:r>
            <a:r>
              <a:rPr dirty="0" sz="2400" spc="-240" b="0" i="0">
                <a:latin typeface="Verdana"/>
                <a:cs typeface="Verdana"/>
              </a:rPr>
              <a:t>/</a:t>
            </a:r>
            <a:r>
              <a:rPr dirty="0" sz="2400" spc="-295" b="0" i="0">
                <a:latin typeface="Verdana"/>
                <a:cs typeface="Verdana"/>
              </a:rPr>
              <a:t> </a:t>
            </a:r>
            <a:r>
              <a:rPr dirty="0" sz="2400" spc="-75" b="0" i="0">
                <a:latin typeface="Verdana"/>
                <a:cs typeface="Verdana"/>
              </a:rPr>
              <a:t>f</a:t>
            </a:r>
            <a:r>
              <a:rPr dirty="0" sz="2400" spc="-125" b="0" i="0">
                <a:latin typeface="Verdana"/>
                <a:cs typeface="Verdana"/>
              </a:rPr>
              <a:t>u</a:t>
            </a:r>
            <a:r>
              <a:rPr dirty="0" sz="2400" spc="-135" b="0" i="0">
                <a:latin typeface="Verdana"/>
                <a:cs typeface="Verdana"/>
              </a:rPr>
              <a:t>zzifica</a:t>
            </a:r>
            <a:r>
              <a:rPr dirty="0" sz="2400" spc="-155" b="0" i="0">
                <a:latin typeface="Verdana"/>
                <a:cs typeface="Verdana"/>
              </a:rPr>
              <a:t>r</a:t>
            </a:r>
            <a:r>
              <a:rPr dirty="0" sz="2400" spc="-204" b="0" i="0">
                <a:latin typeface="Verdana"/>
                <a:cs typeface="Verdana"/>
              </a:rPr>
              <a:t>e</a:t>
            </a:r>
            <a:r>
              <a:rPr dirty="0" sz="2400" spc="-295" b="0" i="0">
                <a:latin typeface="Verdana"/>
                <a:cs typeface="Verdana"/>
              </a:rPr>
              <a:t> </a:t>
            </a:r>
            <a:r>
              <a:rPr dirty="0" sz="2400" spc="-265" b="0" i="0">
                <a:latin typeface="Verdana"/>
                <a:cs typeface="Verdana"/>
              </a:rPr>
              <a:t>a</a:t>
            </a:r>
            <a:r>
              <a:rPr dirty="0" sz="2400" spc="-275" b="0" i="0">
                <a:latin typeface="Verdana"/>
                <a:cs typeface="Verdana"/>
              </a:rPr>
              <a:t> </a:t>
            </a:r>
            <a:r>
              <a:rPr dirty="0" sz="2400" spc="-185" b="0" i="0">
                <a:latin typeface="Verdana"/>
                <a:cs typeface="Verdana"/>
              </a:rPr>
              <a:t>da</a:t>
            </a:r>
            <a:r>
              <a:rPr dirty="0" sz="2400" spc="-145" b="0" i="0">
                <a:latin typeface="Verdana"/>
                <a:cs typeface="Verdana"/>
              </a:rPr>
              <a:t>t</a:t>
            </a:r>
            <a:r>
              <a:rPr dirty="0" sz="2400" spc="-185" b="0" i="0">
                <a:latin typeface="Verdana"/>
                <a:cs typeface="Verdana"/>
              </a:rPr>
              <a:t>e</a:t>
            </a:r>
            <a:r>
              <a:rPr dirty="0" sz="2400" spc="-95" b="0" i="0">
                <a:latin typeface="Verdana"/>
                <a:cs typeface="Verdana"/>
              </a:rPr>
              <a:t>l</a:t>
            </a:r>
            <a:r>
              <a:rPr dirty="0" sz="2400" spc="-140" b="0" i="0">
                <a:latin typeface="Verdana"/>
                <a:cs typeface="Verdana"/>
              </a:rPr>
              <a:t>or</a:t>
            </a:r>
            <a:r>
              <a:rPr dirty="0" sz="2400" spc="-265" b="0" i="0">
                <a:latin typeface="Verdana"/>
                <a:cs typeface="Verdana"/>
              </a:rPr>
              <a:t> </a:t>
            </a:r>
            <a:r>
              <a:rPr dirty="0" sz="2400" spc="-240" b="0" i="0">
                <a:latin typeface="Verdana"/>
                <a:cs typeface="Verdana"/>
              </a:rPr>
              <a:t>(</a:t>
            </a:r>
            <a:r>
              <a:rPr dirty="0" sz="2400" spc="-275" b="0" i="0">
                <a:latin typeface="Verdana"/>
                <a:cs typeface="Verdana"/>
              </a:rPr>
              <a:t>3</a:t>
            </a:r>
            <a:r>
              <a:rPr dirty="0" sz="2400" spc="-235" b="0" i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4441" y="673353"/>
            <a:ext cx="10829290" cy="1760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4495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Times New Roman"/>
                <a:cs typeface="Times New Roman"/>
              </a:rPr>
              <a:t>Un model multidimensional deosebit privind nuanțarea ce poate apărea </a:t>
            </a:r>
            <a:r>
              <a:rPr dirty="0" sz="1800">
                <a:latin typeface="Times New Roman"/>
                <a:cs typeface="Times New Roman"/>
              </a:rPr>
              <a:t>în </a:t>
            </a:r>
            <a:r>
              <a:rPr dirty="0" sz="1800" spc="-5">
                <a:latin typeface="Times New Roman"/>
                <a:cs typeface="Times New Roman"/>
              </a:rPr>
              <a:t>procesul </a:t>
            </a:r>
            <a:r>
              <a:rPr dirty="0" sz="1800">
                <a:latin typeface="Times New Roman"/>
                <a:cs typeface="Times New Roman"/>
              </a:rPr>
              <a:t>de </a:t>
            </a:r>
            <a:r>
              <a:rPr dirty="0" sz="1800" spc="-5">
                <a:latin typeface="Times New Roman"/>
                <a:cs typeface="Times New Roman"/>
              </a:rPr>
              <a:t>evaluare, și </a:t>
            </a:r>
            <a:r>
              <a:rPr dirty="0" sz="1800">
                <a:latin typeface="Times New Roman"/>
                <a:cs typeface="Times New Roman"/>
              </a:rPr>
              <a:t>care oferă </a:t>
            </a:r>
            <a:r>
              <a:rPr dirty="0" sz="1800" spc="-5">
                <a:latin typeface="Times New Roman"/>
                <a:cs typeface="Times New Roman"/>
              </a:rPr>
              <a:t>și </a:t>
            </a:r>
            <a:r>
              <a:rPr dirty="0" sz="1800">
                <a:latin typeface="Times New Roman"/>
                <a:cs typeface="Times New Roman"/>
              </a:rPr>
              <a:t>o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perspectivă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deosebită privind</a:t>
            </a:r>
            <a:r>
              <a:rPr dirty="0" sz="1800">
                <a:latin typeface="Times New Roman"/>
                <a:cs typeface="Times New Roman"/>
              </a:rPr>
              <a:t> posibilitatea </a:t>
            </a:r>
            <a:r>
              <a:rPr dirty="0" sz="1800" spc="-5" i="1">
                <a:latin typeface="Times New Roman"/>
                <a:cs typeface="Times New Roman"/>
              </a:rPr>
              <a:t>măsurării </a:t>
            </a:r>
            <a:r>
              <a:rPr dirty="0" sz="1800" i="1">
                <a:latin typeface="Times New Roman"/>
                <a:cs typeface="Times New Roman"/>
              </a:rPr>
              <a:t>eficienței</a:t>
            </a:r>
            <a:r>
              <a:rPr dirty="0" sz="1800" spc="455" i="1">
                <a:latin typeface="Times New Roman"/>
                <a:cs typeface="Times New Roman"/>
              </a:rPr>
              <a:t> </a:t>
            </a:r>
            <a:r>
              <a:rPr dirty="0" sz="1800" spc="-5" i="1">
                <a:latin typeface="Times New Roman"/>
                <a:cs typeface="Times New Roman"/>
              </a:rPr>
              <a:t>explicative </a:t>
            </a:r>
            <a:r>
              <a:rPr dirty="0" sz="1800">
                <a:latin typeface="Times New Roman"/>
                <a:cs typeface="Times New Roman"/>
              </a:rPr>
              <a:t>a unui </a:t>
            </a:r>
            <a:r>
              <a:rPr dirty="0" sz="1800" spc="-5">
                <a:latin typeface="Times New Roman"/>
                <a:cs typeface="Times New Roman"/>
              </a:rPr>
              <a:t>model față </a:t>
            </a:r>
            <a:r>
              <a:rPr dirty="0" sz="1800">
                <a:latin typeface="Times New Roman"/>
                <a:cs typeface="Times New Roman"/>
              </a:rPr>
              <a:t>de </a:t>
            </a:r>
            <a:r>
              <a:rPr dirty="0" sz="1800" spc="-5">
                <a:latin typeface="Times New Roman"/>
                <a:cs typeface="Times New Roman"/>
              </a:rPr>
              <a:t>altul,</a:t>
            </a:r>
            <a:r>
              <a:rPr dirty="0" sz="1800" spc="44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este </a:t>
            </a:r>
            <a:r>
              <a:rPr dirty="0" sz="1800" spc="5">
                <a:latin typeface="Times New Roman"/>
                <a:cs typeface="Times New Roman"/>
              </a:rPr>
              <a:t>cel 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dezvoltat </a:t>
            </a:r>
            <a:r>
              <a:rPr dirty="0" sz="1800" spc="-10">
                <a:latin typeface="Times New Roman"/>
                <a:cs typeface="Times New Roman"/>
              </a:rPr>
              <a:t>de </a:t>
            </a:r>
            <a:r>
              <a:rPr dirty="0" sz="1800" spc="-5">
                <a:latin typeface="Times New Roman"/>
                <a:cs typeface="Times New Roman"/>
              </a:rPr>
              <a:t>M. Bunge Se propune </a:t>
            </a:r>
            <a:r>
              <a:rPr dirty="0" sz="1800">
                <a:latin typeface="Times New Roman"/>
                <a:cs typeface="Times New Roman"/>
              </a:rPr>
              <a:t>ca </a:t>
            </a:r>
            <a:r>
              <a:rPr dirty="0" sz="1800" spc="-5">
                <a:latin typeface="Times New Roman"/>
                <a:cs typeface="Times New Roman"/>
              </a:rPr>
              <a:t>puterea explicativă să fie rezultatul </a:t>
            </a:r>
            <a:r>
              <a:rPr dirty="0" sz="1800">
                <a:latin typeface="Times New Roman"/>
                <a:cs typeface="Times New Roman"/>
              </a:rPr>
              <a:t>unui </a:t>
            </a:r>
            <a:r>
              <a:rPr dirty="0" sz="1800" spc="-5">
                <a:latin typeface="Times New Roman"/>
                <a:cs typeface="Times New Roman"/>
              </a:rPr>
              <a:t>produs</a:t>
            </a:r>
            <a:r>
              <a:rPr dirty="0" sz="1800">
                <a:latin typeface="Times New Roman"/>
                <a:cs typeface="Times New Roman"/>
              </a:rPr>
              <a:t> dintre ”coverage” </a:t>
            </a:r>
            <a:r>
              <a:rPr dirty="0" sz="1800" spc="-5">
                <a:latin typeface="Times New Roman"/>
                <a:cs typeface="Times New Roman"/>
              </a:rPr>
              <a:t>și ”depth”. </a:t>
            </a:r>
            <a:r>
              <a:rPr dirty="0" sz="1800">
                <a:latin typeface="Times New Roman"/>
                <a:cs typeface="Times New Roman"/>
              </a:rPr>
              <a:t> Extensiunea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este</a:t>
            </a:r>
            <a:r>
              <a:rPr dirty="0" sz="1800">
                <a:latin typeface="Times New Roman"/>
                <a:cs typeface="Times New Roman"/>
              </a:rPr>
              <a:t> rezultatul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produsului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dintre „range”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si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„accuracy”.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50">
              <a:latin typeface="Times New Roman"/>
              <a:cs typeface="Times New Roman"/>
            </a:endParaRPr>
          </a:p>
          <a:p>
            <a:pPr marL="462280">
              <a:lnSpc>
                <a:spcPct val="100000"/>
              </a:lnSpc>
            </a:pPr>
            <a:r>
              <a:rPr dirty="0" sz="1800" spc="-5">
                <a:latin typeface="Times New Roman"/>
                <a:cs typeface="Times New Roman"/>
              </a:rPr>
              <a:t>Astfel</a:t>
            </a:r>
            <a:r>
              <a:rPr dirty="0" sz="1800">
                <a:latin typeface="Times New Roman"/>
                <a:cs typeface="Times New Roman"/>
              </a:rPr>
              <a:t> puterea explicata,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sau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„volumul</a:t>
            </a:r>
            <a:r>
              <a:rPr dirty="0" sz="1800">
                <a:latin typeface="Times New Roman"/>
                <a:cs typeface="Times New Roman"/>
              </a:rPr>
              <a:t> teoriei”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devine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produsul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dintre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domeniu,</a:t>
            </a:r>
            <a:r>
              <a:rPr dirty="0" sz="2400" spc="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precizie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și</a:t>
            </a:r>
            <a:r>
              <a:rPr dirty="0" sz="2400" spc="-5">
                <a:latin typeface="Times New Roman"/>
                <a:cs typeface="Times New Roman"/>
              </a:rPr>
              <a:t> adâncime: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58464" y="2682366"/>
            <a:ext cx="31248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Times New Roman"/>
                <a:cs typeface="Times New Roman"/>
              </a:rPr>
              <a:t>[</a:t>
            </a:r>
            <a:r>
              <a:rPr dirty="0" sz="2400" spc="-15">
                <a:latin typeface="Times New Roman"/>
                <a:cs typeface="Times New Roman"/>
              </a:rPr>
              <a:t>P</a:t>
            </a:r>
            <a:r>
              <a:rPr dirty="0" sz="2400">
                <a:latin typeface="Times New Roman"/>
                <a:cs typeface="Times New Roman"/>
              </a:rPr>
              <a:t>E</a:t>
            </a:r>
            <a:r>
              <a:rPr dirty="0" sz="2400" spc="-1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]= [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P</a:t>
            </a:r>
            <a:r>
              <a:rPr dirty="0" sz="2400" spc="-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] x [</a:t>
            </a:r>
            <a:r>
              <a:rPr dirty="0" sz="2400" spc="-12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A</a:t>
            </a:r>
            <a:r>
              <a:rPr dirty="0" sz="2400" spc="-1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] x [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D</a:t>
            </a:r>
            <a:r>
              <a:rPr dirty="0" sz="2400">
                <a:latin typeface="Times New Roman"/>
                <a:cs typeface="Times New Roman"/>
              </a:rPr>
              <a:t> ]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45500" y="2758566"/>
            <a:ext cx="2927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Times New Roman"/>
                <a:cs typeface="Times New Roman"/>
              </a:rPr>
              <a:t>(2)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4441" y="3600069"/>
            <a:ext cx="10829290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Times New Roman"/>
                <a:cs typeface="Times New Roman"/>
              </a:rPr>
              <a:t>Așa </a:t>
            </a:r>
            <a:r>
              <a:rPr dirty="0" sz="1800">
                <a:latin typeface="Times New Roman"/>
                <a:cs typeface="Times New Roman"/>
              </a:rPr>
              <a:t>cum </a:t>
            </a:r>
            <a:r>
              <a:rPr dirty="0" sz="1800" spc="-5">
                <a:latin typeface="Times New Roman"/>
                <a:cs typeface="Times New Roman"/>
              </a:rPr>
              <a:t>se </a:t>
            </a:r>
            <a:r>
              <a:rPr dirty="0" sz="1800">
                <a:latin typeface="Times New Roman"/>
                <a:cs typeface="Times New Roman"/>
              </a:rPr>
              <a:t>observă, o </a:t>
            </a:r>
            <a:r>
              <a:rPr dirty="0" sz="1800" spc="-5">
                <a:latin typeface="Times New Roman"/>
                <a:cs typeface="Times New Roman"/>
              </a:rPr>
              <a:t>atitudine este rezultatul </a:t>
            </a:r>
            <a:r>
              <a:rPr dirty="0" sz="1800">
                <a:latin typeface="Times New Roman"/>
                <a:cs typeface="Times New Roman"/>
              </a:rPr>
              <a:t>unei </a:t>
            </a:r>
            <a:r>
              <a:rPr dirty="0" sz="1800" spc="-5">
                <a:latin typeface="Times New Roman"/>
                <a:cs typeface="Times New Roman"/>
              </a:rPr>
              <a:t>evaluari nuanțate. </a:t>
            </a:r>
            <a:r>
              <a:rPr dirty="0" sz="1800">
                <a:latin typeface="Times New Roman"/>
                <a:cs typeface="Times New Roman"/>
              </a:rPr>
              <a:t>Ea </a:t>
            </a:r>
            <a:r>
              <a:rPr dirty="0" sz="1800" spc="-5">
                <a:latin typeface="Times New Roman"/>
                <a:cs typeface="Times New Roman"/>
              </a:rPr>
              <a:t>diferă </a:t>
            </a:r>
            <a:r>
              <a:rPr dirty="0" sz="1800">
                <a:latin typeface="Times New Roman"/>
                <a:cs typeface="Times New Roman"/>
              </a:rPr>
              <a:t>de la un </a:t>
            </a:r>
            <a:r>
              <a:rPr dirty="0" sz="1800" spc="-5">
                <a:latin typeface="Times New Roman"/>
                <a:cs typeface="Times New Roman"/>
              </a:rPr>
              <a:t>subiect </a:t>
            </a:r>
            <a:r>
              <a:rPr dirty="0" sz="1800">
                <a:latin typeface="Times New Roman"/>
                <a:cs typeface="Times New Roman"/>
              </a:rPr>
              <a:t>la </a:t>
            </a:r>
            <a:r>
              <a:rPr dirty="0" sz="1800" spc="-5">
                <a:latin typeface="Times New Roman"/>
                <a:cs typeface="Times New Roman"/>
              </a:rPr>
              <a:t>altul, </a:t>
            </a:r>
            <a:r>
              <a:rPr dirty="0" sz="1800" spc="-10">
                <a:latin typeface="Times New Roman"/>
                <a:cs typeface="Times New Roman"/>
              </a:rPr>
              <a:t>de </a:t>
            </a:r>
            <a:r>
              <a:rPr dirty="0" sz="1800" spc="-5">
                <a:latin typeface="Times New Roman"/>
                <a:cs typeface="Times New Roman"/>
              </a:rPr>
              <a:t>la </a:t>
            </a:r>
            <a:r>
              <a:rPr dirty="0" sz="1800">
                <a:latin typeface="Times New Roman"/>
                <a:cs typeface="Times New Roman"/>
              </a:rPr>
              <a:t>o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categorie </a:t>
            </a:r>
            <a:r>
              <a:rPr dirty="0" sz="1800">
                <a:latin typeface="Times New Roman"/>
                <a:cs typeface="Times New Roman"/>
              </a:rPr>
              <a:t>la </a:t>
            </a:r>
            <a:r>
              <a:rPr dirty="0" sz="1800" spc="-5">
                <a:latin typeface="Times New Roman"/>
                <a:cs typeface="Times New Roman"/>
              </a:rPr>
              <a:t>alta, și cele mai multe din rezultate </a:t>
            </a:r>
            <a:r>
              <a:rPr dirty="0" sz="1800">
                <a:latin typeface="Times New Roman"/>
                <a:cs typeface="Times New Roman"/>
              </a:rPr>
              <a:t>fiind </a:t>
            </a:r>
            <a:r>
              <a:rPr dirty="0" sz="1800" spc="-5">
                <a:latin typeface="Times New Roman"/>
                <a:cs typeface="Times New Roman"/>
              </a:rPr>
              <a:t>greu </a:t>
            </a:r>
            <a:r>
              <a:rPr dirty="0" sz="1800">
                <a:latin typeface="Times New Roman"/>
                <a:cs typeface="Times New Roman"/>
              </a:rPr>
              <a:t>de </a:t>
            </a:r>
            <a:r>
              <a:rPr dirty="0" sz="1800" spc="-5">
                <a:latin typeface="Times New Roman"/>
                <a:cs typeface="Times New Roman"/>
              </a:rPr>
              <a:t>transferat </a:t>
            </a:r>
            <a:r>
              <a:rPr dirty="0" sz="1800" spc="-10">
                <a:latin typeface="Times New Roman"/>
                <a:cs typeface="Times New Roman"/>
              </a:rPr>
              <a:t>dintr-un </a:t>
            </a:r>
            <a:r>
              <a:rPr dirty="0" sz="1800" spc="-5">
                <a:latin typeface="Times New Roman"/>
                <a:cs typeface="Times New Roman"/>
              </a:rPr>
              <a:t>domeniu </a:t>
            </a:r>
            <a:r>
              <a:rPr dirty="0" sz="1800">
                <a:latin typeface="Times New Roman"/>
                <a:cs typeface="Times New Roman"/>
              </a:rPr>
              <a:t>de </a:t>
            </a:r>
            <a:r>
              <a:rPr dirty="0" sz="1800" spc="-5">
                <a:latin typeface="Times New Roman"/>
                <a:cs typeface="Times New Roman"/>
              </a:rPr>
              <a:t>cercetare </a:t>
            </a:r>
            <a:r>
              <a:rPr dirty="0" sz="1800">
                <a:latin typeface="Times New Roman"/>
                <a:cs typeface="Times New Roman"/>
              </a:rPr>
              <a:t>în </a:t>
            </a:r>
            <a:r>
              <a:rPr dirty="0" sz="1800" spc="-5">
                <a:latin typeface="Times New Roman"/>
                <a:cs typeface="Times New Roman"/>
              </a:rPr>
              <a:t>altul. </a:t>
            </a:r>
            <a:r>
              <a:rPr dirty="0" sz="1800" spc="-10">
                <a:latin typeface="Times New Roman"/>
                <a:cs typeface="Times New Roman"/>
              </a:rPr>
              <a:t>Ne 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propune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sa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aducem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in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discuție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un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model</a:t>
            </a:r>
            <a:r>
              <a:rPr dirty="0" sz="1800">
                <a:latin typeface="Times New Roman"/>
                <a:cs typeface="Times New Roman"/>
              </a:rPr>
              <a:t> de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reprezentare al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evaluărilor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prin</a:t>
            </a:r>
            <a:r>
              <a:rPr dirty="0" sz="1800" spc="-5">
                <a:latin typeface="Times New Roman"/>
                <a:cs typeface="Times New Roman"/>
              </a:rPr>
              <a:t> numere</a:t>
            </a:r>
            <a:r>
              <a:rPr dirty="0" sz="1800" spc="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nuanțate.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716737"/>
            <a:ext cx="10602595" cy="4090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1645">
              <a:lnSpc>
                <a:spcPct val="100000"/>
              </a:lnSpc>
              <a:spcBef>
                <a:spcPts val="100"/>
              </a:spcBef>
              <a:tabLst>
                <a:tab pos="1391920" algn="l"/>
                <a:tab pos="1661795" algn="l"/>
                <a:tab pos="2454275" algn="l"/>
                <a:tab pos="3482975" algn="l"/>
                <a:tab pos="4630420" algn="l"/>
                <a:tab pos="5253990" algn="l"/>
                <a:tab pos="6301105" algn="l"/>
                <a:tab pos="7599680" algn="l"/>
                <a:tab pos="8208009" algn="l"/>
                <a:tab pos="9154795" algn="l"/>
                <a:tab pos="9540240" algn="l"/>
              </a:tabLst>
            </a:pPr>
            <a:r>
              <a:rPr dirty="0" sz="2400">
                <a:latin typeface="Times New Roman"/>
                <a:cs typeface="Times New Roman"/>
              </a:rPr>
              <a:t>Pentru	a	</a:t>
            </a:r>
            <a:r>
              <a:rPr dirty="0" sz="2400" spc="-5">
                <a:latin typeface="Times New Roman"/>
                <a:cs typeface="Times New Roman"/>
              </a:rPr>
              <a:t>putea	modela	atitudini	prin	numere	nuanțate	</a:t>
            </a:r>
            <a:r>
              <a:rPr dirty="0" sz="2400">
                <a:latin typeface="Times New Roman"/>
                <a:cs typeface="Times New Roman"/>
              </a:rPr>
              <a:t>este	</a:t>
            </a:r>
            <a:r>
              <a:rPr dirty="0" sz="2400" spc="-5">
                <a:latin typeface="Times New Roman"/>
                <a:cs typeface="Times New Roman"/>
              </a:rPr>
              <a:t>nevoie	</a:t>
            </a:r>
            <a:r>
              <a:rPr dirty="0" sz="2400" spc="-10">
                <a:latin typeface="Times New Roman"/>
                <a:cs typeface="Times New Roman"/>
              </a:rPr>
              <a:t>sa	</a:t>
            </a:r>
            <a:r>
              <a:rPr dirty="0" sz="2400" spc="-5">
                <a:latin typeface="Times New Roman"/>
                <a:cs typeface="Times New Roman"/>
              </a:rPr>
              <a:t>realizăm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400">
                <a:latin typeface="Times New Roman"/>
                <a:cs typeface="Times New Roman"/>
              </a:rPr>
              <a:t>câteva</a:t>
            </a:r>
            <a:r>
              <a:rPr dirty="0" sz="2400" spc="-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criterii:</a:t>
            </a:r>
            <a:endParaRPr sz="2400">
              <a:latin typeface="Times New Roman"/>
              <a:cs typeface="Times New Roman"/>
            </a:endParaRPr>
          </a:p>
          <a:p>
            <a:pPr marL="876935" indent="-407670">
              <a:lnSpc>
                <a:spcPct val="100000"/>
              </a:lnSpc>
              <a:spcBef>
                <a:spcPts val="165"/>
              </a:spcBef>
              <a:buChar char="-"/>
              <a:tabLst>
                <a:tab pos="876935" algn="l"/>
                <a:tab pos="877569" algn="l"/>
              </a:tabLst>
            </a:pPr>
            <a:r>
              <a:rPr dirty="0" sz="2400">
                <a:latin typeface="Times New Roman"/>
                <a:cs typeface="Times New Roman"/>
              </a:rPr>
              <a:t>să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se </a:t>
            </a:r>
            <a:r>
              <a:rPr dirty="0" sz="2400">
                <a:latin typeface="Times New Roman"/>
                <a:cs typeface="Times New Roman"/>
              </a:rPr>
              <a:t>poată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atribuie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valoare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numerică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nuanțată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unei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evaluări</a:t>
            </a:r>
            <a:r>
              <a:rPr dirty="0" sz="2400" spc="-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lingvistice</a:t>
            </a:r>
            <a:endParaRPr sz="2400">
              <a:latin typeface="Times New Roman"/>
              <a:cs typeface="Times New Roman"/>
            </a:endParaRPr>
          </a:p>
          <a:p>
            <a:pPr marL="876935" indent="-407670">
              <a:lnSpc>
                <a:spcPct val="100000"/>
              </a:lnSpc>
              <a:spcBef>
                <a:spcPts val="434"/>
              </a:spcBef>
              <a:buChar char="-"/>
              <a:tabLst>
                <a:tab pos="876935" algn="l"/>
                <a:tab pos="877569" algn="l"/>
              </a:tabLst>
            </a:pPr>
            <a:r>
              <a:rPr dirty="0" sz="2400">
                <a:latin typeface="Times New Roman"/>
                <a:cs typeface="Times New Roman"/>
              </a:rPr>
              <a:t>să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se</a:t>
            </a:r>
            <a:r>
              <a:rPr dirty="0" sz="2400">
                <a:latin typeface="Times New Roman"/>
                <a:cs typeface="Times New Roman"/>
              </a:rPr>
              <a:t> definească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modalitate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 agregare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informației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subiective</a:t>
            </a:r>
            <a:endParaRPr sz="2400">
              <a:latin typeface="Times New Roman"/>
              <a:cs typeface="Times New Roman"/>
            </a:endParaRPr>
          </a:p>
          <a:p>
            <a:pPr marL="832485" indent="-363220">
              <a:lnSpc>
                <a:spcPct val="100000"/>
              </a:lnSpc>
              <a:spcBef>
                <a:spcPts val="430"/>
              </a:spcBef>
              <a:buChar char="-"/>
              <a:tabLst>
                <a:tab pos="832485" algn="l"/>
                <a:tab pos="833119" algn="l"/>
              </a:tabLst>
            </a:pPr>
            <a:r>
              <a:rPr dirty="0" sz="2400">
                <a:latin typeface="Times New Roman"/>
                <a:cs typeface="Times New Roman"/>
              </a:rPr>
              <a:t>să </a:t>
            </a:r>
            <a:r>
              <a:rPr dirty="0" sz="2400" spc="-5">
                <a:latin typeface="Times New Roman"/>
                <a:cs typeface="Times New Roman"/>
              </a:rPr>
              <a:t>se formalizeze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interdependențele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dintre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criteriile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decizie</a:t>
            </a:r>
            <a:endParaRPr sz="2400">
              <a:latin typeface="Times New Roman"/>
              <a:cs typeface="Times New Roman"/>
            </a:endParaRPr>
          </a:p>
          <a:p>
            <a:pPr algn="just" marL="756285" marR="7620" indent="-287020">
              <a:lnSpc>
                <a:spcPct val="114999"/>
              </a:lnSpc>
              <a:buFont typeface="Times New Roman"/>
              <a:buChar char="-"/>
              <a:tabLst>
                <a:tab pos="833119" algn="l"/>
              </a:tabLst>
            </a:pPr>
            <a:r>
              <a:rPr dirty="0"/>
              <a:t>	</a:t>
            </a:r>
            <a:r>
              <a:rPr dirty="0" sz="2400">
                <a:latin typeface="Times New Roman"/>
                <a:cs typeface="Times New Roman"/>
              </a:rPr>
              <a:t>să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existe</a:t>
            </a:r>
            <a:r>
              <a:rPr dirty="0" sz="2400">
                <a:latin typeface="Times New Roman"/>
                <a:cs typeface="Times New Roman"/>
              </a:rPr>
              <a:t> o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regula</a:t>
            </a:r>
            <a:r>
              <a:rPr dirty="0" sz="2400">
                <a:latin typeface="Times New Roman"/>
                <a:cs typeface="Times New Roman"/>
              </a:rPr>
              <a:t> de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inferență</a:t>
            </a:r>
            <a:r>
              <a:rPr dirty="0" sz="240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care</a:t>
            </a:r>
            <a:r>
              <a:rPr dirty="0" sz="2400">
                <a:latin typeface="Times New Roman"/>
                <a:cs typeface="Times New Roman"/>
              </a:rPr>
              <a:t> să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facă</a:t>
            </a:r>
            <a:r>
              <a:rPr dirty="0" sz="240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posibilă</a:t>
            </a:r>
            <a:r>
              <a:rPr dirty="0" sz="240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gestiunea</a:t>
            </a:r>
            <a:r>
              <a:rPr dirty="0" sz="240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informației </a:t>
            </a:r>
            <a:r>
              <a:rPr dirty="0" sz="240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imprecise</a:t>
            </a:r>
            <a:endParaRPr sz="2400">
              <a:latin typeface="Times New Roman"/>
              <a:cs typeface="Times New Roman"/>
            </a:endParaRPr>
          </a:p>
          <a:p>
            <a:pPr algn="just" marL="756285" marR="5715" indent="-287020">
              <a:lnSpc>
                <a:spcPct val="114999"/>
              </a:lnSpc>
              <a:spcBef>
                <a:spcPts val="5"/>
              </a:spcBef>
              <a:buFont typeface="Times New Roman"/>
              <a:buChar char="-"/>
              <a:tabLst>
                <a:tab pos="833119" algn="l"/>
              </a:tabLst>
            </a:pPr>
            <a:r>
              <a:rPr dirty="0"/>
              <a:t>	</a:t>
            </a:r>
            <a:r>
              <a:rPr dirty="0" sz="2400">
                <a:latin typeface="Times New Roman"/>
                <a:cs typeface="Times New Roman"/>
              </a:rPr>
              <a:t>să </a:t>
            </a:r>
            <a:r>
              <a:rPr dirty="0" sz="2400" spc="-5">
                <a:latin typeface="Times New Roman"/>
                <a:cs typeface="Times New Roman"/>
              </a:rPr>
              <a:t>se definească </a:t>
            </a:r>
            <a:r>
              <a:rPr dirty="0" sz="2400">
                <a:latin typeface="Times New Roman"/>
                <a:cs typeface="Times New Roman"/>
              </a:rPr>
              <a:t>un </a:t>
            </a:r>
            <a:r>
              <a:rPr dirty="0" sz="2400" spc="-5">
                <a:latin typeface="Times New Roman"/>
                <a:cs typeface="Times New Roman"/>
              </a:rPr>
              <a:t>model care </a:t>
            </a:r>
            <a:r>
              <a:rPr dirty="0" sz="2400">
                <a:latin typeface="Times New Roman"/>
                <a:cs typeface="Times New Roman"/>
              </a:rPr>
              <a:t>să </a:t>
            </a:r>
            <a:r>
              <a:rPr dirty="0" sz="2400" spc="-5">
                <a:latin typeface="Times New Roman"/>
                <a:cs typeface="Times New Roman"/>
              </a:rPr>
              <a:t>asigure integrarea conceptelor abstracte </a:t>
            </a:r>
            <a:r>
              <a:rPr dirty="0" sz="2400">
                <a:latin typeface="Times New Roman"/>
                <a:cs typeface="Times New Roman"/>
              </a:rPr>
              <a:t>de 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”competiție”,</a:t>
            </a:r>
            <a:r>
              <a:rPr dirty="0" sz="2400" spc="18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”control”</a:t>
            </a:r>
            <a:r>
              <a:rPr dirty="0" sz="2400" spc="1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și</a:t>
            </a:r>
            <a:r>
              <a:rPr dirty="0" sz="2400" spc="18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”selecție”</a:t>
            </a:r>
            <a:r>
              <a:rPr dirty="0" sz="2400" spc="1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</a:t>
            </a:r>
            <a:r>
              <a:rPr dirty="0" sz="2400" spc="1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</a:t>
            </a:r>
            <a:r>
              <a:rPr dirty="0" sz="2400" spc="1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</a:t>
            </a:r>
            <a:r>
              <a:rPr dirty="0" sz="2400" spc="1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parte,</a:t>
            </a:r>
            <a:r>
              <a:rPr dirty="0" sz="2400" spc="1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și</a:t>
            </a:r>
            <a:r>
              <a:rPr dirty="0" sz="2400" spc="19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modelul</a:t>
            </a:r>
            <a:r>
              <a:rPr dirty="0" sz="2400" spc="19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uman</a:t>
            </a:r>
            <a:r>
              <a:rPr dirty="0" sz="2400" spc="1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</a:t>
            </a:r>
            <a:r>
              <a:rPr dirty="0" sz="2400" spc="18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gândire </a:t>
            </a:r>
            <a:r>
              <a:rPr dirty="0" sz="2400" spc="-5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altă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parte.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739" y="4780362"/>
            <a:ext cx="6600190" cy="1288415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algn="r" marL="286385" marR="29209" indent="-286385">
              <a:lnSpc>
                <a:spcPct val="100000"/>
              </a:lnSpc>
              <a:spcBef>
                <a:spcPts val="535"/>
              </a:spcBef>
              <a:buChar char="-"/>
              <a:tabLst>
                <a:tab pos="286385" algn="l"/>
                <a:tab pos="287020" algn="l"/>
                <a:tab pos="2979420" algn="l"/>
              </a:tabLst>
            </a:pPr>
            <a:r>
              <a:rPr dirty="0" sz="2400">
                <a:latin typeface="Times New Roman"/>
                <a:cs typeface="Times New Roman"/>
              </a:rPr>
              <a:t>să</a:t>
            </a:r>
            <a:r>
              <a:rPr dirty="0" sz="2400" spc="3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</a:t>
            </a:r>
            <a:r>
              <a:rPr dirty="0" sz="2400" spc="35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lărgească</a:t>
            </a:r>
            <a:r>
              <a:rPr dirty="0" sz="2400" spc="35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aria	posibilităților</a:t>
            </a:r>
            <a:r>
              <a:rPr dirty="0" sz="2400" spc="33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de</a:t>
            </a:r>
            <a:r>
              <a:rPr dirty="0" sz="2400" spc="33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formalizare</a:t>
            </a:r>
            <a:endParaRPr sz="24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spcBef>
                <a:spcPts val="434"/>
              </a:spcBef>
              <a:tabLst>
                <a:tab pos="1452245" algn="l"/>
              </a:tabLst>
            </a:pPr>
            <a:r>
              <a:rPr dirty="0" sz="2400">
                <a:latin typeface="Times New Roman"/>
                <a:cs typeface="Times New Roman"/>
              </a:rPr>
              <a:t>ierarhizare	și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structuri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matematice/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logice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specifice</a:t>
            </a:r>
            <a:endParaRPr sz="24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430"/>
              </a:spcBef>
              <a:buChar char="-"/>
              <a:tabLst>
                <a:tab pos="299085" algn="l"/>
                <a:tab pos="299720" algn="l"/>
              </a:tabLst>
            </a:pPr>
            <a:r>
              <a:rPr dirty="0" sz="2400" spc="-5">
                <a:latin typeface="Times New Roman"/>
                <a:cs typeface="Times New Roman"/>
              </a:rPr>
              <a:t>sa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se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definească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procedură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defuzzificare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32572" y="4835474"/>
            <a:ext cx="335280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Times New Roman"/>
                <a:cs typeface="Times New Roman"/>
              </a:rPr>
              <a:t>folosind</a:t>
            </a:r>
            <a:r>
              <a:rPr dirty="0" sz="2400" spc="33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funcții,</a:t>
            </a:r>
            <a:r>
              <a:rPr dirty="0" sz="2400" spc="34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criterii</a:t>
            </a:r>
            <a:r>
              <a:rPr dirty="0" sz="2400" spc="33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de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410845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Procesul</a:t>
            </a:r>
            <a:r>
              <a:rPr dirty="0" spc="-10"/>
              <a:t> </a:t>
            </a:r>
            <a:r>
              <a:rPr dirty="0" spc="-5"/>
              <a:t>de</a:t>
            </a:r>
            <a:r>
              <a:rPr dirty="0" spc="-30"/>
              <a:t> </a:t>
            </a:r>
            <a:r>
              <a:rPr dirty="0" spc="-5"/>
              <a:t>nuanțare(1)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5343" y="1248866"/>
            <a:ext cx="9783445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265">
              <a:lnSpc>
                <a:spcPct val="100000"/>
              </a:lnSpc>
              <a:spcBef>
                <a:spcPts val="100"/>
              </a:spcBef>
              <a:tabLst>
                <a:tab pos="2069464" algn="l"/>
                <a:tab pos="3145790" algn="l"/>
                <a:tab pos="3764915" algn="l"/>
                <a:tab pos="4806950" algn="l"/>
                <a:tab pos="5612130" algn="l"/>
                <a:tab pos="7312659" algn="l"/>
                <a:tab pos="8286750" algn="l"/>
                <a:tab pos="8669655" algn="l"/>
              </a:tabLst>
            </a:pPr>
            <a:r>
              <a:rPr dirty="0" sz="2400" spc="-5">
                <a:latin typeface="Times New Roman"/>
                <a:cs typeface="Times New Roman"/>
              </a:rPr>
              <a:t>Dezvoltarea	scalelor	prin	numere	fuzzy	triunghiulare	trebuie	</a:t>
            </a:r>
            <a:r>
              <a:rPr dirty="0" sz="2400">
                <a:latin typeface="Times New Roman"/>
                <a:cs typeface="Times New Roman"/>
              </a:rPr>
              <a:t>să	</a:t>
            </a:r>
            <a:r>
              <a:rPr dirty="0" sz="2400" spc="-5">
                <a:latin typeface="Times New Roman"/>
                <a:cs typeface="Times New Roman"/>
              </a:rPr>
              <a:t>răspundă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400">
                <a:latin typeface="Times New Roman"/>
                <a:cs typeface="Times New Roman"/>
              </a:rPr>
              <a:t>cerinţe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ale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cercetării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din </a:t>
            </a:r>
            <a:r>
              <a:rPr dirty="0" sz="2400" spc="-5">
                <a:latin typeface="Times New Roman"/>
                <a:cs typeface="Times New Roman"/>
              </a:rPr>
              <a:t>domeniul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socio-economic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,</a:t>
            </a:r>
            <a:r>
              <a:rPr dirty="0" sz="2400" spc="1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precum: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02010" y="1248866"/>
            <a:ext cx="58420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Times New Roman"/>
                <a:cs typeface="Times New Roman"/>
              </a:rPr>
              <a:t>unor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5343" y="1980946"/>
            <a:ext cx="10598785" cy="32296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-"/>
              <a:tabLst>
                <a:tab pos="354965" algn="l"/>
                <a:tab pos="355600" algn="l"/>
              </a:tabLst>
            </a:pPr>
            <a:r>
              <a:rPr dirty="0" sz="2400">
                <a:latin typeface="Times New Roman"/>
                <a:cs typeface="Times New Roman"/>
              </a:rPr>
              <a:t>nevoi</a:t>
            </a:r>
            <a:r>
              <a:rPr dirty="0" sz="2400" spc="-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descriptive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dirty="0" sz="2400">
                <a:latin typeface="Times New Roman"/>
                <a:cs typeface="Times New Roman"/>
              </a:rPr>
              <a:t>nevoi</a:t>
            </a:r>
            <a:r>
              <a:rPr dirty="0" sz="2400" spc="-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tipologice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dirty="0" sz="2400">
                <a:latin typeface="Times New Roman"/>
                <a:cs typeface="Times New Roman"/>
              </a:rPr>
              <a:t>nevoi privind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interoperabilitatea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si abordare</a:t>
            </a:r>
            <a:r>
              <a:rPr dirty="0" sz="2400" spc="-5">
                <a:latin typeface="Times New Roman"/>
                <a:cs typeface="Times New Roman"/>
              </a:rPr>
              <a:t> interdisciplinară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dirty="0" sz="2400">
                <a:latin typeface="Times New Roman"/>
                <a:cs typeface="Times New Roman"/>
              </a:rPr>
              <a:t>nevoi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cu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caracter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explicativ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dirty="0" sz="2400">
                <a:latin typeface="Times New Roman"/>
                <a:cs typeface="Times New Roman"/>
              </a:rPr>
              <a:t>nevoi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cu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caracter</a:t>
            </a:r>
            <a:r>
              <a:rPr dirty="0" sz="2400" spc="-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predictiv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7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800" spc="-5">
                <a:latin typeface="Times New Roman"/>
                <a:cs typeface="Times New Roman"/>
              </a:rPr>
              <a:t>Obs. </a:t>
            </a:r>
            <a:r>
              <a:rPr dirty="0" sz="1800">
                <a:latin typeface="Times New Roman"/>
                <a:cs typeface="Times New Roman"/>
              </a:rPr>
              <a:t>În </a:t>
            </a:r>
            <a:r>
              <a:rPr dirty="0" sz="1800" spc="-5">
                <a:latin typeface="Times New Roman"/>
                <a:cs typeface="Times New Roman"/>
              </a:rPr>
              <a:t>argumentaţia </a:t>
            </a:r>
            <a:r>
              <a:rPr dirty="0" sz="1800">
                <a:latin typeface="Times New Roman"/>
                <a:cs typeface="Times New Roman"/>
              </a:rPr>
              <a:t>noastră, </a:t>
            </a:r>
            <a:r>
              <a:rPr dirty="0" sz="1800" spc="-5">
                <a:latin typeface="Times New Roman"/>
                <a:cs typeface="Times New Roman"/>
              </a:rPr>
              <a:t>numerele fuzzy elementare şi numerele nuanţate reprezintă </a:t>
            </a:r>
            <a:r>
              <a:rPr dirty="0" sz="1800">
                <a:latin typeface="Times New Roman"/>
                <a:cs typeface="Times New Roman"/>
              </a:rPr>
              <a:t>acelaşi </a:t>
            </a:r>
            <a:r>
              <a:rPr dirty="0" sz="1800" spc="-5">
                <a:latin typeface="Times New Roman"/>
                <a:cs typeface="Times New Roman"/>
              </a:rPr>
              <a:t>concept. Precizăm </a:t>
            </a:r>
            <a:r>
              <a:rPr dirty="0" sz="1800">
                <a:latin typeface="Times New Roman"/>
                <a:cs typeface="Times New Roman"/>
              </a:rPr>
              <a:t> că primul ( </a:t>
            </a:r>
            <a:r>
              <a:rPr dirty="0" sz="1800" spc="-5">
                <a:latin typeface="Times New Roman"/>
                <a:cs typeface="Times New Roman"/>
              </a:rPr>
              <a:t>numere fuzzy) este specific dezvoltărilor teoretice folosite </a:t>
            </a:r>
            <a:r>
              <a:rPr dirty="0" sz="1800">
                <a:latin typeface="Times New Roman"/>
                <a:cs typeface="Times New Roman"/>
              </a:rPr>
              <a:t>de </a:t>
            </a:r>
            <a:r>
              <a:rPr dirty="0" sz="1800" spc="-5">
                <a:latin typeface="Times New Roman"/>
                <a:cs typeface="Times New Roman"/>
              </a:rPr>
              <a:t>cercetătorii </a:t>
            </a:r>
            <a:r>
              <a:rPr dirty="0" sz="1800">
                <a:latin typeface="Times New Roman"/>
                <a:cs typeface="Times New Roman"/>
              </a:rPr>
              <a:t>din </a:t>
            </a:r>
            <a:r>
              <a:rPr dirty="0" sz="1800" spc="-5">
                <a:latin typeface="Times New Roman"/>
                <a:cs typeface="Times New Roman"/>
              </a:rPr>
              <a:t>străinătate, </a:t>
            </a:r>
            <a:r>
              <a:rPr dirty="0" sz="1800">
                <a:latin typeface="Times New Roman"/>
                <a:cs typeface="Times New Roman"/>
              </a:rPr>
              <a:t>în </a:t>
            </a:r>
            <a:r>
              <a:rPr dirty="0" sz="1800" spc="-5">
                <a:latin typeface="Times New Roman"/>
                <a:cs typeface="Times New Roman"/>
              </a:rPr>
              <a:t>timp </a:t>
            </a:r>
            <a:r>
              <a:rPr dirty="0" sz="1800">
                <a:latin typeface="Times New Roman"/>
                <a:cs typeface="Times New Roman"/>
              </a:rPr>
              <a:t>ce </a:t>
            </a:r>
            <a:r>
              <a:rPr dirty="0" sz="1800" spc="-10">
                <a:latin typeface="Times New Roman"/>
                <a:cs typeface="Times New Roman"/>
              </a:rPr>
              <a:t>al 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doilea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este</a:t>
            </a:r>
            <a:r>
              <a:rPr dirty="0" sz="1800">
                <a:latin typeface="Times New Roman"/>
                <a:cs typeface="Times New Roman"/>
              </a:rPr>
              <a:t> tot </a:t>
            </a:r>
            <a:r>
              <a:rPr dirty="0" sz="1800" spc="-5">
                <a:latin typeface="Times New Roman"/>
                <a:cs typeface="Times New Roman"/>
              </a:rPr>
              <a:t>mai</a:t>
            </a:r>
            <a:r>
              <a:rPr dirty="0" sz="1800">
                <a:latin typeface="Times New Roman"/>
                <a:cs typeface="Times New Roman"/>
              </a:rPr>
              <a:t> frecvent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utilizat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în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abordările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specialiştilor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români.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410845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Procesul</a:t>
            </a:r>
            <a:r>
              <a:rPr dirty="0" spc="-10"/>
              <a:t> </a:t>
            </a:r>
            <a:r>
              <a:rPr dirty="0" spc="-5"/>
              <a:t>de</a:t>
            </a:r>
            <a:r>
              <a:rPr dirty="0" spc="-30"/>
              <a:t> </a:t>
            </a:r>
            <a:r>
              <a:rPr dirty="0" spc="-5"/>
              <a:t>nuanțare(2)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Ciprian Alecu</dc:creator>
  <dc:title>Prezentare PowerPoint</dc:title>
  <dcterms:created xsi:type="dcterms:W3CDTF">2024-06-07T17:32:13Z</dcterms:created>
  <dcterms:modified xsi:type="dcterms:W3CDTF">2024-06-07T17:32:13Z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2024-05-27T00:00:00Z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2024-06-07T00:00:00Z</vt:filetime>
  </property>
</Properties>
</file>