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9" r:id="rId3"/>
    <p:sldId id="260" r:id="rId4"/>
    <p:sldId id="257" r:id="rId5"/>
    <p:sldId id="258"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8" d="100"/>
          <a:sy n="108" d="100"/>
        </p:scale>
        <p:origin x="7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CBFE7D-89DF-422C-AA74-5D16DB90F669}" type="datetimeFigureOut">
              <a:rPr lang="en-US" smtClean="0"/>
              <a:t>5/27/2022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60AD1B-3F0D-4A36-88E4-310C4314A9E4}" type="slidenum">
              <a:rPr lang="en-US" smtClean="0"/>
              <a:t>‹#›</a:t>
            </a:fld>
            <a:endParaRPr lang="en-US"/>
          </a:p>
        </p:txBody>
      </p:sp>
    </p:spTree>
    <p:extLst>
      <p:ext uri="{BB962C8B-B14F-4D97-AF65-F5344CB8AC3E}">
        <p14:creationId xmlns:p14="http://schemas.microsoft.com/office/powerpoint/2010/main" val="850039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3CA45-3D92-0C8B-2A28-807C50D8267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C144072-34A8-8B85-F686-8FC1DD5663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1A043EE-031E-9865-1DE1-747EE22371FD}"/>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717B0996-3547-EE34-2BC8-CCCA5AD0B2EB}"/>
              </a:ext>
            </a:extLst>
          </p:cNvPr>
          <p:cNvSpPr>
            <a:spLocks noGrp="1"/>
          </p:cNvSpPr>
          <p:nvPr>
            <p:ph type="ftr" sz="quarter" idx="11"/>
          </p:nvPr>
        </p:nvSpPr>
        <p:spPr/>
        <p:txBody>
          <a:bodyPr/>
          <a:lstStyle/>
          <a:p>
            <a:r>
              <a:rPr lang="pt-BR"/>
              <a:t>NUCLEU Project INOVADESTITUR - Contract No 15N/08.02.2019</a:t>
            </a:r>
            <a:endParaRPr lang="en-US"/>
          </a:p>
        </p:txBody>
      </p:sp>
      <p:sp>
        <p:nvSpPr>
          <p:cNvPr id="6" name="Slide Number Placeholder 5">
            <a:extLst>
              <a:ext uri="{FF2B5EF4-FFF2-40B4-BE49-F238E27FC236}">
                <a16:creationId xmlns:a16="http://schemas.microsoft.com/office/drawing/2014/main" id="{6C201C81-2E20-7F06-42CD-658593F9F3B2}"/>
              </a:ext>
            </a:extLst>
          </p:cNvPr>
          <p:cNvSpPr>
            <a:spLocks noGrp="1"/>
          </p:cNvSpPr>
          <p:nvPr>
            <p:ph type="sldNum" sz="quarter" idx="12"/>
          </p:nvPr>
        </p:nvSpPr>
        <p:spPr>
          <a:xfrm>
            <a:off x="8610600" y="6356350"/>
            <a:ext cx="2743200" cy="365125"/>
          </a:xfrm>
          <a:prstGeom prst="rect">
            <a:avLst/>
          </a:prstGeom>
        </p:spPr>
        <p:txBody>
          <a:bodyPr/>
          <a:lstStyle/>
          <a:p>
            <a:fld id="{1899CFB0-3D58-4C3F-8BAF-910010145F83}" type="slidenum">
              <a:rPr lang="en-US" smtClean="0"/>
              <a:t>‹#›</a:t>
            </a:fld>
            <a:endParaRPr lang="en-US"/>
          </a:p>
        </p:txBody>
      </p:sp>
    </p:spTree>
    <p:extLst>
      <p:ext uri="{BB962C8B-B14F-4D97-AF65-F5344CB8AC3E}">
        <p14:creationId xmlns:p14="http://schemas.microsoft.com/office/powerpoint/2010/main" val="2704407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2FB9C-C1B7-4E3E-CAC4-DE7EBE8F3E2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150FF40-8446-1FC2-C1CA-235CBA8E545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5BC945-BFDA-8463-3275-4497AEF7D88E}"/>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9B95DBE6-D326-473E-18DB-8C0D9F8C4924}"/>
              </a:ext>
            </a:extLst>
          </p:cNvPr>
          <p:cNvSpPr>
            <a:spLocks noGrp="1"/>
          </p:cNvSpPr>
          <p:nvPr>
            <p:ph type="ftr" sz="quarter" idx="11"/>
          </p:nvPr>
        </p:nvSpPr>
        <p:spPr/>
        <p:txBody>
          <a:bodyPr/>
          <a:lstStyle/>
          <a:p>
            <a:r>
              <a:rPr lang="pt-BR"/>
              <a:t>NUCLEU Project INOVADESTITUR - Contract No 15N/08.02.2019</a:t>
            </a:r>
            <a:endParaRPr lang="en-US"/>
          </a:p>
        </p:txBody>
      </p:sp>
      <p:sp>
        <p:nvSpPr>
          <p:cNvPr id="6" name="Slide Number Placeholder 5">
            <a:extLst>
              <a:ext uri="{FF2B5EF4-FFF2-40B4-BE49-F238E27FC236}">
                <a16:creationId xmlns:a16="http://schemas.microsoft.com/office/drawing/2014/main" id="{2407EF98-70A5-195F-F201-4CB55325E8F9}"/>
              </a:ext>
            </a:extLst>
          </p:cNvPr>
          <p:cNvSpPr>
            <a:spLocks noGrp="1"/>
          </p:cNvSpPr>
          <p:nvPr>
            <p:ph type="sldNum" sz="quarter" idx="12"/>
          </p:nvPr>
        </p:nvSpPr>
        <p:spPr>
          <a:xfrm>
            <a:off x="8610600" y="6356350"/>
            <a:ext cx="2743200" cy="365125"/>
          </a:xfrm>
          <a:prstGeom prst="rect">
            <a:avLst/>
          </a:prstGeom>
        </p:spPr>
        <p:txBody>
          <a:bodyPr/>
          <a:lstStyle/>
          <a:p>
            <a:fld id="{1899CFB0-3D58-4C3F-8BAF-910010145F83}" type="slidenum">
              <a:rPr lang="en-US" smtClean="0"/>
              <a:t>‹#›</a:t>
            </a:fld>
            <a:endParaRPr lang="en-US"/>
          </a:p>
        </p:txBody>
      </p:sp>
    </p:spTree>
    <p:extLst>
      <p:ext uri="{BB962C8B-B14F-4D97-AF65-F5344CB8AC3E}">
        <p14:creationId xmlns:p14="http://schemas.microsoft.com/office/powerpoint/2010/main" val="2339469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EA17E4-75BD-340E-54D0-82AE94F4EE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4E97812-5E7A-C662-8C6A-9F08C0BCB8A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7122D4-BCFF-086E-D4CB-3D7C093C1782}"/>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55B57E8D-556A-71C7-41BA-D71A39B7CD45}"/>
              </a:ext>
            </a:extLst>
          </p:cNvPr>
          <p:cNvSpPr>
            <a:spLocks noGrp="1"/>
          </p:cNvSpPr>
          <p:nvPr>
            <p:ph type="ftr" sz="quarter" idx="11"/>
          </p:nvPr>
        </p:nvSpPr>
        <p:spPr/>
        <p:txBody>
          <a:bodyPr/>
          <a:lstStyle/>
          <a:p>
            <a:r>
              <a:rPr lang="pt-BR"/>
              <a:t>NUCLEU Project INOVADESTITUR - Contract No 15N/08.02.2019</a:t>
            </a:r>
            <a:endParaRPr lang="en-US"/>
          </a:p>
        </p:txBody>
      </p:sp>
      <p:sp>
        <p:nvSpPr>
          <p:cNvPr id="6" name="Slide Number Placeholder 5">
            <a:extLst>
              <a:ext uri="{FF2B5EF4-FFF2-40B4-BE49-F238E27FC236}">
                <a16:creationId xmlns:a16="http://schemas.microsoft.com/office/drawing/2014/main" id="{475CA89E-9D5C-64CC-0DAE-0E1D4635C463}"/>
              </a:ext>
            </a:extLst>
          </p:cNvPr>
          <p:cNvSpPr>
            <a:spLocks noGrp="1"/>
          </p:cNvSpPr>
          <p:nvPr>
            <p:ph type="sldNum" sz="quarter" idx="12"/>
          </p:nvPr>
        </p:nvSpPr>
        <p:spPr>
          <a:xfrm>
            <a:off x="8610600" y="6356350"/>
            <a:ext cx="2743200" cy="365125"/>
          </a:xfrm>
          <a:prstGeom prst="rect">
            <a:avLst/>
          </a:prstGeom>
        </p:spPr>
        <p:txBody>
          <a:bodyPr/>
          <a:lstStyle/>
          <a:p>
            <a:fld id="{1899CFB0-3D58-4C3F-8BAF-910010145F83}" type="slidenum">
              <a:rPr lang="en-US" smtClean="0"/>
              <a:t>‹#›</a:t>
            </a:fld>
            <a:endParaRPr lang="en-US"/>
          </a:p>
        </p:txBody>
      </p:sp>
    </p:spTree>
    <p:extLst>
      <p:ext uri="{BB962C8B-B14F-4D97-AF65-F5344CB8AC3E}">
        <p14:creationId xmlns:p14="http://schemas.microsoft.com/office/powerpoint/2010/main" val="2019088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00968-D2FE-3488-A0BF-8B3B346EB3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52FEDC-CE10-658B-76C9-55D2510471C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E4C9A1-B887-ECD2-94CC-71A86BC55F10}"/>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8FB1CBB5-A259-B839-8F40-9A0EFEC022F8}"/>
              </a:ext>
            </a:extLst>
          </p:cNvPr>
          <p:cNvSpPr>
            <a:spLocks noGrp="1"/>
          </p:cNvSpPr>
          <p:nvPr>
            <p:ph type="ftr" sz="quarter" idx="11"/>
          </p:nvPr>
        </p:nvSpPr>
        <p:spPr/>
        <p:txBody>
          <a:bodyPr/>
          <a:lstStyle/>
          <a:p>
            <a:r>
              <a:rPr lang="pt-BR"/>
              <a:t>NUCLEU Project INOVADESTITUR - Contract No 15N/08.02.2019</a:t>
            </a:r>
            <a:endParaRPr lang="en-US"/>
          </a:p>
        </p:txBody>
      </p:sp>
      <p:sp>
        <p:nvSpPr>
          <p:cNvPr id="6" name="Slide Number Placeholder 5">
            <a:extLst>
              <a:ext uri="{FF2B5EF4-FFF2-40B4-BE49-F238E27FC236}">
                <a16:creationId xmlns:a16="http://schemas.microsoft.com/office/drawing/2014/main" id="{13802D2F-69B2-A7BD-E36E-07FFD4996BD5}"/>
              </a:ext>
            </a:extLst>
          </p:cNvPr>
          <p:cNvSpPr>
            <a:spLocks noGrp="1"/>
          </p:cNvSpPr>
          <p:nvPr>
            <p:ph type="sldNum" sz="quarter" idx="12"/>
          </p:nvPr>
        </p:nvSpPr>
        <p:spPr>
          <a:xfrm>
            <a:off x="8610600" y="6356350"/>
            <a:ext cx="2743200" cy="365125"/>
          </a:xfrm>
          <a:prstGeom prst="rect">
            <a:avLst/>
          </a:prstGeom>
        </p:spPr>
        <p:txBody>
          <a:bodyPr/>
          <a:lstStyle/>
          <a:p>
            <a:fld id="{1899CFB0-3D58-4C3F-8BAF-910010145F83}" type="slidenum">
              <a:rPr lang="en-US" smtClean="0"/>
              <a:t>‹#›</a:t>
            </a:fld>
            <a:endParaRPr lang="en-US"/>
          </a:p>
        </p:txBody>
      </p:sp>
    </p:spTree>
    <p:extLst>
      <p:ext uri="{BB962C8B-B14F-4D97-AF65-F5344CB8AC3E}">
        <p14:creationId xmlns:p14="http://schemas.microsoft.com/office/powerpoint/2010/main" val="242751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04BDA-04EE-2B8C-414E-2A6B48851C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F80DCF3-82C1-C4F2-F17A-CB2DFE7F91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DFDFA5B-793B-5CF6-D70A-5C6AEF37ECC5}"/>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2D64E52F-C4AA-FCB5-E956-3FC2CBFAD270}"/>
              </a:ext>
            </a:extLst>
          </p:cNvPr>
          <p:cNvSpPr>
            <a:spLocks noGrp="1"/>
          </p:cNvSpPr>
          <p:nvPr>
            <p:ph type="ftr" sz="quarter" idx="11"/>
          </p:nvPr>
        </p:nvSpPr>
        <p:spPr/>
        <p:txBody>
          <a:bodyPr/>
          <a:lstStyle/>
          <a:p>
            <a:r>
              <a:rPr lang="pt-BR"/>
              <a:t>NUCLEU Project INOVADESTITUR - Contract No 15N/08.02.2019</a:t>
            </a:r>
            <a:endParaRPr lang="en-US"/>
          </a:p>
        </p:txBody>
      </p:sp>
      <p:sp>
        <p:nvSpPr>
          <p:cNvPr id="6" name="Slide Number Placeholder 5">
            <a:extLst>
              <a:ext uri="{FF2B5EF4-FFF2-40B4-BE49-F238E27FC236}">
                <a16:creationId xmlns:a16="http://schemas.microsoft.com/office/drawing/2014/main" id="{52D4020C-0D8C-CAC0-A806-EA7417A5BB31}"/>
              </a:ext>
            </a:extLst>
          </p:cNvPr>
          <p:cNvSpPr>
            <a:spLocks noGrp="1"/>
          </p:cNvSpPr>
          <p:nvPr>
            <p:ph type="sldNum" sz="quarter" idx="12"/>
          </p:nvPr>
        </p:nvSpPr>
        <p:spPr>
          <a:xfrm>
            <a:off x="8610600" y="6356350"/>
            <a:ext cx="2743200" cy="365125"/>
          </a:xfrm>
          <a:prstGeom prst="rect">
            <a:avLst/>
          </a:prstGeom>
        </p:spPr>
        <p:txBody>
          <a:bodyPr/>
          <a:lstStyle/>
          <a:p>
            <a:fld id="{1899CFB0-3D58-4C3F-8BAF-910010145F83}" type="slidenum">
              <a:rPr lang="en-US" smtClean="0"/>
              <a:t>‹#›</a:t>
            </a:fld>
            <a:endParaRPr lang="en-US"/>
          </a:p>
        </p:txBody>
      </p:sp>
    </p:spTree>
    <p:extLst>
      <p:ext uri="{BB962C8B-B14F-4D97-AF65-F5344CB8AC3E}">
        <p14:creationId xmlns:p14="http://schemas.microsoft.com/office/powerpoint/2010/main" val="3166117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033F9-6EF0-FAE2-13D4-B2B0E2AB12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883846-6F26-B167-BAFF-EF7DF661E91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7DF5B0B-85B5-74DE-F8AD-0CBD3ADC1EA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47F0691-0A1E-DAF3-D701-9B566D2EA7ED}"/>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A6C1EC61-B680-8E52-B3C5-B701E56A45EF}"/>
              </a:ext>
            </a:extLst>
          </p:cNvPr>
          <p:cNvSpPr>
            <a:spLocks noGrp="1"/>
          </p:cNvSpPr>
          <p:nvPr>
            <p:ph type="ftr" sz="quarter" idx="11"/>
          </p:nvPr>
        </p:nvSpPr>
        <p:spPr/>
        <p:txBody>
          <a:bodyPr/>
          <a:lstStyle/>
          <a:p>
            <a:r>
              <a:rPr lang="pt-BR"/>
              <a:t>NUCLEU Project INOVADESTITUR - Contract No 15N/08.02.2019</a:t>
            </a:r>
            <a:endParaRPr lang="en-US"/>
          </a:p>
        </p:txBody>
      </p:sp>
      <p:sp>
        <p:nvSpPr>
          <p:cNvPr id="7" name="Slide Number Placeholder 6">
            <a:extLst>
              <a:ext uri="{FF2B5EF4-FFF2-40B4-BE49-F238E27FC236}">
                <a16:creationId xmlns:a16="http://schemas.microsoft.com/office/drawing/2014/main" id="{3D0D256D-3C27-FE94-AC34-EFA38FF28026}"/>
              </a:ext>
            </a:extLst>
          </p:cNvPr>
          <p:cNvSpPr>
            <a:spLocks noGrp="1"/>
          </p:cNvSpPr>
          <p:nvPr>
            <p:ph type="sldNum" sz="quarter" idx="12"/>
          </p:nvPr>
        </p:nvSpPr>
        <p:spPr>
          <a:xfrm>
            <a:off x="8610600" y="6356350"/>
            <a:ext cx="2743200" cy="365125"/>
          </a:xfrm>
          <a:prstGeom prst="rect">
            <a:avLst/>
          </a:prstGeom>
        </p:spPr>
        <p:txBody>
          <a:bodyPr/>
          <a:lstStyle/>
          <a:p>
            <a:fld id="{1899CFB0-3D58-4C3F-8BAF-910010145F83}" type="slidenum">
              <a:rPr lang="en-US" smtClean="0"/>
              <a:t>‹#›</a:t>
            </a:fld>
            <a:endParaRPr lang="en-US"/>
          </a:p>
        </p:txBody>
      </p:sp>
    </p:spTree>
    <p:extLst>
      <p:ext uri="{BB962C8B-B14F-4D97-AF65-F5344CB8AC3E}">
        <p14:creationId xmlns:p14="http://schemas.microsoft.com/office/powerpoint/2010/main" val="3347496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546C8-5EC7-2577-E7E2-C3BAD84AA69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84DD6E2-5398-CB25-D903-B67486D5A9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804035B-91A3-C61D-42C4-06ED429A1B6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8801F41-3BC6-7A4A-648A-891CCE9174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D6C6B7-B1A6-7C76-D1FE-8602042B1C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200BAC9-B52A-FF89-AA5A-BFC3D655C304}"/>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8" name="Footer Placeholder 7">
            <a:extLst>
              <a:ext uri="{FF2B5EF4-FFF2-40B4-BE49-F238E27FC236}">
                <a16:creationId xmlns:a16="http://schemas.microsoft.com/office/drawing/2014/main" id="{EDAD9886-FD71-40C2-A8A6-B4DDAE283795}"/>
              </a:ext>
            </a:extLst>
          </p:cNvPr>
          <p:cNvSpPr>
            <a:spLocks noGrp="1"/>
          </p:cNvSpPr>
          <p:nvPr>
            <p:ph type="ftr" sz="quarter" idx="11"/>
          </p:nvPr>
        </p:nvSpPr>
        <p:spPr/>
        <p:txBody>
          <a:bodyPr/>
          <a:lstStyle/>
          <a:p>
            <a:r>
              <a:rPr lang="pt-BR"/>
              <a:t>NUCLEU Project INOVADESTITUR - Contract No 15N/08.02.2019</a:t>
            </a:r>
            <a:endParaRPr lang="en-US"/>
          </a:p>
        </p:txBody>
      </p:sp>
      <p:sp>
        <p:nvSpPr>
          <p:cNvPr id="9" name="Slide Number Placeholder 8">
            <a:extLst>
              <a:ext uri="{FF2B5EF4-FFF2-40B4-BE49-F238E27FC236}">
                <a16:creationId xmlns:a16="http://schemas.microsoft.com/office/drawing/2014/main" id="{4B6D10EC-16C9-8FED-12AD-9B48B47175B0}"/>
              </a:ext>
            </a:extLst>
          </p:cNvPr>
          <p:cNvSpPr>
            <a:spLocks noGrp="1"/>
          </p:cNvSpPr>
          <p:nvPr>
            <p:ph type="sldNum" sz="quarter" idx="12"/>
          </p:nvPr>
        </p:nvSpPr>
        <p:spPr>
          <a:xfrm>
            <a:off x="8610600" y="6356350"/>
            <a:ext cx="2743200" cy="365125"/>
          </a:xfrm>
          <a:prstGeom prst="rect">
            <a:avLst/>
          </a:prstGeom>
        </p:spPr>
        <p:txBody>
          <a:bodyPr/>
          <a:lstStyle/>
          <a:p>
            <a:fld id="{1899CFB0-3D58-4C3F-8BAF-910010145F83}" type="slidenum">
              <a:rPr lang="en-US" smtClean="0"/>
              <a:t>‹#›</a:t>
            </a:fld>
            <a:endParaRPr lang="en-US"/>
          </a:p>
        </p:txBody>
      </p:sp>
    </p:spTree>
    <p:extLst>
      <p:ext uri="{BB962C8B-B14F-4D97-AF65-F5344CB8AC3E}">
        <p14:creationId xmlns:p14="http://schemas.microsoft.com/office/powerpoint/2010/main" val="3537820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A72E1-5176-A60F-DADA-DDBB26418C4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09D6B4-F3B5-5545-F8E9-0A22A84E635F}"/>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4" name="Footer Placeholder 3">
            <a:extLst>
              <a:ext uri="{FF2B5EF4-FFF2-40B4-BE49-F238E27FC236}">
                <a16:creationId xmlns:a16="http://schemas.microsoft.com/office/drawing/2014/main" id="{B6EF262A-F21D-7DE5-4140-E33283A7504E}"/>
              </a:ext>
            </a:extLst>
          </p:cNvPr>
          <p:cNvSpPr>
            <a:spLocks noGrp="1"/>
          </p:cNvSpPr>
          <p:nvPr>
            <p:ph type="ftr" sz="quarter" idx="11"/>
          </p:nvPr>
        </p:nvSpPr>
        <p:spPr/>
        <p:txBody>
          <a:bodyPr/>
          <a:lstStyle/>
          <a:p>
            <a:r>
              <a:rPr lang="pt-BR"/>
              <a:t>NUCLEU Project INOVADESTITUR - Contract No 15N/08.02.2019</a:t>
            </a:r>
            <a:endParaRPr lang="en-US"/>
          </a:p>
        </p:txBody>
      </p:sp>
      <p:sp>
        <p:nvSpPr>
          <p:cNvPr id="5" name="Slide Number Placeholder 4">
            <a:extLst>
              <a:ext uri="{FF2B5EF4-FFF2-40B4-BE49-F238E27FC236}">
                <a16:creationId xmlns:a16="http://schemas.microsoft.com/office/drawing/2014/main" id="{A2EC79F3-A6F8-80C0-AF60-95A544C1E536}"/>
              </a:ext>
            </a:extLst>
          </p:cNvPr>
          <p:cNvSpPr>
            <a:spLocks noGrp="1"/>
          </p:cNvSpPr>
          <p:nvPr>
            <p:ph type="sldNum" sz="quarter" idx="12"/>
          </p:nvPr>
        </p:nvSpPr>
        <p:spPr>
          <a:xfrm>
            <a:off x="8610600" y="6356350"/>
            <a:ext cx="2743200" cy="365125"/>
          </a:xfrm>
          <a:prstGeom prst="rect">
            <a:avLst/>
          </a:prstGeom>
        </p:spPr>
        <p:txBody>
          <a:bodyPr/>
          <a:lstStyle/>
          <a:p>
            <a:fld id="{1899CFB0-3D58-4C3F-8BAF-910010145F83}" type="slidenum">
              <a:rPr lang="en-US" smtClean="0"/>
              <a:t>‹#›</a:t>
            </a:fld>
            <a:endParaRPr lang="en-US"/>
          </a:p>
        </p:txBody>
      </p:sp>
    </p:spTree>
    <p:extLst>
      <p:ext uri="{BB962C8B-B14F-4D97-AF65-F5344CB8AC3E}">
        <p14:creationId xmlns:p14="http://schemas.microsoft.com/office/powerpoint/2010/main" val="534695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C7351B3-8FED-3B32-6F45-B7E47BC9B2E0}"/>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3" name="Footer Placeholder 2">
            <a:extLst>
              <a:ext uri="{FF2B5EF4-FFF2-40B4-BE49-F238E27FC236}">
                <a16:creationId xmlns:a16="http://schemas.microsoft.com/office/drawing/2014/main" id="{FAA99D45-BC76-81CF-88B4-FC32EB5F5F45}"/>
              </a:ext>
            </a:extLst>
          </p:cNvPr>
          <p:cNvSpPr>
            <a:spLocks noGrp="1"/>
          </p:cNvSpPr>
          <p:nvPr>
            <p:ph type="ftr" sz="quarter" idx="11"/>
          </p:nvPr>
        </p:nvSpPr>
        <p:spPr/>
        <p:txBody>
          <a:bodyPr/>
          <a:lstStyle/>
          <a:p>
            <a:r>
              <a:rPr lang="pt-BR"/>
              <a:t>NUCLEU Project INOVADESTITUR - Contract No 15N/08.02.2019</a:t>
            </a:r>
            <a:endParaRPr lang="en-US"/>
          </a:p>
        </p:txBody>
      </p:sp>
      <p:sp>
        <p:nvSpPr>
          <p:cNvPr id="4" name="Slide Number Placeholder 3">
            <a:extLst>
              <a:ext uri="{FF2B5EF4-FFF2-40B4-BE49-F238E27FC236}">
                <a16:creationId xmlns:a16="http://schemas.microsoft.com/office/drawing/2014/main" id="{622F7D54-EAF0-11C7-B0A2-E8E74BD8396B}"/>
              </a:ext>
            </a:extLst>
          </p:cNvPr>
          <p:cNvSpPr>
            <a:spLocks noGrp="1"/>
          </p:cNvSpPr>
          <p:nvPr>
            <p:ph type="sldNum" sz="quarter" idx="12"/>
          </p:nvPr>
        </p:nvSpPr>
        <p:spPr>
          <a:xfrm>
            <a:off x="8610600" y="6356350"/>
            <a:ext cx="2743200" cy="365125"/>
          </a:xfrm>
          <a:prstGeom prst="rect">
            <a:avLst/>
          </a:prstGeom>
        </p:spPr>
        <p:txBody>
          <a:bodyPr/>
          <a:lstStyle/>
          <a:p>
            <a:fld id="{1899CFB0-3D58-4C3F-8BAF-910010145F83}" type="slidenum">
              <a:rPr lang="en-US" smtClean="0"/>
              <a:t>‹#›</a:t>
            </a:fld>
            <a:endParaRPr lang="en-US"/>
          </a:p>
        </p:txBody>
      </p:sp>
    </p:spTree>
    <p:extLst>
      <p:ext uri="{BB962C8B-B14F-4D97-AF65-F5344CB8AC3E}">
        <p14:creationId xmlns:p14="http://schemas.microsoft.com/office/powerpoint/2010/main" val="3995691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8BEC7-6870-7BD0-75B9-B4AF227E33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7B7B3F-9797-1AD9-3D6A-150B5C15F7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6119AFC-C0F6-95F7-7D46-867D5E99F3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761AAE-F6A6-CC9E-50A8-4B3DBFAB9028}"/>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FFF0D689-66E2-DFBF-E2B4-B693B074F658}"/>
              </a:ext>
            </a:extLst>
          </p:cNvPr>
          <p:cNvSpPr>
            <a:spLocks noGrp="1"/>
          </p:cNvSpPr>
          <p:nvPr>
            <p:ph type="ftr" sz="quarter" idx="11"/>
          </p:nvPr>
        </p:nvSpPr>
        <p:spPr/>
        <p:txBody>
          <a:bodyPr/>
          <a:lstStyle/>
          <a:p>
            <a:r>
              <a:rPr lang="pt-BR"/>
              <a:t>NUCLEU Project INOVADESTITUR - Contract No 15N/08.02.2019</a:t>
            </a:r>
            <a:endParaRPr lang="en-US"/>
          </a:p>
        </p:txBody>
      </p:sp>
      <p:sp>
        <p:nvSpPr>
          <p:cNvPr id="7" name="Slide Number Placeholder 6">
            <a:extLst>
              <a:ext uri="{FF2B5EF4-FFF2-40B4-BE49-F238E27FC236}">
                <a16:creationId xmlns:a16="http://schemas.microsoft.com/office/drawing/2014/main" id="{82FE8953-E0F7-FD0F-413E-FC0F0A4E187E}"/>
              </a:ext>
            </a:extLst>
          </p:cNvPr>
          <p:cNvSpPr>
            <a:spLocks noGrp="1"/>
          </p:cNvSpPr>
          <p:nvPr>
            <p:ph type="sldNum" sz="quarter" idx="12"/>
          </p:nvPr>
        </p:nvSpPr>
        <p:spPr>
          <a:xfrm>
            <a:off x="8610600" y="6356350"/>
            <a:ext cx="2743200" cy="365125"/>
          </a:xfrm>
          <a:prstGeom prst="rect">
            <a:avLst/>
          </a:prstGeom>
        </p:spPr>
        <p:txBody>
          <a:bodyPr/>
          <a:lstStyle/>
          <a:p>
            <a:fld id="{1899CFB0-3D58-4C3F-8BAF-910010145F83}" type="slidenum">
              <a:rPr lang="en-US" smtClean="0"/>
              <a:t>‹#›</a:t>
            </a:fld>
            <a:endParaRPr lang="en-US"/>
          </a:p>
        </p:txBody>
      </p:sp>
    </p:spTree>
    <p:extLst>
      <p:ext uri="{BB962C8B-B14F-4D97-AF65-F5344CB8AC3E}">
        <p14:creationId xmlns:p14="http://schemas.microsoft.com/office/powerpoint/2010/main" val="2216058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FB62E-BF71-4D81-CFDA-CDDB2A869E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AE3B95C-2A73-1257-1974-024E3626BC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247DEB1-66DE-3CFA-411D-9B69F8BF0E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B6024E-4FAC-95F2-56B4-7BF2EBD4B91D}"/>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441DF4A4-5A6F-2910-472D-07E8E06891A7}"/>
              </a:ext>
            </a:extLst>
          </p:cNvPr>
          <p:cNvSpPr>
            <a:spLocks noGrp="1"/>
          </p:cNvSpPr>
          <p:nvPr>
            <p:ph type="ftr" sz="quarter" idx="11"/>
          </p:nvPr>
        </p:nvSpPr>
        <p:spPr/>
        <p:txBody>
          <a:bodyPr/>
          <a:lstStyle/>
          <a:p>
            <a:r>
              <a:rPr lang="pt-BR"/>
              <a:t>NUCLEU Project INOVADESTITUR - Contract No 15N/08.02.2019</a:t>
            </a:r>
            <a:endParaRPr lang="en-US"/>
          </a:p>
        </p:txBody>
      </p:sp>
      <p:sp>
        <p:nvSpPr>
          <p:cNvPr id="7" name="Slide Number Placeholder 6">
            <a:extLst>
              <a:ext uri="{FF2B5EF4-FFF2-40B4-BE49-F238E27FC236}">
                <a16:creationId xmlns:a16="http://schemas.microsoft.com/office/drawing/2014/main" id="{D2D8B6C5-7888-C6D8-BCC4-366054BFC698}"/>
              </a:ext>
            </a:extLst>
          </p:cNvPr>
          <p:cNvSpPr>
            <a:spLocks noGrp="1"/>
          </p:cNvSpPr>
          <p:nvPr>
            <p:ph type="sldNum" sz="quarter" idx="12"/>
          </p:nvPr>
        </p:nvSpPr>
        <p:spPr>
          <a:xfrm>
            <a:off x="8610600" y="6356350"/>
            <a:ext cx="2743200" cy="365125"/>
          </a:xfrm>
          <a:prstGeom prst="rect">
            <a:avLst/>
          </a:prstGeom>
        </p:spPr>
        <p:txBody>
          <a:bodyPr/>
          <a:lstStyle/>
          <a:p>
            <a:fld id="{1899CFB0-3D58-4C3F-8BAF-910010145F83}" type="slidenum">
              <a:rPr lang="en-US" smtClean="0"/>
              <a:t>‹#›</a:t>
            </a:fld>
            <a:endParaRPr lang="en-US"/>
          </a:p>
        </p:txBody>
      </p:sp>
    </p:spTree>
    <p:extLst>
      <p:ext uri="{BB962C8B-B14F-4D97-AF65-F5344CB8AC3E}">
        <p14:creationId xmlns:p14="http://schemas.microsoft.com/office/powerpoint/2010/main" val="2040079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37DFD4-B796-47E2-D57F-9BD9F95F76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0AEC865-806D-E72E-4348-E477DB0E94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89C0628F-8C7E-B7A2-5417-6FD37EC1370E}"/>
              </a:ext>
            </a:extLst>
          </p:cNvPr>
          <p:cNvSpPr>
            <a:spLocks noGrp="1"/>
          </p:cNvSpPr>
          <p:nvPr>
            <p:ph type="ftr" sz="quarter" idx="3"/>
          </p:nvPr>
        </p:nvSpPr>
        <p:spPr>
          <a:xfrm>
            <a:off x="3121269" y="6356350"/>
            <a:ext cx="5032131"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dirty="0"/>
              <a:t>NUCLEU Contract No 15N/08.02.2019</a:t>
            </a:r>
            <a:endParaRPr lang="en-US" dirty="0"/>
          </a:p>
        </p:txBody>
      </p:sp>
      <p:pic>
        <p:nvPicPr>
          <p:cNvPr id="7" name="Picture 6">
            <a:extLst>
              <a:ext uri="{FF2B5EF4-FFF2-40B4-BE49-F238E27FC236}">
                <a16:creationId xmlns:a16="http://schemas.microsoft.com/office/drawing/2014/main" id="{C8A5B7E6-07D6-D1F5-CF4B-EF68A847F779}"/>
              </a:ext>
            </a:extLst>
          </p:cNvPr>
          <p:cNvPicPr>
            <a:picLocks noChangeAspect="1"/>
          </p:cNvPicPr>
          <p:nvPr userDrawn="1"/>
        </p:nvPicPr>
        <p:blipFill>
          <a:blip r:embed="rId13"/>
          <a:stretch>
            <a:fillRect/>
          </a:stretch>
        </p:blipFill>
        <p:spPr>
          <a:xfrm>
            <a:off x="7761836" y="-1578"/>
            <a:ext cx="4302615" cy="1074240"/>
          </a:xfrm>
          <a:prstGeom prst="rect">
            <a:avLst/>
          </a:prstGeom>
        </p:spPr>
      </p:pic>
    </p:spTree>
    <p:extLst>
      <p:ext uri="{BB962C8B-B14F-4D97-AF65-F5344CB8AC3E}">
        <p14:creationId xmlns:p14="http://schemas.microsoft.com/office/powerpoint/2010/main" val="2277140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melania.coman@incdt.ro"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E2484-82F3-DB50-256E-135021E1E128}"/>
              </a:ext>
            </a:extLst>
          </p:cNvPr>
          <p:cNvSpPr>
            <a:spLocks noGrp="1"/>
          </p:cNvSpPr>
          <p:nvPr>
            <p:ph type="ctrTitle"/>
          </p:nvPr>
        </p:nvSpPr>
        <p:spPr>
          <a:xfrm>
            <a:off x="838200" y="1354010"/>
            <a:ext cx="10622280" cy="2479675"/>
          </a:xfrm>
        </p:spPr>
        <p:txBody>
          <a:bodyPr>
            <a:noAutofit/>
          </a:bodyPr>
          <a:lstStyle/>
          <a:p>
            <a:r>
              <a:rPr lang="en-US" sz="3200" b="1" dirty="0">
                <a:latin typeface="Arial" panose="020B0604020202020204" pitchFamily="34" charset="0"/>
                <a:cs typeface="Arial" panose="020B0604020202020204" pitchFamily="34" charset="0"/>
              </a:rPr>
              <a:t>Merging Tourism Information Centers and Sustainable Mobility Information Centers as Drivers for Tourism Development at Local Level</a:t>
            </a:r>
            <a:br>
              <a:rPr lang="en-US" sz="3200" b="1" dirty="0">
                <a:latin typeface="Arial" panose="020B0604020202020204" pitchFamily="34" charset="0"/>
                <a:cs typeface="Arial" panose="020B0604020202020204" pitchFamily="34" charset="0"/>
              </a:rPr>
            </a:br>
            <a:endParaRPr lang="en-US" sz="3200" b="1"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3AE18EAA-83EA-CBC9-49EC-E19248BE7C55}"/>
              </a:ext>
            </a:extLst>
          </p:cNvPr>
          <p:cNvSpPr>
            <a:spLocks noGrp="1"/>
          </p:cNvSpPr>
          <p:nvPr>
            <p:ph type="subTitle" idx="1"/>
          </p:nvPr>
        </p:nvSpPr>
        <p:spPr>
          <a:xfrm>
            <a:off x="1251751" y="3666479"/>
            <a:ext cx="9416249" cy="2166150"/>
          </a:xfrm>
        </p:spPr>
        <p:txBody>
          <a:bodyPr>
            <a:normAutofit fontScale="92500"/>
          </a:bodyPr>
          <a:lstStyle/>
          <a:p>
            <a:r>
              <a:rPr lang="ro-RO" dirty="0">
                <a:latin typeface="Arial" panose="020B0604020202020204" pitchFamily="34" charset="0"/>
                <a:cs typeface="Arial" panose="020B0604020202020204" pitchFamily="34" charset="0"/>
              </a:rPr>
              <a:t>TARS – Tourism and Rural Space in National and International Context</a:t>
            </a:r>
          </a:p>
          <a:p>
            <a:r>
              <a:rPr lang="ro-RO" dirty="0">
                <a:latin typeface="Arial" panose="020B0604020202020204" pitchFamily="34" charset="0"/>
                <a:cs typeface="Arial" panose="020B0604020202020204" pitchFamily="34" charset="0"/>
              </a:rPr>
              <a:t>May 27th, 2022</a:t>
            </a:r>
            <a:endParaRPr lang="en-GB" dirty="0">
              <a:latin typeface="Arial" panose="020B0604020202020204" pitchFamily="34" charset="0"/>
              <a:cs typeface="Arial" panose="020B0604020202020204" pitchFamily="34" charset="0"/>
            </a:endParaRPr>
          </a:p>
          <a:p>
            <a:pPr algn="l"/>
            <a:r>
              <a:rPr lang="en-US" sz="1900" dirty="0">
                <a:latin typeface="Arial" panose="020B0604020202020204" pitchFamily="34" charset="0"/>
                <a:cs typeface="Arial" panose="020B0604020202020204" pitchFamily="34" charset="0"/>
              </a:rPr>
              <a:t>Authors: Melania Coman, INCDT</a:t>
            </a:r>
          </a:p>
          <a:p>
            <a:pPr algn="l"/>
            <a:r>
              <a:rPr lang="en-US" sz="1900" dirty="0">
                <a:latin typeface="Arial" panose="020B0604020202020204" pitchFamily="34" charset="0"/>
                <a:cs typeface="Arial" panose="020B0604020202020204" pitchFamily="34" charset="0"/>
              </a:rPr>
              <a:t>	Rodica Trifanescu, INCDT</a:t>
            </a:r>
          </a:p>
          <a:p>
            <a:pPr algn="l"/>
            <a:r>
              <a:rPr lang="en-US" sz="1900" dirty="0">
                <a:latin typeface="Arial" panose="020B0604020202020204" pitchFamily="34" charset="0"/>
                <a:cs typeface="Arial" panose="020B0604020202020204" pitchFamily="34" charset="0"/>
              </a:rPr>
              <a:t>	Irina Colceru, INCDT</a:t>
            </a:r>
          </a:p>
        </p:txBody>
      </p:sp>
      <p:sp>
        <p:nvSpPr>
          <p:cNvPr id="4" name="Footer Placeholder 3">
            <a:extLst>
              <a:ext uri="{FF2B5EF4-FFF2-40B4-BE49-F238E27FC236}">
                <a16:creationId xmlns:a16="http://schemas.microsoft.com/office/drawing/2014/main" id="{F153C340-0A88-B361-C8AD-1EED81FEFFC5}"/>
              </a:ext>
            </a:extLst>
          </p:cNvPr>
          <p:cNvSpPr>
            <a:spLocks noGrp="1"/>
          </p:cNvSpPr>
          <p:nvPr>
            <p:ph type="ftr" sz="quarter" idx="11"/>
          </p:nvPr>
        </p:nvSpPr>
        <p:spPr/>
        <p:txBody>
          <a:bodyPr/>
          <a:lstStyle/>
          <a:p>
            <a:r>
              <a:rPr lang="pt-BR"/>
              <a:t>NUCLEU Project INOVADESTITUR - Contract No 15N/08.02.2019</a:t>
            </a:r>
            <a:endParaRPr lang="en-US"/>
          </a:p>
        </p:txBody>
      </p:sp>
    </p:spTree>
    <p:extLst>
      <p:ext uri="{BB962C8B-B14F-4D97-AF65-F5344CB8AC3E}">
        <p14:creationId xmlns:p14="http://schemas.microsoft.com/office/powerpoint/2010/main" val="4168578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6CFD5-9ACA-5425-7B6C-E7863AB4CC6A}"/>
              </a:ext>
            </a:extLst>
          </p:cNvPr>
          <p:cNvSpPr>
            <a:spLocks noGrp="1"/>
          </p:cNvSpPr>
          <p:nvPr>
            <p:ph type="title"/>
          </p:nvPr>
        </p:nvSpPr>
        <p:spPr>
          <a:xfrm>
            <a:off x="838200" y="842616"/>
            <a:ext cx="10515600" cy="960438"/>
          </a:xfrm>
        </p:spPr>
        <p:txBody>
          <a:bodyPr>
            <a:normAutofit/>
          </a:bodyPr>
          <a:lstStyle/>
          <a:p>
            <a:r>
              <a:rPr lang="en-GB" sz="3600" b="1" dirty="0">
                <a:latin typeface="Arial" panose="020B0604020202020204" pitchFamily="34" charset="0"/>
                <a:cs typeface="Arial" panose="020B0604020202020204" pitchFamily="34" charset="0"/>
              </a:rPr>
              <a:t>Conclusions</a:t>
            </a:r>
            <a:endParaRPr lang="en-US" sz="36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F3C3B4A-2CA4-86FD-3344-609ADA7E0D06}"/>
              </a:ext>
            </a:extLst>
          </p:cNvPr>
          <p:cNvSpPr>
            <a:spLocks noGrp="1"/>
          </p:cNvSpPr>
          <p:nvPr>
            <p:ph idx="1"/>
          </p:nvPr>
        </p:nvSpPr>
        <p:spPr>
          <a:xfrm>
            <a:off x="239697" y="1669002"/>
            <a:ext cx="11434439" cy="4687348"/>
          </a:xfrm>
        </p:spPr>
        <p:txBody>
          <a:bodyPr>
            <a:normAutofit/>
          </a:bodyPr>
          <a:lstStyle/>
          <a:p>
            <a:pPr>
              <a:lnSpc>
                <a:spcPct val="120000"/>
              </a:lnSpc>
            </a:pPr>
            <a:r>
              <a:rPr lang="en-GB" sz="1800" dirty="0">
                <a:latin typeface="Arial" panose="020B0604020202020204" pitchFamily="34" charset="0"/>
                <a:cs typeface="Arial" panose="020B0604020202020204" pitchFamily="34" charset="0"/>
              </a:rPr>
              <a:t>An integrated approach of tourism and mobility better tackles new trends in how vacations are planned and implemented, especially post-COVID. </a:t>
            </a:r>
          </a:p>
          <a:p>
            <a:pPr>
              <a:lnSpc>
                <a:spcPct val="120000"/>
              </a:lnSpc>
            </a:pPr>
            <a:r>
              <a:rPr lang="en-GB" sz="1800" dirty="0">
                <a:latin typeface="Arial" panose="020B0604020202020204" pitchFamily="34" charset="0"/>
                <a:cs typeface="Arial" panose="020B0604020202020204" pitchFamily="34" charset="0"/>
              </a:rPr>
              <a:t>Transport is an integral part of sustainable tourism, which is why sustainable mobility and eco-friendly transport means should be considered when approaching the development of safe and environmentally friendly touristic products and offers.</a:t>
            </a:r>
          </a:p>
          <a:p>
            <a:pPr>
              <a:lnSpc>
                <a:spcPct val="120000"/>
              </a:lnSpc>
            </a:pPr>
            <a:r>
              <a:rPr lang="en-GB" sz="1800" dirty="0">
                <a:latin typeface="Arial" panose="020B0604020202020204" pitchFamily="34" charset="0"/>
                <a:cs typeface="Arial" panose="020B0604020202020204" pitchFamily="34" charset="0"/>
              </a:rPr>
              <a:t>Local public authorities and relevant agencies can provide challenging routes, a diversity of transport and travel means, and a mix of experiences throughout the entire vacation planning and implementation process as a form of </a:t>
            </a:r>
            <a:r>
              <a:rPr lang="en-GB" sz="1800">
                <a:latin typeface="Arial" panose="020B0604020202020204" pitchFamily="34" charset="0"/>
                <a:cs typeface="Arial" panose="020B0604020202020204" pitchFamily="34" charset="0"/>
              </a:rPr>
              <a:t>attracting tourists.</a:t>
            </a:r>
            <a:endParaRPr lang="en-GB" sz="1800" dirty="0">
              <a:latin typeface="Arial" panose="020B0604020202020204" pitchFamily="34" charset="0"/>
              <a:cs typeface="Arial" panose="020B0604020202020204" pitchFamily="34" charset="0"/>
            </a:endParaRPr>
          </a:p>
          <a:p>
            <a:pPr>
              <a:lnSpc>
                <a:spcPct val="120000"/>
              </a:lnSpc>
            </a:pPr>
            <a:r>
              <a:rPr lang="en-GB" sz="1800" dirty="0">
                <a:latin typeface="Arial" panose="020B0604020202020204" pitchFamily="34" charset="0"/>
                <a:cs typeface="Arial" panose="020B0604020202020204" pitchFamily="34" charset="0"/>
              </a:rPr>
              <a:t>As such, we see the merging of the Tourism Information Centre with the Mobility Centre as an opportunity to create tourists’ curiosity and a lasting impression, thus benefitting the visitors, the travel and tourism businesses and local economy.</a:t>
            </a:r>
          </a:p>
        </p:txBody>
      </p:sp>
      <p:sp>
        <p:nvSpPr>
          <p:cNvPr id="5" name="Footer Placeholder 4">
            <a:extLst>
              <a:ext uri="{FF2B5EF4-FFF2-40B4-BE49-F238E27FC236}">
                <a16:creationId xmlns:a16="http://schemas.microsoft.com/office/drawing/2014/main" id="{37759FDF-29EC-1341-80B3-8ED88A168997}"/>
              </a:ext>
            </a:extLst>
          </p:cNvPr>
          <p:cNvSpPr>
            <a:spLocks noGrp="1"/>
          </p:cNvSpPr>
          <p:nvPr>
            <p:ph type="ftr" sz="quarter" idx="11"/>
          </p:nvPr>
        </p:nvSpPr>
        <p:spPr/>
        <p:txBody>
          <a:bodyPr/>
          <a:lstStyle/>
          <a:p>
            <a:r>
              <a:rPr lang="pt-BR"/>
              <a:t>NUCLEU Project INOVADESTITUR - Contract No 15N/08.02.2019</a:t>
            </a:r>
            <a:endParaRPr lang="en-US"/>
          </a:p>
        </p:txBody>
      </p:sp>
    </p:spTree>
    <p:extLst>
      <p:ext uri="{BB962C8B-B14F-4D97-AF65-F5344CB8AC3E}">
        <p14:creationId xmlns:p14="http://schemas.microsoft.com/office/powerpoint/2010/main" val="3921029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F0B23-139D-B93D-7691-425B29D00288}"/>
              </a:ext>
            </a:extLst>
          </p:cNvPr>
          <p:cNvSpPr>
            <a:spLocks noGrp="1"/>
          </p:cNvSpPr>
          <p:nvPr>
            <p:ph type="title"/>
          </p:nvPr>
        </p:nvSpPr>
        <p:spPr>
          <a:xfrm>
            <a:off x="838200" y="612559"/>
            <a:ext cx="10045823" cy="1899822"/>
          </a:xfrm>
        </p:spPr>
        <p:txBody>
          <a:bodyPr>
            <a:normAutofit fontScale="90000"/>
          </a:bodyPr>
          <a:lstStyle/>
          <a:p>
            <a:r>
              <a:rPr lang="en-GB" b="1" dirty="0">
                <a:latin typeface="Arial" panose="020B0604020202020204" pitchFamily="34" charset="0"/>
                <a:cs typeface="Arial" panose="020B0604020202020204" pitchFamily="34" charset="0"/>
              </a:rPr>
              <a:t>Thank you</a:t>
            </a:r>
            <a:r>
              <a:rPr lang="en-GB" sz="3600" b="1" dirty="0">
                <a:latin typeface="Arial" panose="020B0604020202020204" pitchFamily="34" charset="0"/>
                <a:cs typeface="Arial" panose="020B0604020202020204" pitchFamily="34" charset="0"/>
              </a:rPr>
              <a:t>!</a:t>
            </a:r>
            <a:br>
              <a:rPr lang="en-GB" sz="3600" b="1" dirty="0">
                <a:latin typeface="Arial" panose="020B0604020202020204" pitchFamily="34" charset="0"/>
                <a:cs typeface="Arial" panose="020B0604020202020204" pitchFamily="34" charset="0"/>
              </a:rPr>
            </a:br>
            <a:br>
              <a:rPr lang="en-GB" sz="3600" b="1" dirty="0">
                <a:latin typeface="Arial" panose="020B0604020202020204" pitchFamily="34" charset="0"/>
                <a:cs typeface="Arial" panose="020B0604020202020204" pitchFamily="34" charset="0"/>
              </a:rPr>
            </a:br>
            <a:br>
              <a:rPr lang="en-US" sz="3600" b="1" dirty="0">
                <a:latin typeface="Arial" panose="020B0604020202020204" pitchFamily="34" charset="0"/>
                <a:cs typeface="Arial" panose="020B0604020202020204" pitchFamily="34" charset="0"/>
              </a:rPr>
            </a:br>
            <a:endParaRPr lang="en-US" b="1" dirty="0"/>
          </a:p>
        </p:txBody>
      </p:sp>
      <p:sp>
        <p:nvSpPr>
          <p:cNvPr id="5" name="Footer Placeholder 4">
            <a:extLst>
              <a:ext uri="{FF2B5EF4-FFF2-40B4-BE49-F238E27FC236}">
                <a16:creationId xmlns:a16="http://schemas.microsoft.com/office/drawing/2014/main" id="{2D356C20-61B8-C7A0-0429-43B15BA9BC09}"/>
              </a:ext>
            </a:extLst>
          </p:cNvPr>
          <p:cNvSpPr>
            <a:spLocks noGrp="1"/>
          </p:cNvSpPr>
          <p:nvPr>
            <p:ph type="ftr" sz="quarter" idx="11"/>
          </p:nvPr>
        </p:nvSpPr>
        <p:spPr/>
        <p:txBody>
          <a:bodyPr/>
          <a:lstStyle/>
          <a:p>
            <a:r>
              <a:rPr lang="pt-BR"/>
              <a:t>NUCLEU Project INOVADESTITUR - Contract No 15N/08.02.2019</a:t>
            </a:r>
            <a:endParaRPr lang="en-US"/>
          </a:p>
        </p:txBody>
      </p:sp>
      <p:pic>
        <p:nvPicPr>
          <p:cNvPr id="11" name="Content Placeholder 10" descr="A fence in a field with trees and mountains in the background&#10;&#10;Description automatically generated with low confidence">
            <a:extLst>
              <a:ext uri="{FF2B5EF4-FFF2-40B4-BE49-F238E27FC236}">
                <a16:creationId xmlns:a16="http://schemas.microsoft.com/office/drawing/2014/main" id="{1970BBD5-C115-2910-33F4-433812882B4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18099" y="1484151"/>
            <a:ext cx="5801784" cy="4351338"/>
          </a:xfrm>
        </p:spPr>
      </p:pic>
      <p:sp>
        <p:nvSpPr>
          <p:cNvPr id="12" name="Title 1">
            <a:extLst>
              <a:ext uri="{FF2B5EF4-FFF2-40B4-BE49-F238E27FC236}">
                <a16:creationId xmlns:a16="http://schemas.microsoft.com/office/drawing/2014/main" id="{8A5756B2-DE6A-F6F1-8C38-E229563442F6}"/>
              </a:ext>
            </a:extLst>
          </p:cNvPr>
          <p:cNvSpPr txBox="1">
            <a:spLocks/>
          </p:cNvSpPr>
          <p:nvPr/>
        </p:nvSpPr>
        <p:spPr>
          <a:xfrm>
            <a:off x="7159868" y="2445798"/>
            <a:ext cx="4008241" cy="189982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sz="2000" dirty="0">
                <a:latin typeface="Arial" panose="020B0604020202020204" pitchFamily="34" charset="0"/>
                <a:cs typeface="Arial" panose="020B0604020202020204" pitchFamily="34" charset="0"/>
              </a:rPr>
              <a:t>For more information, do not hesitate to contact Melania Coman, INCDT</a:t>
            </a:r>
          </a:p>
          <a:p>
            <a:pPr>
              <a:lnSpc>
                <a:spcPct val="100000"/>
              </a:lnSpc>
            </a:pPr>
            <a:endParaRPr lang="en-US" sz="2000" dirty="0">
              <a:latin typeface="Arial" panose="020B0604020202020204" pitchFamily="34" charset="0"/>
              <a:cs typeface="Arial" panose="020B0604020202020204" pitchFamily="34" charset="0"/>
            </a:endParaRPr>
          </a:p>
          <a:p>
            <a:pPr>
              <a:lnSpc>
                <a:spcPct val="100000"/>
              </a:lnSpc>
            </a:pPr>
            <a:r>
              <a:rPr lang="en-US" sz="2000" dirty="0">
                <a:latin typeface="Arial" panose="020B0604020202020204" pitchFamily="34" charset="0"/>
                <a:cs typeface="Arial" panose="020B0604020202020204" pitchFamily="34" charset="0"/>
                <a:hlinkClick r:id="rId3"/>
              </a:rPr>
              <a:t>melania.coman@incdt.ro</a:t>
            </a:r>
            <a:endParaRPr lang="en-US" sz="2000" dirty="0">
              <a:latin typeface="Arial" panose="020B0604020202020204" pitchFamily="34" charset="0"/>
              <a:cs typeface="Arial" panose="020B0604020202020204" pitchFamily="34" charset="0"/>
            </a:endParaRPr>
          </a:p>
          <a:p>
            <a:pPr>
              <a:lnSpc>
                <a:spcPct val="100000"/>
              </a:lnSpc>
            </a:pPr>
            <a:r>
              <a:rPr lang="en-US" sz="2000" dirty="0">
                <a:latin typeface="Arial" panose="020B0604020202020204" pitchFamily="34" charset="0"/>
                <a:cs typeface="Arial" panose="020B0604020202020204" pitchFamily="34" charset="0"/>
              </a:rPr>
              <a:t>0745 082 349</a:t>
            </a:r>
            <a:br>
              <a:rPr lang="en-US" sz="2000" b="1" dirty="0">
                <a:latin typeface="Arial" panose="020B0604020202020204" pitchFamily="34" charset="0"/>
                <a:cs typeface="Arial" panose="020B0604020202020204" pitchFamily="34" charset="0"/>
              </a:rPr>
            </a:br>
            <a:endParaRPr lang="en-US" sz="2000" b="1" dirty="0"/>
          </a:p>
        </p:txBody>
      </p:sp>
    </p:spTree>
    <p:extLst>
      <p:ext uri="{BB962C8B-B14F-4D97-AF65-F5344CB8AC3E}">
        <p14:creationId xmlns:p14="http://schemas.microsoft.com/office/powerpoint/2010/main" val="260631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AD1E-C523-D2E3-D0E3-40C0CFBC30C3}"/>
              </a:ext>
            </a:extLst>
          </p:cNvPr>
          <p:cNvSpPr>
            <a:spLocks noGrp="1"/>
          </p:cNvSpPr>
          <p:nvPr>
            <p:ph type="title"/>
          </p:nvPr>
        </p:nvSpPr>
        <p:spPr/>
        <p:txBody>
          <a:bodyPr/>
          <a:lstStyle/>
          <a:p>
            <a:endParaRPr lang="en-US"/>
          </a:p>
        </p:txBody>
      </p:sp>
      <p:pic>
        <p:nvPicPr>
          <p:cNvPr id="7" name="Content Placeholder 6" descr="Sub-Carpathians Area - Arges County (photo from personal archives)">
            <a:extLst>
              <a:ext uri="{FF2B5EF4-FFF2-40B4-BE49-F238E27FC236}">
                <a16:creationId xmlns:a16="http://schemas.microsoft.com/office/drawing/2014/main" id="{3EB5AE08-3404-8D9A-9B73-5C2DE366F30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37142" y="1101520"/>
            <a:ext cx="7006440" cy="5254830"/>
          </a:xfrm>
        </p:spPr>
      </p:pic>
      <p:sp>
        <p:nvSpPr>
          <p:cNvPr id="5" name="Footer Placeholder 4">
            <a:extLst>
              <a:ext uri="{FF2B5EF4-FFF2-40B4-BE49-F238E27FC236}">
                <a16:creationId xmlns:a16="http://schemas.microsoft.com/office/drawing/2014/main" id="{C611CA67-611A-E303-A37D-B1DE35C857B2}"/>
              </a:ext>
            </a:extLst>
          </p:cNvPr>
          <p:cNvSpPr>
            <a:spLocks noGrp="1"/>
          </p:cNvSpPr>
          <p:nvPr>
            <p:ph type="ftr" sz="quarter" idx="11"/>
          </p:nvPr>
        </p:nvSpPr>
        <p:spPr/>
        <p:txBody>
          <a:bodyPr/>
          <a:lstStyle/>
          <a:p>
            <a:r>
              <a:rPr lang="pt-BR"/>
              <a:t>NUCLEU Project INOVADESTITUR - Contract No 15N/08.02.2019</a:t>
            </a:r>
            <a:endParaRPr lang="en-US"/>
          </a:p>
        </p:txBody>
      </p:sp>
    </p:spTree>
    <p:extLst>
      <p:ext uri="{BB962C8B-B14F-4D97-AF65-F5344CB8AC3E}">
        <p14:creationId xmlns:p14="http://schemas.microsoft.com/office/powerpoint/2010/main" val="739537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2CA4F-136B-0C3F-96CF-2E9FDE30FE01}"/>
              </a:ext>
            </a:extLst>
          </p:cNvPr>
          <p:cNvSpPr>
            <a:spLocks noGrp="1"/>
          </p:cNvSpPr>
          <p:nvPr>
            <p:ph type="title"/>
          </p:nvPr>
        </p:nvSpPr>
        <p:spPr/>
        <p:txBody>
          <a:bodyPr>
            <a:normAutofit/>
          </a:bodyPr>
          <a:lstStyle/>
          <a:p>
            <a:r>
              <a:rPr lang="en-GB" sz="3600" b="1" dirty="0">
                <a:latin typeface="Arial" panose="020B0604020202020204" pitchFamily="34" charset="0"/>
                <a:cs typeface="Arial" panose="020B0604020202020204" pitchFamily="34" charset="0"/>
              </a:rPr>
              <a:t>Methodological Approach</a:t>
            </a:r>
            <a:endParaRPr lang="en-US" sz="36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60B066E-4B71-1FCC-AA7C-BE8820A704BC}"/>
              </a:ext>
            </a:extLst>
          </p:cNvPr>
          <p:cNvSpPr>
            <a:spLocks noGrp="1"/>
          </p:cNvSpPr>
          <p:nvPr>
            <p:ph idx="1"/>
          </p:nvPr>
        </p:nvSpPr>
        <p:spPr/>
        <p:txBody>
          <a:bodyPr>
            <a:normAutofit/>
          </a:bodyPr>
          <a:lstStyle/>
          <a:p>
            <a:r>
              <a:rPr lang="en-GB" dirty="0">
                <a:latin typeface="Arial" panose="020B0604020202020204" pitchFamily="34" charset="0"/>
                <a:cs typeface="Arial" panose="020B0604020202020204" pitchFamily="34" charset="0"/>
              </a:rPr>
              <a:t>The present paper is developed under the </a:t>
            </a:r>
            <a:r>
              <a:rPr lang="en-GB" dirty="0" err="1">
                <a:latin typeface="Arial" panose="020B0604020202020204" pitchFamily="34" charset="0"/>
                <a:cs typeface="Arial" panose="020B0604020202020204" pitchFamily="34" charset="0"/>
              </a:rPr>
              <a:t>Nucleu</a:t>
            </a:r>
            <a:r>
              <a:rPr lang="en-GB" dirty="0">
                <a:latin typeface="Arial" panose="020B0604020202020204" pitchFamily="34" charset="0"/>
                <a:cs typeface="Arial" panose="020B0604020202020204" pitchFamily="34" charset="0"/>
              </a:rPr>
              <a:t> Contract no 15N/2019, using data from previous INCDT projects like </a:t>
            </a:r>
            <a:r>
              <a:rPr lang="en-GB" dirty="0" err="1">
                <a:latin typeface="Arial" panose="020B0604020202020204" pitchFamily="34" charset="0"/>
                <a:cs typeface="Arial" panose="020B0604020202020204" pitchFamily="34" charset="0"/>
              </a:rPr>
              <a:t>Transdanube.Pearls</a:t>
            </a: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 comprehensive desk research of similar initiatives throughout Europe and worldwide</a:t>
            </a:r>
          </a:p>
          <a:p>
            <a:r>
              <a:rPr lang="en-GB" dirty="0">
                <a:latin typeface="Arial" panose="020B0604020202020204" pitchFamily="34" charset="0"/>
                <a:cs typeface="Arial" panose="020B0604020202020204" pitchFamily="34" charset="0"/>
              </a:rPr>
              <a:t>An evaluation of the previous </a:t>
            </a:r>
            <a:r>
              <a:rPr lang="en-GB" dirty="0" err="1">
                <a:latin typeface="Arial" panose="020B0604020202020204" pitchFamily="34" charset="0"/>
                <a:cs typeface="Arial" panose="020B0604020202020204" pitchFamily="34" charset="0"/>
              </a:rPr>
              <a:t>Transdanube.Pearls</a:t>
            </a:r>
            <a:r>
              <a:rPr lang="en-GB" dirty="0">
                <a:latin typeface="Arial" panose="020B0604020202020204" pitchFamily="34" charset="0"/>
                <a:cs typeface="Arial" panose="020B0604020202020204" pitchFamily="34" charset="0"/>
              </a:rPr>
              <a:t> results</a:t>
            </a:r>
          </a:p>
          <a:p>
            <a:r>
              <a:rPr lang="en-GB" dirty="0">
                <a:latin typeface="Arial" panose="020B0604020202020204" pitchFamily="34" charset="0"/>
                <a:cs typeface="Arial" panose="020B0604020202020204" pitchFamily="34" charset="0"/>
              </a:rPr>
              <a:t>The observation of how the two types of information centres work and how putting them together would benefit the local public authorities and local tourism</a:t>
            </a:r>
            <a:endParaRPr lang="en-US"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8A8E1101-3CEA-BEF8-B50F-3EAA236D2F36}"/>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C98A1834-E316-C96F-1416-8F05C89D409D}"/>
              </a:ext>
            </a:extLst>
          </p:cNvPr>
          <p:cNvSpPr>
            <a:spLocks noGrp="1"/>
          </p:cNvSpPr>
          <p:nvPr>
            <p:ph type="ftr" sz="quarter" idx="11"/>
          </p:nvPr>
        </p:nvSpPr>
        <p:spPr/>
        <p:txBody>
          <a:bodyPr/>
          <a:lstStyle/>
          <a:p>
            <a:r>
              <a:rPr lang="pt-BR"/>
              <a:t>NUCLEU Project INOVADESTITUR - Contract No 15N/08.02.2019</a:t>
            </a:r>
            <a:endParaRPr lang="en-US"/>
          </a:p>
        </p:txBody>
      </p:sp>
    </p:spTree>
    <p:extLst>
      <p:ext uri="{BB962C8B-B14F-4D97-AF65-F5344CB8AC3E}">
        <p14:creationId xmlns:p14="http://schemas.microsoft.com/office/powerpoint/2010/main" val="3516372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F135F-6DD8-ADEC-8A86-D82F785DDD71}"/>
              </a:ext>
            </a:extLst>
          </p:cNvPr>
          <p:cNvSpPr>
            <a:spLocks noGrp="1"/>
          </p:cNvSpPr>
          <p:nvPr>
            <p:ph type="title"/>
          </p:nvPr>
        </p:nvSpPr>
        <p:spPr/>
        <p:txBody>
          <a:bodyPr>
            <a:normAutofit/>
          </a:bodyPr>
          <a:lstStyle/>
          <a:p>
            <a:r>
              <a:rPr lang="en-GB" sz="3600" b="1" dirty="0">
                <a:latin typeface="Arial" panose="020B0604020202020204" pitchFamily="34" charset="0"/>
                <a:cs typeface="Arial" panose="020B0604020202020204" pitchFamily="34" charset="0"/>
              </a:rPr>
              <a:t>Tourism Information Centres</a:t>
            </a:r>
            <a:endParaRPr lang="en-US" sz="36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742D6E33-4206-0FA0-B7F6-4924DA03259D}"/>
              </a:ext>
            </a:extLst>
          </p:cNvPr>
          <p:cNvSpPr>
            <a:spLocks noGrp="1"/>
          </p:cNvSpPr>
          <p:nvPr>
            <p:ph idx="1"/>
          </p:nvPr>
        </p:nvSpPr>
        <p:spPr>
          <a:xfrm>
            <a:off x="457201" y="1526959"/>
            <a:ext cx="11290852" cy="4650004"/>
          </a:xfrm>
        </p:spPr>
        <p:txBody>
          <a:bodyPr>
            <a:noAutofit/>
          </a:bodyPr>
          <a:lstStyle/>
          <a:p>
            <a:pPr>
              <a:lnSpc>
                <a:spcPct val="100000"/>
              </a:lnSpc>
            </a:pPr>
            <a:r>
              <a:rPr lang="en-GB" sz="2200" dirty="0">
                <a:latin typeface="Arial" panose="020B0604020202020204" pitchFamily="34" charset="0"/>
                <a:cs typeface="Arial" panose="020B0604020202020204" pitchFamily="34" charset="0"/>
              </a:rPr>
              <a:t>Legally established through the Ordinance 58/1998, further modified by  Law 755/2001, as “specialized structure within the apparatus of the local public administrations and collaborates with the destination management organization, with the relevant Ministry in the field of tourism and the relevant Ministry in the field of spatial and urban planning”</a:t>
            </a:r>
          </a:p>
          <a:p>
            <a:pPr>
              <a:lnSpc>
                <a:spcPct val="100000"/>
              </a:lnSpc>
            </a:pPr>
            <a:r>
              <a:rPr lang="en-GB" sz="2200" dirty="0">
                <a:latin typeface="Arial" panose="020B0604020202020204" pitchFamily="34" charset="0"/>
                <a:cs typeface="Arial" panose="020B0604020202020204" pitchFamily="34" charset="0"/>
              </a:rPr>
              <a:t>TICs are given accreditation by the relevant tourism authorities at national level, according to the Order of the Minister of Economy, Energy and Business Environment no 2409/2020 (pre-requisites: office space, specialized staff, information materials, etc)</a:t>
            </a:r>
          </a:p>
          <a:p>
            <a:pPr>
              <a:lnSpc>
                <a:spcPct val="100000"/>
              </a:lnSpc>
            </a:pPr>
            <a:r>
              <a:rPr lang="en-GB" sz="2200" dirty="0">
                <a:latin typeface="Arial" panose="020B0604020202020204" pitchFamily="34" charset="0"/>
                <a:cs typeface="Arial" panose="020B0604020202020204" pitchFamily="34" charset="0"/>
              </a:rPr>
              <a:t>Their roles and responsibilities are:</a:t>
            </a:r>
          </a:p>
          <a:p>
            <a:pPr lvl="1">
              <a:lnSpc>
                <a:spcPct val="100000"/>
              </a:lnSpc>
            </a:pPr>
            <a:r>
              <a:rPr lang="en-GB" sz="2200" dirty="0">
                <a:latin typeface="Arial" panose="020B0604020202020204" pitchFamily="34" charset="0"/>
                <a:cs typeface="Arial" panose="020B0604020202020204" pitchFamily="34" charset="0"/>
              </a:rPr>
              <a:t>promotion of touristic potential at local, regional and national level</a:t>
            </a:r>
          </a:p>
          <a:p>
            <a:pPr lvl="1">
              <a:lnSpc>
                <a:spcPct val="100000"/>
              </a:lnSpc>
            </a:pPr>
            <a:r>
              <a:rPr lang="en-GB" sz="2200" dirty="0">
                <a:latin typeface="Arial" panose="020B0604020202020204" pitchFamily="34" charset="0"/>
                <a:cs typeface="Arial" panose="020B0604020202020204" pitchFamily="34" charset="0"/>
              </a:rPr>
              <a:t>presentation of the local, regional, national tourism offers and attractions, within the framework of local councils, county councils or the Bucharest Municipality General Council</a:t>
            </a:r>
            <a:endParaRPr lang="en-US" sz="2200" dirty="0">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7C5886CD-1ED6-A78B-0070-1FAEA0706262}"/>
              </a:ext>
            </a:extLst>
          </p:cNvPr>
          <p:cNvSpPr>
            <a:spLocks noGrp="1"/>
          </p:cNvSpPr>
          <p:nvPr>
            <p:ph type="ftr" sz="quarter" idx="11"/>
          </p:nvPr>
        </p:nvSpPr>
        <p:spPr/>
        <p:txBody>
          <a:bodyPr/>
          <a:lstStyle/>
          <a:p>
            <a:r>
              <a:rPr lang="pt-BR"/>
              <a:t>NUCLEU Project INOVADESTITUR - Contract No 15N/08.02.2019</a:t>
            </a:r>
            <a:endParaRPr lang="en-US"/>
          </a:p>
        </p:txBody>
      </p:sp>
    </p:spTree>
    <p:extLst>
      <p:ext uri="{BB962C8B-B14F-4D97-AF65-F5344CB8AC3E}">
        <p14:creationId xmlns:p14="http://schemas.microsoft.com/office/powerpoint/2010/main" val="3539588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B0AA4-D9A1-3568-EE81-6A60B9EE0405}"/>
              </a:ext>
            </a:extLst>
          </p:cNvPr>
          <p:cNvSpPr>
            <a:spLocks noGrp="1"/>
          </p:cNvSpPr>
          <p:nvPr>
            <p:ph type="title"/>
          </p:nvPr>
        </p:nvSpPr>
        <p:spPr>
          <a:xfrm>
            <a:off x="838200" y="681038"/>
            <a:ext cx="10515600" cy="1325563"/>
          </a:xfrm>
        </p:spPr>
        <p:txBody>
          <a:bodyPr>
            <a:normAutofit/>
          </a:bodyPr>
          <a:lstStyle/>
          <a:p>
            <a:r>
              <a:rPr lang="en-GB" sz="3600" b="1" dirty="0">
                <a:latin typeface="Arial" panose="020B0604020202020204" pitchFamily="34" charset="0"/>
                <a:cs typeface="Arial" panose="020B0604020202020204" pitchFamily="34" charset="0"/>
              </a:rPr>
              <a:t>Sustainable Mobility </a:t>
            </a:r>
            <a:br>
              <a:rPr lang="en-GB" sz="3600" b="1" dirty="0">
                <a:latin typeface="Arial" panose="020B0604020202020204" pitchFamily="34" charset="0"/>
                <a:cs typeface="Arial" panose="020B0604020202020204" pitchFamily="34" charset="0"/>
              </a:rPr>
            </a:br>
            <a:r>
              <a:rPr lang="en-GB" sz="3600" b="1" dirty="0">
                <a:latin typeface="Arial" panose="020B0604020202020204" pitchFamily="34" charset="0"/>
                <a:cs typeface="Arial" panose="020B0604020202020204" pitchFamily="34" charset="0"/>
              </a:rPr>
              <a:t>Information Centres – Possible Approaches</a:t>
            </a:r>
            <a:endParaRPr lang="en-US" sz="36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92312E7-F66C-8E24-6FF2-C10EE7F293E5}"/>
              </a:ext>
            </a:extLst>
          </p:cNvPr>
          <p:cNvSpPr>
            <a:spLocks noGrp="1"/>
          </p:cNvSpPr>
          <p:nvPr>
            <p:ph idx="1"/>
          </p:nvPr>
        </p:nvSpPr>
        <p:spPr>
          <a:xfrm>
            <a:off x="838200" y="2285999"/>
            <a:ext cx="10515600" cy="3890963"/>
          </a:xfrm>
        </p:spPr>
        <p:txBody>
          <a:bodyPr>
            <a:normAutofit/>
          </a:bodyPr>
          <a:lstStyle/>
          <a:p>
            <a:r>
              <a:rPr lang="en-GB" sz="2200" dirty="0">
                <a:latin typeface="Arial" panose="020B0604020202020204" pitchFamily="34" charset="0"/>
                <a:cs typeface="Arial" panose="020B0604020202020204" pitchFamily="34" charset="0"/>
              </a:rPr>
              <a:t>Emerging tendencies in the tourism market push destinations to acknowledge mobility as a strategic component of tourism planning</a:t>
            </a:r>
          </a:p>
          <a:p>
            <a:r>
              <a:rPr lang="en-GB" sz="2200" dirty="0">
                <a:latin typeface="Arial" panose="020B0604020202020204" pitchFamily="34" charset="0"/>
                <a:cs typeface="Arial" panose="020B0604020202020204" pitchFamily="34" charset="0"/>
              </a:rPr>
              <a:t>Sustainable Mobility Information Centres (SMICs) can be defined as support structures for local, regional and national tourism activities</a:t>
            </a:r>
          </a:p>
          <a:p>
            <a:r>
              <a:rPr lang="en-GB" sz="2200" dirty="0">
                <a:latin typeface="Arial" panose="020B0604020202020204" pitchFamily="34" charset="0"/>
                <a:cs typeface="Arial" panose="020B0604020202020204" pitchFamily="34" charset="0"/>
              </a:rPr>
              <a:t>SMICs can be organized around the principles of tourism traffic analyses used in various European regions to assess and reduce the tourism mobility environmental impact.</a:t>
            </a:r>
          </a:p>
          <a:p>
            <a:r>
              <a:rPr lang="en-GB" sz="2200" dirty="0">
                <a:latin typeface="Arial" panose="020B0604020202020204" pitchFamily="34" charset="0"/>
                <a:cs typeface="Arial" panose="020B0604020202020204" pitchFamily="34" charset="0"/>
              </a:rPr>
              <a:t>SMICs can also be organized around the idea of sustainable mobility urban plans, as policy for sustainable development of both transport and tourism</a:t>
            </a:r>
          </a:p>
          <a:p>
            <a:endParaRPr lang="en-US" sz="2200" dirty="0">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AED0D863-1792-759E-F094-DE973360B8D3}"/>
              </a:ext>
            </a:extLst>
          </p:cNvPr>
          <p:cNvSpPr>
            <a:spLocks noGrp="1"/>
          </p:cNvSpPr>
          <p:nvPr>
            <p:ph type="ftr" sz="quarter" idx="11"/>
          </p:nvPr>
        </p:nvSpPr>
        <p:spPr/>
        <p:txBody>
          <a:bodyPr/>
          <a:lstStyle/>
          <a:p>
            <a:r>
              <a:rPr lang="pt-BR"/>
              <a:t>NUCLEU Project INOVADESTITUR - Contract No 15N/08.02.2019</a:t>
            </a:r>
            <a:endParaRPr lang="en-US"/>
          </a:p>
        </p:txBody>
      </p:sp>
    </p:spTree>
    <p:extLst>
      <p:ext uri="{BB962C8B-B14F-4D97-AF65-F5344CB8AC3E}">
        <p14:creationId xmlns:p14="http://schemas.microsoft.com/office/powerpoint/2010/main" val="18405330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6CFD5-9ACA-5425-7B6C-E7863AB4CC6A}"/>
              </a:ext>
            </a:extLst>
          </p:cNvPr>
          <p:cNvSpPr>
            <a:spLocks noGrp="1"/>
          </p:cNvSpPr>
          <p:nvPr>
            <p:ph type="title"/>
          </p:nvPr>
        </p:nvSpPr>
        <p:spPr>
          <a:xfrm>
            <a:off x="838200" y="542511"/>
            <a:ext cx="10515600" cy="1325563"/>
          </a:xfrm>
        </p:spPr>
        <p:txBody>
          <a:bodyPr>
            <a:normAutofit/>
          </a:bodyPr>
          <a:lstStyle/>
          <a:p>
            <a:r>
              <a:rPr lang="en-GB" sz="3600" b="1" dirty="0">
                <a:latin typeface="Arial" panose="020B0604020202020204" pitchFamily="34" charset="0"/>
                <a:cs typeface="Arial" panose="020B0604020202020204" pitchFamily="34" charset="0"/>
              </a:rPr>
              <a:t>Sustainable Mobility </a:t>
            </a:r>
            <a:br>
              <a:rPr lang="en-GB" sz="3600" b="1" dirty="0">
                <a:latin typeface="Arial" panose="020B0604020202020204" pitchFamily="34" charset="0"/>
                <a:cs typeface="Arial" panose="020B0604020202020204" pitchFamily="34" charset="0"/>
              </a:rPr>
            </a:br>
            <a:r>
              <a:rPr lang="en-GB" sz="3600" b="1" dirty="0">
                <a:latin typeface="Arial" panose="020B0604020202020204" pitchFamily="34" charset="0"/>
                <a:cs typeface="Arial" panose="020B0604020202020204" pitchFamily="34" charset="0"/>
              </a:rPr>
              <a:t>Information Centres – Challenges</a:t>
            </a:r>
            <a:endParaRPr lang="en-US" sz="36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F3C3B4A-2CA4-86FD-3344-609ADA7E0D06}"/>
              </a:ext>
            </a:extLst>
          </p:cNvPr>
          <p:cNvSpPr>
            <a:spLocks noGrp="1"/>
          </p:cNvSpPr>
          <p:nvPr>
            <p:ph idx="1"/>
          </p:nvPr>
        </p:nvSpPr>
        <p:spPr>
          <a:xfrm>
            <a:off x="838200" y="2047461"/>
            <a:ext cx="10515600" cy="4129502"/>
          </a:xfrm>
        </p:spPr>
        <p:txBody>
          <a:bodyPr>
            <a:normAutofit/>
          </a:bodyPr>
          <a:lstStyle/>
          <a:p>
            <a:r>
              <a:rPr lang="en-GB" dirty="0">
                <a:latin typeface="Arial" panose="020B0604020202020204" pitchFamily="34" charset="0"/>
                <a:cs typeface="Arial" panose="020B0604020202020204" pitchFamily="34" charset="0"/>
              </a:rPr>
              <a:t>Traditionally, studies regarding transport and tourism kept these concepts separate, with transport being a means to an end</a:t>
            </a:r>
          </a:p>
          <a:p>
            <a:r>
              <a:rPr lang="en-GB" dirty="0">
                <a:latin typeface="Arial" panose="020B0604020202020204" pitchFamily="34" charset="0"/>
                <a:cs typeface="Arial" panose="020B0604020202020204" pitchFamily="34" charset="0"/>
              </a:rPr>
              <a:t>The integration of mobility – previously thought of as prerequisite for tourism, into the comprehensive planning of tourism development, as a middle perspective between mobility management and destination management</a:t>
            </a:r>
          </a:p>
          <a:p>
            <a:r>
              <a:rPr lang="en-GB" dirty="0">
                <a:latin typeface="Arial" panose="020B0604020202020204" pitchFamily="34" charset="0"/>
                <a:cs typeface="Arial" panose="020B0604020202020204" pitchFamily="34" charset="0"/>
              </a:rPr>
              <a:t>Convincing both tourists and tourism market actors of the benefits of integrating sustainable mobility and tourism activities</a:t>
            </a:r>
            <a:endParaRPr lang="en-US" dirty="0">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37759FDF-29EC-1341-80B3-8ED88A168997}"/>
              </a:ext>
            </a:extLst>
          </p:cNvPr>
          <p:cNvSpPr>
            <a:spLocks noGrp="1"/>
          </p:cNvSpPr>
          <p:nvPr>
            <p:ph type="ftr" sz="quarter" idx="11"/>
          </p:nvPr>
        </p:nvSpPr>
        <p:spPr/>
        <p:txBody>
          <a:bodyPr/>
          <a:lstStyle/>
          <a:p>
            <a:r>
              <a:rPr lang="pt-BR"/>
              <a:t>NUCLEU Project INOVADESTITUR - Contract No 15N/08.02.2019</a:t>
            </a:r>
            <a:endParaRPr lang="en-US"/>
          </a:p>
        </p:txBody>
      </p:sp>
    </p:spTree>
    <p:extLst>
      <p:ext uri="{BB962C8B-B14F-4D97-AF65-F5344CB8AC3E}">
        <p14:creationId xmlns:p14="http://schemas.microsoft.com/office/powerpoint/2010/main" val="796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6CFD5-9ACA-5425-7B6C-E7863AB4CC6A}"/>
              </a:ext>
            </a:extLst>
          </p:cNvPr>
          <p:cNvSpPr>
            <a:spLocks noGrp="1"/>
          </p:cNvSpPr>
          <p:nvPr>
            <p:ph type="title"/>
          </p:nvPr>
        </p:nvSpPr>
        <p:spPr>
          <a:xfrm>
            <a:off x="838200" y="681037"/>
            <a:ext cx="10515600" cy="1325563"/>
          </a:xfrm>
        </p:spPr>
        <p:txBody>
          <a:bodyPr>
            <a:normAutofit/>
          </a:bodyPr>
          <a:lstStyle/>
          <a:p>
            <a:r>
              <a:rPr lang="en-GB" sz="3600" b="1" dirty="0">
                <a:latin typeface="Arial" panose="020B0604020202020204" pitchFamily="34" charset="0"/>
                <a:cs typeface="Arial" panose="020B0604020202020204" pitchFamily="34" charset="0"/>
              </a:rPr>
              <a:t>Sustainable Mobility </a:t>
            </a:r>
            <a:br>
              <a:rPr lang="en-GB" sz="3600" b="1" dirty="0">
                <a:latin typeface="Arial" panose="020B0604020202020204" pitchFamily="34" charset="0"/>
                <a:cs typeface="Arial" panose="020B0604020202020204" pitchFamily="34" charset="0"/>
              </a:rPr>
            </a:br>
            <a:r>
              <a:rPr lang="en-GB" sz="3600" b="1" dirty="0">
                <a:latin typeface="Arial" panose="020B0604020202020204" pitchFamily="34" charset="0"/>
                <a:cs typeface="Arial" panose="020B0604020202020204" pitchFamily="34" charset="0"/>
              </a:rPr>
              <a:t>Information Centres – What They Do</a:t>
            </a:r>
            <a:endParaRPr lang="en-US" sz="36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F3C3B4A-2CA4-86FD-3344-609ADA7E0D06}"/>
              </a:ext>
            </a:extLst>
          </p:cNvPr>
          <p:cNvSpPr>
            <a:spLocks noGrp="1"/>
          </p:cNvSpPr>
          <p:nvPr>
            <p:ph idx="1"/>
          </p:nvPr>
        </p:nvSpPr>
        <p:spPr>
          <a:xfrm>
            <a:off x="838200" y="2246243"/>
            <a:ext cx="10515600" cy="3930720"/>
          </a:xfrm>
        </p:spPr>
        <p:txBody>
          <a:bodyPr>
            <a:normAutofit/>
          </a:bodyPr>
          <a:lstStyle/>
          <a:p>
            <a:r>
              <a:rPr lang="en-GB" sz="2400" dirty="0">
                <a:latin typeface="Arial" panose="020B0604020202020204" pitchFamily="34" charset="0"/>
                <a:cs typeface="Arial" panose="020B0604020202020204" pitchFamily="34" charset="0"/>
              </a:rPr>
              <a:t>SMICs support the local, regional and national authorities’ fight for reducing pollution and CO</a:t>
            </a:r>
            <a:r>
              <a:rPr lang="en-GB" sz="1600" dirty="0">
                <a:latin typeface="Arial" panose="020B0604020202020204" pitchFamily="34" charset="0"/>
                <a:cs typeface="Arial" panose="020B0604020202020204" pitchFamily="34" charset="0"/>
              </a:rPr>
              <a:t>2</a:t>
            </a:r>
            <a:r>
              <a:rPr lang="en-GB" sz="2400" dirty="0">
                <a:latin typeface="Arial" panose="020B0604020202020204" pitchFamily="34" charset="0"/>
                <a:cs typeface="Arial" panose="020B0604020202020204" pitchFamily="34" charset="0"/>
              </a:rPr>
              <a:t> emissions related to the tourism activity</a:t>
            </a:r>
          </a:p>
          <a:p>
            <a:r>
              <a:rPr lang="en-GB" sz="2400" dirty="0">
                <a:latin typeface="Arial" panose="020B0604020202020204" pitchFamily="34" charset="0"/>
                <a:cs typeface="Arial" panose="020B0604020202020204" pitchFamily="34" charset="0"/>
              </a:rPr>
              <a:t>They provide access to information regarding ecological transportation, particularly for tourism</a:t>
            </a:r>
          </a:p>
          <a:p>
            <a:r>
              <a:rPr lang="en-GB" sz="2400" dirty="0">
                <a:latin typeface="Arial" panose="020B0604020202020204" pitchFamily="34" charset="0"/>
                <a:cs typeface="Arial" panose="020B0604020202020204" pitchFamily="34" charset="0"/>
              </a:rPr>
              <a:t>They educate tourists and visitors to have an environmentally friendly conduct and to be mindful of their health and safety, particularly during this post-COVID 2019 pandemic</a:t>
            </a:r>
          </a:p>
          <a:p>
            <a:r>
              <a:rPr lang="en-GB" sz="2400" dirty="0">
                <a:latin typeface="Arial" panose="020B0604020202020204" pitchFamily="34" charset="0"/>
                <a:cs typeface="Arial" panose="020B0604020202020204" pitchFamily="34" charset="0"/>
              </a:rPr>
              <a:t>SMICs can provide tourists and visitors with alternatives for transportation adapted to their vacation plans (touristic objectives they want to reach, touristic routes and eco-friendly transport options)</a:t>
            </a:r>
          </a:p>
          <a:p>
            <a:endParaRPr lang="en-US" sz="2400" dirty="0">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37759FDF-29EC-1341-80B3-8ED88A168997}"/>
              </a:ext>
            </a:extLst>
          </p:cNvPr>
          <p:cNvSpPr>
            <a:spLocks noGrp="1"/>
          </p:cNvSpPr>
          <p:nvPr>
            <p:ph type="ftr" sz="quarter" idx="11"/>
          </p:nvPr>
        </p:nvSpPr>
        <p:spPr/>
        <p:txBody>
          <a:bodyPr/>
          <a:lstStyle/>
          <a:p>
            <a:r>
              <a:rPr lang="pt-BR"/>
              <a:t>NUCLEU Project INOVADESTITUR - Contract No 15N/08.02.2019</a:t>
            </a:r>
            <a:endParaRPr lang="en-US"/>
          </a:p>
        </p:txBody>
      </p:sp>
    </p:spTree>
    <p:extLst>
      <p:ext uri="{BB962C8B-B14F-4D97-AF65-F5344CB8AC3E}">
        <p14:creationId xmlns:p14="http://schemas.microsoft.com/office/powerpoint/2010/main" val="2447533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6CFD5-9ACA-5425-7B6C-E7863AB4CC6A}"/>
              </a:ext>
            </a:extLst>
          </p:cNvPr>
          <p:cNvSpPr>
            <a:spLocks noGrp="1"/>
          </p:cNvSpPr>
          <p:nvPr>
            <p:ph type="title"/>
          </p:nvPr>
        </p:nvSpPr>
        <p:spPr>
          <a:xfrm>
            <a:off x="838200" y="1139341"/>
            <a:ext cx="10515600" cy="1325563"/>
          </a:xfrm>
        </p:spPr>
        <p:txBody>
          <a:bodyPr>
            <a:normAutofit fontScale="90000"/>
          </a:bodyPr>
          <a:lstStyle/>
          <a:p>
            <a:r>
              <a:rPr lang="en-GB" sz="3600" b="1" dirty="0">
                <a:latin typeface="Arial" panose="020B0604020202020204" pitchFamily="34" charset="0"/>
                <a:cs typeface="Arial" panose="020B0604020202020204" pitchFamily="34" charset="0"/>
              </a:rPr>
              <a:t>Sustainable Mobility </a:t>
            </a:r>
            <a:br>
              <a:rPr lang="en-GB" sz="3600" b="1" dirty="0">
                <a:latin typeface="Arial" panose="020B0604020202020204" pitchFamily="34" charset="0"/>
                <a:cs typeface="Arial" panose="020B0604020202020204" pitchFamily="34" charset="0"/>
              </a:rPr>
            </a:br>
            <a:r>
              <a:rPr lang="en-GB" sz="3600" b="1" dirty="0">
                <a:latin typeface="Arial" panose="020B0604020202020204" pitchFamily="34" charset="0"/>
                <a:cs typeface="Arial" panose="020B0604020202020204" pitchFamily="34" charset="0"/>
              </a:rPr>
              <a:t>Information Centres – 3 Ways of Implementation</a:t>
            </a:r>
            <a:endParaRPr lang="en-US" sz="36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F3C3B4A-2CA4-86FD-3344-609ADA7E0D06}"/>
              </a:ext>
            </a:extLst>
          </p:cNvPr>
          <p:cNvSpPr>
            <a:spLocks noGrp="1"/>
          </p:cNvSpPr>
          <p:nvPr>
            <p:ph idx="1"/>
          </p:nvPr>
        </p:nvSpPr>
        <p:spPr>
          <a:xfrm>
            <a:off x="838200" y="2464904"/>
            <a:ext cx="10515600" cy="3891446"/>
          </a:xfrm>
        </p:spPr>
        <p:txBody>
          <a:bodyPr>
            <a:normAutofit lnSpcReduction="10000"/>
          </a:bodyPr>
          <a:lstStyle/>
          <a:p>
            <a:r>
              <a:rPr lang="en-GB" sz="2400" dirty="0">
                <a:latin typeface="Arial" panose="020B0604020202020204" pitchFamily="34" charset="0"/>
                <a:cs typeface="Arial" panose="020B0604020202020204" pitchFamily="34" charset="0"/>
              </a:rPr>
              <a:t>SMICs as part of the Public Transport Services – it is a possibility to be considered, especially since many cities worldwide provide their public transportation options through websites and brochures which can be found in strategically placed information centres city-wise</a:t>
            </a:r>
          </a:p>
          <a:p>
            <a:r>
              <a:rPr lang="en-GB" sz="2400" dirty="0">
                <a:latin typeface="Arial" panose="020B0604020202020204" pitchFamily="34" charset="0"/>
                <a:cs typeface="Arial" panose="020B0604020202020204" pitchFamily="34" charset="0"/>
              </a:rPr>
              <a:t>SMICs as part of public-private partnerships – though a desirable outcome, as it can be managed as a self-sustaining and self-financing organization, the legislative hassle can be too challenging, both for their establishment and their procedures and cash-flow.</a:t>
            </a:r>
            <a:endParaRPr lang="en-US"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SMICs as part of the Tourism Information Centres – an optimal solution, as it builds on an existing infrastructure, existing staff and already known venues.</a:t>
            </a:r>
          </a:p>
        </p:txBody>
      </p:sp>
      <p:sp>
        <p:nvSpPr>
          <p:cNvPr id="5" name="Footer Placeholder 4">
            <a:extLst>
              <a:ext uri="{FF2B5EF4-FFF2-40B4-BE49-F238E27FC236}">
                <a16:creationId xmlns:a16="http://schemas.microsoft.com/office/drawing/2014/main" id="{37759FDF-29EC-1341-80B3-8ED88A168997}"/>
              </a:ext>
            </a:extLst>
          </p:cNvPr>
          <p:cNvSpPr>
            <a:spLocks noGrp="1"/>
          </p:cNvSpPr>
          <p:nvPr>
            <p:ph type="ftr" sz="quarter" idx="11"/>
          </p:nvPr>
        </p:nvSpPr>
        <p:spPr/>
        <p:txBody>
          <a:bodyPr/>
          <a:lstStyle/>
          <a:p>
            <a:r>
              <a:rPr lang="pt-BR"/>
              <a:t>NUCLEU Project INOVADESTITUR - Contract No 15N/08.02.2019</a:t>
            </a:r>
            <a:endParaRPr lang="en-US"/>
          </a:p>
        </p:txBody>
      </p:sp>
    </p:spTree>
    <p:extLst>
      <p:ext uri="{BB962C8B-B14F-4D97-AF65-F5344CB8AC3E}">
        <p14:creationId xmlns:p14="http://schemas.microsoft.com/office/powerpoint/2010/main" val="1600523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6CFD5-9ACA-5425-7B6C-E7863AB4CC6A}"/>
              </a:ext>
            </a:extLst>
          </p:cNvPr>
          <p:cNvSpPr>
            <a:spLocks noGrp="1"/>
          </p:cNvSpPr>
          <p:nvPr>
            <p:ph type="title"/>
          </p:nvPr>
        </p:nvSpPr>
        <p:spPr>
          <a:xfrm>
            <a:off x="838200" y="1100067"/>
            <a:ext cx="10515600" cy="1325563"/>
          </a:xfrm>
        </p:spPr>
        <p:txBody>
          <a:bodyPr>
            <a:normAutofit/>
          </a:bodyPr>
          <a:lstStyle/>
          <a:p>
            <a:r>
              <a:rPr lang="en-GB" sz="3600" b="1" dirty="0">
                <a:latin typeface="Arial" panose="020B0604020202020204" pitchFamily="34" charset="0"/>
                <a:cs typeface="Arial" panose="020B0604020202020204" pitchFamily="34" charset="0"/>
              </a:rPr>
              <a:t>Benefits of Merging SMICs within the Tourism Information Centres</a:t>
            </a:r>
            <a:endParaRPr lang="en-US" sz="36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F3C3B4A-2CA4-86FD-3344-609ADA7E0D06}"/>
              </a:ext>
            </a:extLst>
          </p:cNvPr>
          <p:cNvSpPr>
            <a:spLocks noGrp="1"/>
          </p:cNvSpPr>
          <p:nvPr>
            <p:ph idx="1"/>
          </p:nvPr>
        </p:nvSpPr>
        <p:spPr>
          <a:xfrm>
            <a:off x="838200" y="2425630"/>
            <a:ext cx="10515600" cy="3930720"/>
          </a:xfrm>
        </p:spPr>
        <p:txBody>
          <a:bodyPr>
            <a:normAutofit fontScale="77500" lnSpcReduction="20000"/>
          </a:bodyPr>
          <a:lstStyle/>
          <a:p>
            <a:r>
              <a:rPr lang="en-GB" sz="2600" dirty="0">
                <a:latin typeface="Arial" panose="020B0604020202020204" pitchFamily="34" charset="0"/>
                <a:cs typeface="Arial" panose="020B0604020202020204" pitchFamily="34" charset="0"/>
              </a:rPr>
              <a:t>Supporting Destination Management Organisations (DMOs) in sustainable tourism planning, particularly in areas with heavy traffic, by:</a:t>
            </a:r>
          </a:p>
          <a:p>
            <a:pPr lvl="1"/>
            <a:r>
              <a:rPr lang="en-GB" dirty="0">
                <a:latin typeface="Arial" panose="020B0604020202020204" pitchFamily="34" charset="0"/>
                <a:cs typeface="Arial" panose="020B0604020202020204" pitchFamily="34" charset="0"/>
              </a:rPr>
              <a:t>Integrating regional transport means</a:t>
            </a:r>
          </a:p>
          <a:p>
            <a:pPr lvl="1"/>
            <a:r>
              <a:rPr lang="en-GB" dirty="0">
                <a:latin typeface="Arial" panose="020B0604020202020204" pitchFamily="34" charset="0"/>
                <a:cs typeface="Arial" panose="020B0604020202020204" pitchFamily="34" charset="0"/>
              </a:rPr>
              <a:t>Increasing transport inter-modality</a:t>
            </a:r>
          </a:p>
          <a:p>
            <a:pPr lvl="1"/>
            <a:r>
              <a:rPr lang="en-GB" dirty="0">
                <a:latin typeface="Arial" panose="020B0604020202020204" pitchFamily="34" charset="0"/>
                <a:cs typeface="Arial" panose="020B0604020202020204" pitchFamily="34" charset="0"/>
              </a:rPr>
              <a:t>Supporting local initiatives in the field of sustainable mobility</a:t>
            </a:r>
          </a:p>
          <a:p>
            <a:r>
              <a:rPr lang="en-GB" sz="2600" dirty="0">
                <a:latin typeface="Arial" panose="020B0604020202020204" pitchFamily="34" charset="0"/>
                <a:cs typeface="Arial" panose="020B0604020202020204" pitchFamily="34" charset="0"/>
              </a:rPr>
              <a:t>Simplifying and integrating public transport (ticketing, timetables, payment options, discounted offers, etc)</a:t>
            </a:r>
          </a:p>
          <a:p>
            <a:r>
              <a:rPr lang="en-GB" sz="2600" dirty="0">
                <a:latin typeface="Arial" panose="020B0604020202020204" pitchFamily="34" charset="0"/>
                <a:cs typeface="Arial" panose="020B0604020202020204" pitchFamily="34" charset="0"/>
              </a:rPr>
              <a:t>Unitary way of accessing and disseminating information for both tourism and transport (a “one-stop-shop” with free information at local and regional level regarding transport services for tourists, visitors and locals, as well as indicating what and where to visit)</a:t>
            </a:r>
          </a:p>
          <a:p>
            <a:r>
              <a:rPr lang="en-GB" sz="2600" dirty="0">
                <a:latin typeface="Arial" panose="020B0604020202020204" pitchFamily="34" charset="0"/>
                <a:cs typeface="Arial" panose="020B0604020202020204" pitchFamily="34" charset="0"/>
              </a:rPr>
              <a:t>Savings on management and implementation costs and overall effectiveness on providing both tourism and sustainable mobility information</a:t>
            </a:r>
          </a:p>
          <a:p>
            <a:r>
              <a:rPr lang="en-GB" sz="2600" dirty="0">
                <a:latin typeface="Arial" panose="020B0604020202020204" pitchFamily="34" charset="0"/>
                <a:cs typeface="Arial" panose="020B0604020202020204" pitchFamily="34" charset="0"/>
              </a:rPr>
              <a:t>Organizing local economy is easier to manage by integrating sustainable mobility and tourism </a:t>
            </a:r>
          </a:p>
        </p:txBody>
      </p:sp>
      <p:sp>
        <p:nvSpPr>
          <p:cNvPr id="5" name="Footer Placeholder 4">
            <a:extLst>
              <a:ext uri="{FF2B5EF4-FFF2-40B4-BE49-F238E27FC236}">
                <a16:creationId xmlns:a16="http://schemas.microsoft.com/office/drawing/2014/main" id="{37759FDF-29EC-1341-80B3-8ED88A168997}"/>
              </a:ext>
            </a:extLst>
          </p:cNvPr>
          <p:cNvSpPr>
            <a:spLocks noGrp="1"/>
          </p:cNvSpPr>
          <p:nvPr>
            <p:ph type="ftr" sz="quarter" idx="11"/>
          </p:nvPr>
        </p:nvSpPr>
        <p:spPr/>
        <p:txBody>
          <a:bodyPr/>
          <a:lstStyle/>
          <a:p>
            <a:r>
              <a:rPr lang="pt-BR"/>
              <a:t>NUCLEU Project INOVADESTITUR - Contract No 15N/08.02.2019</a:t>
            </a:r>
            <a:endParaRPr lang="en-US"/>
          </a:p>
        </p:txBody>
      </p:sp>
    </p:spTree>
    <p:extLst>
      <p:ext uri="{BB962C8B-B14F-4D97-AF65-F5344CB8AC3E}">
        <p14:creationId xmlns:p14="http://schemas.microsoft.com/office/powerpoint/2010/main" val="25375407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TotalTime>
  <Words>1067</Words>
  <Application>Microsoft Office PowerPoint</Application>
  <PresentationFormat>Widescreen</PresentationFormat>
  <Paragraphs>65</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Merging Tourism Information Centers and Sustainable Mobility Information Centers as Drivers for Tourism Development at Local Level </vt:lpstr>
      <vt:lpstr>PowerPoint Presentation</vt:lpstr>
      <vt:lpstr>Methodological Approach</vt:lpstr>
      <vt:lpstr>Tourism Information Centres</vt:lpstr>
      <vt:lpstr>Sustainable Mobility  Information Centres – Possible Approaches</vt:lpstr>
      <vt:lpstr>Sustainable Mobility  Information Centres – Challenges</vt:lpstr>
      <vt:lpstr>Sustainable Mobility  Information Centres – What They Do</vt:lpstr>
      <vt:lpstr>Sustainable Mobility  Information Centres – 3 Ways of Implementation</vt:lpstr>
      <vt:lpstr>Benefits of Merging SMICs within the Tourism Information Centres</vt:lpstr>
      <vt:lpstr>Conclusions</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melania coman</dc:creator>
  <cp:lastModifiedBy>melania coman</cp:lastModifiedBy>
  <cp:revision>7</cp:revision>
  <dcterms:created xsi:type="dcterms:W3CDTF">2022-05-26T11:50:06Z</dcterms:created>
  <dcterms:modified xsi:type="dcterms:W3CDTF">2022-05-27T04:22:27Z</dcterms:modified>
</cp:coreProperties>
</file>