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u 1"/>
          <p:cNvSpPr>
            <a:spLocks noGrp="1"/>
          </p:cNvSpPr>
          <p:nvPr>
            <p:ph type="ctrTitle"/>
          </p:nvPr>
        </p:nvSpPr>
        <p:spPr>
          <a:xfrm>
            <a:off x="1524000" y="1122363"/>
            <a:ext cx="9144000" cy="2387600"/>
          </a:xfrm>
        </p:spPr>
        <p:txBody>
          <a:bodyPr anchor="b"/>
          <a:lstStyle>
            <a:lvl1pPr algn="ctr">
              <a:defRPr sz="6000"/>
            </a:lvl1pPr>
          </a:lstStyle>
          <a:p>
            <a:r>
              <a:rPr lang="ro-RO"/>
              <a:t>Clic pentru editare stil titlu</a:t>
            </a:r>
          </a:p>
        </p:txBody>
      </p:sp>
      <p:sp>
        <p:nvSpPr>
          <p:cNvPr id="3" name="Subtitl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Clic pentru a edita stilul de subtitlu</a:t>
            </a:r>
          </a:p>
        </p:txBody>
      </p:sp>
      <p:sp>
        <p:nvSpPr>
          <p:cNvPr id="4" name="Substituent dată 3"/>
          <p:cNvSpPr>
            <a:spLocks noGrp="1"/>
          </p:cNvSpPr>
          <p:nvPr>
            <p:ph type="dt" sz="half" idx="10"/>
          </p:nvPr>
        </p:nvSpPr>
        <p:spPr/>
        <p:txBody>
          <a:bodyPr/>
          <a:lstStyle/>
          <a:p>
            <a:fld id="{7170A7F2-FF12-414F-91ED-1168B67A11FE}" type="datetimeFigureOut">
              <a:rPr lang="ro-RO" smtClean="0"/>
              <a:t>29.09.2020</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C2909244-C050-417F-8734-A4F26B0DE457}" type="slidenum">
              <a:rPr lang="ro-RO" smtClean="0"/>
              <a:t>‹#›</a:t>
            </a:fld>
            <a:endParaRPr lang="ro-RO"/>
          </a:p>
        </p:txBody>
      </p:sp>
    </p:spTree>
    <p:extLst>
      <p:ext uri="{BB962C8B-B14F-4D97-AF65-F5344CB8AC3E}">
        <p14:creationId xmlns:p14="http://schemas.microsoft.com/office/powerpoint/2010/main" val="63999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text vertical 2"/>
          <p:cNvSpPr>
            <a:spLocks noGrp="1"/>
          </p:cNvSpPr>
          <p:nvPr>
            <p:ph type="body" orient="vert" idx="1"/>
          </p:nvPr>
        </p:nvSpPr>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7170A7F2-FF12-414F-91ED-1168B67A11FE}" type="datetimeFigureOut">
              <a:rPr lang="ro-RO" smtClean="0"/>
              <a:t>29.09.2020</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C2909244-C050-417F-8734-A4F26B0DE457}" type="slidenum">
              <a:rPr lang="ro-RO" smtClean="0"/>
              <a:t>‹#›</a:t>
            </a:fld>
            <a:endParaRPr lang="ro-RO"/>
          </a:p>
        </p:txBody>
      </p:sp>
    </p:spTree>
    <p:extLst>
      <p:ext uri="{BB962C8B-B14F-4D97-AF65-F5344CB8AC3E}">
        <p14:creationId xmlns:p14="http://schemas.microsoft.com/office/powerpoint/2010/main" val="3894653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8724900" y="365125"/>
            <a:ext cx="2628900" cy="5811838"/>
          </a:xfrm>
        </p:spPr>
        <p:txBody>
          <a:bodyPr vert="eaVert"/>
          <a:lstStyle/>
          <a:p>
            <a:r>
              <a:rPr lang="ro-RO"/>
              <a:t>Clic pentru editare stil titlu</a:t>
            </a:r>
          </a:p>
        </p:txBody>
      </p:sp>
      <p:sp>
        <p:nvSpPr>
          <p:cNvPr id="3" name="Substituent text vertical 2"/>
          <p:cNvSpPr>
            <a:spLocks noGrp="1"/>
          </p:cNvSpPr>
          <p:nvPr>
            <p:ph type="body" orient="vert" idx="1"/>
          </p:nvPr>
        </p:nvSpPr>
        <p:spPr>
          <a:xfrm>
            <a:off x="838200" y="365125"/>
            <a:ext cx="7734300" cy="5811838"/>
          </a:xfrm>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7170A7F2-FF12-414F-91ED-1168B67A11FE}" type="datetimeFigureOut">
              <a:rPr lang="ro-RO" smtClean="0"/>
              <a:t>29.09.2020</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C2909244-C050-417F-8734-A4F26B0DE457}" type="slidenum">
              <a:rPr lang="ro-RO" smtClean="0"/>
              <a:t>‹#›</a:t>
            </a:fld>
            <a:endParaRPr lang="ro-RO"/>
          </a:p>
        </p:txBody>
      </p:sp>
    </p:spTree>
    <p:extLst>
      <p:ext uri="{BB962C8B-B14F-4D97-AF65-F5344CB8AC3E}">
        <p14:creationId xmlns:p14="http://schemas.microsoft.com/office/powerpoint/2010/main" val="26761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conținut 2"/>
          <p:cNvSpPr>
            <a:spLocks noGrp="1"/>
          </p:cNvSpPr>
          <p:nvPr>
            <p:ph idx="1"/>
          </p:nvPr>
        </p:nvSpPr>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7170A7F2-FF12-414F-91ED-1168B67A11FE}" type="datetimeFigureOut">
              <a:rPr lang="ro-RO" smtClean="0"/>
              <a:t>29.09.2020</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C2909244-C050-417F-8734-A4F26B0DE457}" type="slidenum">
              <a:rPr lang="ro-RO" smtClean="0"/>
              <a:t>‹#›</a:t>
            </a:fld>
            <a:endParaRPr lang="ro-RO"/>
          </a:p>
        </p:txBody>
      </p:sp>
    </p:spTree>
    <p:extLst>
      <p:ext uri="{BB962C8B-B14F-4D97-AF65-F5344CB8AC3E}">
        <p14:creationId xmlns:p14="http://schemas.microsoft.com/office/powerpoint/2010/main" val="330367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831850" y="1709738"/>
            <a:ext cx="10515600" cy="2852737"/>
          </a:xfrm>
        </p:spPr>
        <p:txBody>
          <a:bodyPr anchor="b"/>
          <a:lstStyle>
            <a:lvl1pPr>
              <a:defRPr sz="6000"/>
            </a:lvl1pPr>
          </a:lstStyle>
          <a:p>
            <a:r>
              <a:rPr lang="ro-RO"/>
              <a:t>Clic pentru editare stil titlu</a:t>
            </a:r>
          </a:p>
        </p:txBody>
      </p:sp>
      <p:sp>
        <p:nvSpPr>
          <p:cNvPr id="3" name="Substituent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Clic pentru editare stiluri text Coordonator</a:t>
            </a:r>
          </a:p>
        </p:txBody>
      </p:sp>
      <p:sp>
        <p:nvSpPr>
          <p:cNvPr id="4" name="Substituent dată 3"/>
          <p:cNvSpPr>
            <a:spLocks noGrp="1"/>
          </p:cNvSpPr>
          <p:nvPr>
            <p:ph type="dt" sz="half" idx="10"/>
          </p:nvPr>
        </p:nvSpPr>
        <p:spPr/>
        <p:txBody>
          <a:bodyPr/>
          <a:lstStyle/>
          <a:p>
            <a:fld id="{7170A7F2-FF12-414F-91ED-1168B67A11FE}" type="datetimeFigureOut">
              <a:rPr lang="ro-RO" smtClean="0"/>
              <a:t>29.09.2020</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C2909244-C050-417F-8734-A4F26B0DE457}" type="slidenum">
              <a:rPr lang="ro-RO" smtClean="0"/>
              <a:t>‹#›</a:t>
            </a:fld>
            <a:endParaRPr lang="ro-RO"/>
          </a:p>
        </p:txBody>
      </p:sp>
    </p:spTree>
    <p:extLst>
      <p:ext uri="{BB962C8B-B14F-4D97-AF65-F5344CB8AC3E}">
        <p14:creationId xmlns:p14="http://schemas.microsoft.com/office/powerpoint/2010/main" val="3531961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conținut 2"/>
          <p:cNvSpPr>
            <a:spLocks noGrp="1"/>
          </p:cNvSpPr>
          <p:nvPr>
            <p:ph sz="half" idx="1"/>
          </p:nvPr>
        </p:nvSpPr>
        <p:spPr>
          <a:xfrm>
            <a:off x="838200" y="1825625"/>
            <a:ext cx="5181600" cy="435133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p:cNvSpPr>
            <a:spLocks noGrp="1"/>
          </p:cNvSpPr>
          <p:nvPr>
            <p:ph sz="half" idx="2"/>
          </p:nvPr>
        </p:nvSpPr>
        <p:spPr>
          <a:xfrm>
            <a:off x="6172200" y="1825625"/>
            <a:ext cx="5181600" cy="435133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p:cNvSpPr>
            <a:spLocks noGrp="1"/>
          </p:cNvSpPr>
          <p:nvPr>
            <p:ph type="dt" sz="half" idx="10"/>
          </p:nvPr>
        </p:nvSpPr>
        <p:spPr/>
        <p:txBody>
          <a:bodyPr/>
          <a:lstStyle/>
          <a:p>
            <a:fld id="{7170A7F2-FF12-414F-91ED-1168B67A11FE}" type="datetimeFigureOut">
              <a:rPr lang="ro-RO" smtClean="0"/>
              <a:t>29.09.2020</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C2909244-C050-417F-8734-A4F26B0DE457}" type="slidenum">
              <a:rPr lang="ro-RO" smtClean="0"/>
              <a:t>‹#›</a:t>
            </a:fld>
            <a:endParaRPr lang="ro-RO"/>
          </a:p>
        </p:txBody>
      </p:sp>
    </p:spTree>
    <p:extLst>
      <p:ext uri="{BB962C8B-B14F-4D97-AF65-F5344CB8AC3E}">
        <p14:creationId xmlns:p14="http://schemas.microsoft.com/office/powerpoint/2010/main" val="424765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839788" y="365125"/>
            <a:ext cx="10515600" cy="1325563"/>
          </a:xfrm>
        </p:spPr>
        <p:txBody>
          <a:bodyPr/>
          <a:lstStyle/>
          <a:p>
            <a:r>
              <a:rPr lang="ro-RO"/>
              <a:t>Clic pentru editare stil titlu</a:t>
            </a:r>
          </a:p>
        </p:txBody>
      </p:sp>
      <p:sp>
        <p:nvSpPr>
          <p:cNvPr id="3" name="Substituent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 pentru editare stiluri text Coordonator</a:t>
            </a:r>
          </a:p>
        </p:txBody>
      </p:sp>
      <p:sp>
        <p:nvSpPr>
          <p:cNvPr id="4" name="Substituent conținut 3"/>
          <p:cNvSpPr>
            <a:spLocks noGrp="1"/>
          </p:cNvSpPr>
          <p:nvPr>
            <p:ph sz="half" idx="2"/>
          </p:nvPr>
        </p:nvSpPr>
        <p:spPr>
          <a:xfrm>
            <a:off x="839788" y="2505075"/>
            <a:ext cx="5157787" cy="368458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 pentru editare stiluri text Coordonator</a:t>
            </a:r>
          </a:p>
        </p:txBody>
      </p:sp>
      <p:sp>
        <p:nvSpPr>
          <p:cNvPr id="6" name="Substituent conținut 5"/>
          <p:cNvSpPr>
            <a:spLocks noGrp="1"/>
          </p:cNvSpPr>
          <p:nvPr>
            <p:ph sz="quarter" idx="4"/>
          </p:nvPr>
        </p:nvSpPr>
        <p:spPr>
          <a:xfrm>
            <a:off x="6172200" y="2505075"/>
            <a:ext cx="5183188" cy="368458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p:cNvSpPr>
            <a:spLocks noGrp="1"/>
          </p:cNvSpPr>
          <p:nvPr>
            <p:ph type="dt" sz="half" idx="10"/>
          </p:nvPr>
        </p:nvSpPr>
        <p:spPr/>
        <p:txBody>
          <a:bodyPr/>
          <a:lstStyle/>
          <a:p>
            <a:fld id="{7170A7F2-FF12-414F-91ED-1168B67A11FE}" type="datetimeFigureOut">
              <a:rPr lang="ro-RO" smtClean="0"/>
              <a:t>29.09.2020</a:t>
            </a:fld>
            <a:endParaRPr lang="ro-RO"/>
          </a:p>
        </p:txBody>
      </p:sp>
      <p:sp>
        <p:nvSpPr>
          <p:cNvPr id="8" name="Substituent subsol 7"/>
          <p:cNvSpPr>
            <a:spLocks noGrp="1"/>
          </p:cNvSpPr>
          <p:nvPr>
            <p:ph type="ftr" sz="quarter" idx="11"/>
          </p:nvPr>
        </p:nvSpPr>
        <p:spPr/>
        <p:txBody>
          <a:bodyPr/>
          <a:lstStyle/>
          <a:p>
            <a:endParaRPr lang="ro-RO"/>
          </a:p>
        </p:txBody>
      </p:sp>
      <p:sp>
        <p:nvSpPr>
          <p:cNvPr id="9" name="Substituent număr diapozitiv 8"/>
          <p:cNvSpPr>
            <a:spLocks noGrp="1"/>
          </p:cNvSpPr>
          <p:nvPr>
            <p:ph type="sldNum" sz="quarter" idx="12"/>
          </p:nvPr>
        </p:nvSpPr>
        <p:spPr/>
        <p:txBody>
          <a:bodyPr/>
          <a:lstStyle/>
          <a:p>
            <a:fld id="{C2909244-C050-417F-8734-A4F26B0DE457}" type="slidenum">
              <a:rPr lang="ro-RO" smtClean="0"/>
              <a:t>‹#›</a:t>
            </a:fld>
            <a:endParaRPr lang="ro-RO"/>
          </a:p>
        </p:txBody>
      </p:sp>
    </p:spTree>
    <p:extLst>
      <p:ext uri="{BB962C8B-B14F-4D97-AF65-F5344CB8AC3E}">
        <p14:creationId xmlns:p14="http://schemas.microsoft.com/office/powerpoint/2010/main" val="806951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dată 2"/>
          <p:cNvSpPr>
            <a:spLocks noGrp="1"/>
          </p:cNvSpPr>
          <p:nvPr>
            <p:ph type="dt" sz="half" idx="10"/>
          </p:nvPr>
        </p:nvSpPr>
        <p:spPr/>
        <p:txBody>
          <a:bodyPr/>
          <a:lstStyle/>
          <a:p>
            <a:fld id="{7170A7F2-FF12-414F-91ED-1168B67A11FE}" type="datetimeFigureOut">
              <a:rPr lang="ro-RO" smtClean="0"/>
              <a:t>29.09.2020</a:t>
            </a:fld>
            <a:endParaRPr lang="ro-RO"/>
          </a:p>
        </p:txBody>
      </p:sp>
      <p:sp>
        <p:nvSpPr>
          <p:cNvPr id="4" name="Substituent subsol 3"/>
          <p:cNvSpPr>
            <a:spLocks noGrp="1"/>
          </p:cNvSpPr>
          <p:nvPr>
            <p:ph type="ftr" sz="quarter" idx="11"/>
          </p:nvPr>
        </p:nvSpPr>
        <p:spPr/>
        <p:txBody>
          <a:bodyPr/>
          <a:lstStyle/>
          <a:p>
            <a:endParaRPr lang="ro-RO"/>
          </a:p>
        </p:txBody>
      </p:sp>
      <p:sp>
        <p:nvSpPr>
          <p:cNvPr id="5" name="Substituent număr diapozitiv 4"/>
          <p:cNvSpPr>
            <a:spLocks noGrp="1"/>
          </p:cNvSpPr>
          <p:nvPr>
            <p:ph type="sldNum" sz="quarter" idx="12"/>
          </p:nvPr>
        </p:nvSpPr>
        <p:spPr/>
        <p:txBody>
          <a:bodyPr/>
          <a:lstStyle/>
          <a:p>
            <a:fld id="{C2909244-C050-417F-8734-A4F26B0DE457}" type="slidenum">
              <a:rPr lang="ro-RO" smtClean="0"/>
              <a:t>‹#›</a:t>
            </a:fld>
            <a:endParaRPr lang="ro-RO"/>
          </a:p>
        </p:txBody>
      </p:sp>
    </p:spTree>
    <p:extLst>
      <p:ext uri="{BB962C8B-B14F-4D97-AF65-F5344CB8AC3E}">
        <p14:creationId xmlns:p14="http://schemas.microsoft.com/office/powerpoint/2010/main" val="2545027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7170A7F2-FF12-414F-91ED-1168B67A11FE}" type="datetimeFigureOut">
              <a:rPr lang="ro-RO" smtClean="0"/>
              <a:t>29.09.2020</a:t>
            </a:fld>
            <a:endParaRPr lang="ro-RO"/>
          </a:p>
        </p:txBody>
      </p:sp>
      <p:sp>
        <p:nvSpPr>
          <p:cNvPr id="3" name="Substituent subsol 2"/>
          <p:cNvSpPr>
            <a:spLocks noGrp="1"/>
          </p:cNvSpPr>
          <p:nvPr>
            <p:ph type="ftr" sz="quarter" idx="11"/>
          </p:nvPr>
        </p:nvSpPr>
        <p:spPr/>
        <p:txBody>
          <a:bodyPr/>
          <a:lstStyle/>
          <a:p>
            <a:endParaRPr lang="ro-RO"/>
          </a:p>
        </p:txBody>
      </p:sp>
      <p:sp>
        <p:nvSpPr>
          <p:cNvPr id="4" name="Substituent număr diapozitiv 3"/>
          <p:cNvSpPr>
            <a:spLocks noGrp="1"/>
          </p:cNvSpPr>
          <p:nvPr>
            <p:ph type="sldNum" sz="quarter" idx="12"/>
          </p:nvPr>
        </p:nvSpPr>
        <p:spPr/>
        <p:txBody>
          <a:bodyPr/>
          <a:lstStyle/>
          <a:p>
            <a:fld id="{C2909244-C050-417F-8734-A4F26B0DE457}" type="slidenum">
              <a:rPr lang="ro-RO" smtClean="0"/>
              <a:t>‹#›</a:t>
            </a:fld>
            <a:endParaRPr lang="ro-RO"/>
          </a:p>
        </p:txBody>
      </p:sp>
    </p:spTree>
    <p:extLst>
      <p:ext uri="{BB962C8B-B14F-4D97-AF65-F5344CB8AC3E}">
        <p14:creationId xmlns:p14="http://schemas.microsoft.com/office/powerpoint/2010/main" val="2064082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839788" y="457200"/>
            <a:ext cx="3932237" cy="1600200"/>
          </a:xfrm>
        </p:spPr>
        <p:txBody>
          <a:bodyPr anchor="b"/>
          <a:lstStyle>
            <a:lvl1pPr>
              <a:defRPr sz="3200"/>
            </a:lvl1pPr>
          </a:lstStyle>
          <a:p>
            <a:r>
              <a:rPr lang="ro-RO"/>
              <a:t>Clic pentru editare stil titlu</a:t>
            </a:r>
          </a:p>
        </p:txBody>
      </p:sp>
      <p:sp>
        <p:nvSpPr>
          <p:cNvPr id="3" name="Substituent conținut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Clic pentru editare stiluri text Coordonator</a:t>
            </a:r>
          </a:p>
        </p:txBody>
      </p:sp>
      <p:sp>
        <p:nvSpPr>
          <p:cNvPr id="5" name="Substituent dată 4"/>
          <p:cNvSpPr>
            <a:spLocks noGrp="1"/>
          </p:cNvSpPr>
          <p:nvPr>
            <p:ph type="dt" sz="half" idx="10"/>
          </p:nvPr>
        </p:nvSpPr>
        <p:spPr/>
        <p:txBody>
          <a:bodyPr/>
          <a:lstStyle/>
          <a:p>
            <a:fld id="{7170A7F2-FF12-414F-91ED-1168B67A11FE}" type="datetimeFigureOut">
              <a:rPr lang="ro-RO" smtClean="0"/>
              <a:t>29.09.2020</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C2909244-C050-417F-8734-A4F26B0DE457}" type="slidenum">
              <a:rPr lang="ro-RO" smtClean="0"/>
              <a:t>‹#›</a:t>
            </a:fld>
            <a:endParaRPr lang="ro-RO"/>
          </a:p>
        </p:txBody>
      </p:sp>
    </p:spTree>
    <p:extLst>
      <p:ext uri="{BB962C8B-B14F-4D97-AF65-F5344CB8AC3E}">
        <p14:creationId xmlns:p14="http://schemas.microsoft.com/office/powerpoint/2010/main" val="2256149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839788" y="457200"/>
            <a:ext cx="3932237" cy="1600200"/>
          </a:xfrm>
        </p:spPr>
        <p:txBody>
          <a:bodyPr anchor="b"/>
          <a:lstStyle>
            <a:lvl1pPr>
              <a:defRPr sz="3200"/>
            </a:lvl1pPr>
          </a:lstStyle>
          <a:p>
            <a:r>
              <a:rPr lang="ro-RO"/>
              <a:t>Clic pentru editare stil titlu</a:t>
            </a:r>
          </a:p>
        </p:txBody>
      </p:sp>
      <p:sp>
        <p:nvSpPr>
          <p:cNvPr id="3" name="Substituent i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Clic pentru editare stiluri text Coordonator</a:t>
            </a:r>
          </a:p>
        </p:txBody>
      </p:sp>
      <p:sp>
        <p:nvSpPr>
          <p:cNvPr id="5" name="Substituent dată 4"/>
          <p:cNvSpPr>
            <a:spLocks noGrp="1"/>
          </p:cNvSpPr>
          <p:nvPr>
            <p:ph type="dt" sz="half" idx="10"/>
          </p:nvPr>
        </p:nvSpPr>
        <p:spPr/>
        <p:txBody>
          <a:bodyPr/>
          <a:lstStyle/>
          <a:p>
            <a:fld id="{7170A7F2-FF12-414F-91ED-1168B67A11FE}" type="datetimeFigureOut">
              <a:rPr lang="ro-RO" smtClean="0"/>
              <a:t>29.09.2020</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C2909244-C050-417F-8734-A4F26B0DE457}" type="slidenum">
              <a:rPr lang="ro-RO" smtClean="0"/>
              <a:t>‹#›</a:t>
            </a:fld>
            <a:endParaRPr lang="ro-RO"/>
          </a:p>
        </p:txBody>
      </p:sp>
    </p:spTree>
    <p:extLst>
      <p:ext uri="{BB962C8B-B14F-4D97-AF65-F5344CB8AC3E}">
        <p14:creationId xmlns:p14="http://schemas.microsoft.com/office/powerpoint/2010/main" val="3605795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Clic pentru editare stil titlu</a:t>
            </a:r>
          </a:p>
        </p:txBody>
      </p:sp>
      <p:sp>
        <p:nvSpPr>
          <p:cNvPr id="3" name="Substituent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0A7F2-FF12-414F-91ED-1168B67A11FE}" type="datetimeFigureOut">
              <a:rPr lang="ro-RO" smtClean="0"/>
              <a:t>29.09.2020</a:t>
            </a:fld>
            <a:endParaRPr lang="ro-RO"/>
          </a:p>
        </p:txBody>
      </p:sp>
      <p:sp>
        <p:nvSpPr>
          <p:cNvPr id="5" name="Substituent subsol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ubstituent număr diapozitiv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09244-C050-417F-8734-A4F26B0DE457}" type="slidenum">
              <a:rPr lang="ro-RO" smtClean="0"/>
              <a:t>‹#›</a:t>
            </a:fld>
            <a:endParaRPr lang="ro-RO"/>
          </a:p>
        </p:txBody>
      </p:sp>
    </p:spTree>
    <p:extLst>
      <p:ext uri="{BB962C8B-B14F-4D97-AF65-F5344CB8AC3E}">
        <p14:creationId xmlns:p14="http://schemas.microsoft.com/office/powerpoint/2010/main" val="2790660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u 1"/>
          <p:cNvSpPr>
            <a:spLocks noGrp="1"/>
          </p:cNvSpPr>
          <p:nvPr>
            <p:ph type="ctrTitle"/>
          </p:nvPr>
        </p:nvSpPr>
        <p:spPr>
          <a:xfrm>
            <a:off x="1647930" y="2391508"/>
            <a:ext cx="9020070" cy="1118454"/>
          </a:xfrm>
        </p:spPr>
        <p:txBody>
          <a:bodyPr>
            <a:normAutofit fontScale="90000"/>
          </a:bodyPr>
          <a:lstStyle/>
          <a:p>
            <a:pPr>
              <a:lnSpc>
                <a:spcPct val="107000"/>
              </a:lnSpc>
              <a:spcAft>
                <a:spcPts val="800"/>
              </a:spcAft>
            </a:pPr>
            <a:br>
              <a:rPr lang="ro-RO" sz="4800" dirty="0">
                <a:solidFill>
                  <a:schemeClr val="accent5">
                    <a:lumMod val="75000"/>
                  </a:schemeClr>
                </a:solidFill>
                <a:effectLst/>
                <a:latin typeface="Arial Narrow" panose="020B0606020202030204" pitchFamily="34" charset="0"/>
                <a:ea typeface="Calibri" panose="020F0502020204030204" pitchFamily="34" charset="0"/>
                <a:cs typeface="Times New Roman" panose="02020603050405020304" pitchFamily="18" charset="0"/>
              </a:rPr>
            </a:br>
            <a:endParaRPr lang="ro-RO" dirty="0">
              <a:solidFill>
                <a:schemeClr val="accent5">
                  <a:lumMod val="75000"/>
                </a:schemeClr>
              </a:solidFill>
              <a:latin typeface="Arial Narrow" panose="020B0606020202030204" pitchFamily="34" charset="0"/>
            </a:endParaRPr>
          </a:p>
        </p:txBody>
      </p:sp>
      <p:sp>
        <p:nvSpPr>
          <p:cNvPr id="3" name="Subtitlu 2"/>
          <p:cNvSpPr>
            <a:spLocks noGrp="1"/>
          </p:cNvSpPr>
          <p:nvPr>
            <p:ph type="subTitle" idx="1"/>
          </p:nvPr>
        </p:nvSpPr>
        <p:spPr>
          <a:xfrm>
            <a:off x="1524000" y="4045789"/>
            <a:ext cx="9144000" cy="2419709"/>
          </a:xfrm>
        </p:spPr>
        <p:txBody>
          <a:bodyPr>
            <a:normAutofit fontScale="92500" lnSpcReduction="20000"/>
          </a:bodyPr>
          <a:lstStyle/>
          <a:p>
            <a:r>
              <a:rPr lang="ro-RO" b="1" dirty="0">
                <a:latin typeface="Cambria" panose="02040503050406030204" pitchFamily="18" charset="0"/>
              </a:rPr>
              <a:t>			</a:t>
            </a:r>
          </a:p>
          <a:p>
            <a:r>
              <a:rPr lang="ro-RO" sz="2000" b="1" dirty="0">
                <a:latin typeface="Cambria" panose="02040503050406030204" pitchFamily="18" charset="0"/>
              </a:rPr>
              <a:t>			</a:t>
            </a:r>
            <a:r>
              <a:rPr lang="ro-RO" sz="2000" b="1" dirty="0">
                <a:solidFill>
                  <a:schemeClr val="accent5">
                    <a:lumMod val="75000"/>
                  </a:schemeClr>
                </a:solidFill>
                <a:latin typeface="Cambria" panose="02040503050406030204" pitchFamily="18" charset="0"/>
              </a:rPr>
              <a:t>		CS III Dr. Ing. Emanuela-Adina COCIȘ  </a:t>
            </a:r>
          </a:p>
          <a:p>
            <a:r>
              <a:rPr lang="ro-RO" sz="2000" b="1" dirty="0">
                <a:solidFill>
                  <a:schemeClr val="accent5">
                    <a:lumMod val="75000"/>
                  </a:schemeClr>
                </a:solidFill>
                <a:latin typeface="Cambria" panose="02040503050406030204" pitchFamily="18" charset="0"/>
              </a:rPr>
              <a:t>	         		         CS I Dr. Ing. Ioan SURDU </a:t>
            </a:r>
            <a:endParaRPr lang="ro-RO" sz="2000" dirty="0">
              <a:solidFill>
                <a:schemeClr val="accent5">
                  <a:lumMod val="75000"/>
                </a:schemeClr>
              </a:solidFill>
              <a:latin typeface="Cambria" panose="02040503050406030204" pitchFamily="18" charset="0"/>
            </a:endParaRPr>
          </a:p>
          <a:p>
            <a:endParaRPr lang="ro-RO" dirty="0">
              <a:solidFill>
                <a:schemeClr val="accent5">
                  <a:lumMod val="75000"/>
                </a:schemeClr>
              </a:solidFill>
              <a:latin typeface="Cambria" panose="02040503050406030204" pitchFamily="18" charset="0"/>
            </a:endParaRPr>
          </a:p>
          <a:p>
            <a:endParaRPr lang="ro-RO" dirty="0">
              <a:solidFill>
                <a:schemeClr val="accent5">
                  <a:lumMod val="75000"/>
                </a:schemeClr>
              </a:solidFill>
              <a:latin typeface="Cambria" panose="02040503050406030204" pitchFamily="18" charset="0"/>
            </a:endParaRPr>
          </a:p>
          <a:p>
            <a:r>
              <a:rPr lang="ro-RO" sz="1600" dirty="0">
                <a:solidFill>
                  <a:schemeClr val="accent5">
                    <a:lumMod val="75000"/>
                  </a:schemeClr>
                </a:solidFill>
                <a:latin typeface="Cambria" panose="02040503050406030204" pitchFamily="18" charset="0"/>
              </a:rPr>
              <a:t>Centre of </a:t>
            </a:r>
            <a:r>
              <a:rPr lang="ro-RO" sz="1600" dirty="0" err="1">
                <a:solidFill>
                  <a:schemeClr val="accent5">
                    <a:lumMod val="75000"/>
                  </a:schemeClr>
                </a:solidFill>
                <a:latin typeface="Cambria" panose="02040503050406030204" pitchFamily="18" charset="0"/>
              </a:rPr>
              <a:t>Mountain</a:t>
            </a:r>
            <a:r>
              <a:rPr lang="ro-RO" sz="1600" dirty="0">
                <a:solidFill>
                  <a:schemeClr val="accent5">
                    <a:lumMod val="75000"/>
                  </a:schemeClr>
                </a:solidFill>
                <a:latin typeface="Cambria" panose="02040503050406030204" pitchFamily="18" charset="0"/>
              </a:rPr>
              <a:t> </a:t>
            </a:r>
            <a:r>
              <a:rPr lang="ro-RO" sz="1600" dirty="0" err="1">
                <a:solidFill>
                  <a:schemeClr val="accent5">
                    <a:lumMod val="75000"/>
                  </a:schemeClr>
                </a:solidFill>
                <a:latin typeface="Cambria" panose="02040503050406030204" pitchFamily="18" charset="0"/>
              </a:rPr>
              <a:t>Economy</a:t>
            </a:r>
            <a:r>
              <a:rPr lang="ro-RO" sz="1600" dirty="0">
                <a:solidFill>
                  <a:schemeClr val="accent5">
                    <a:lumMod val="75000"/>
                  </a:schemeClr>
                </a:solidFill>
                <a:latin typeface="Cambria" panose="02040503050406030204" pitchFamily="18" charset="0"/>
              </a:rPr>
              <a:t> “CE-MONT”</a:t>
            </a:r>
          </a:p>
          <a:p>
            <a:r>
              <a:rPr lang="en-US" sz="1600" dirty="0">
                <a:solidFill>
                  <a:schemeClr val="accent5">
                    <a:lumMod val="75000"/>
                  </a:schemeClr>
                </a:solidFill>
                <a:latin typeface="Cambria" panose="02040503050406030204" pitchFamily="18" charset="0"/>
              </a:rPr>
              <a:t>National Institute for Economic Research “</a:t>
            </a:r>
            <a:r>
              <a:rPr lang="en-US" sz="1600" dirty="0" err="1">
                <a:solidFill>
                  <a:schemeClr val="accent5">
                    <a:lumMod val="75000"/>
                  </a:schemeClr>
                </a:solidFill>
                <a:latin typeface="Cambria" panose="02040503050406030204" pitchFamily="18" charset="0"/>
              </a:rPr>
              <a:t>Costin</a:t>
            </a:r>
            <a:r>
              <a:rPr lang="en-US" sz="1600" dirty="0">
                <a:solidFill>
                  <a:schemeClr val="accent5">
                    <a:lumMod val="75000"/>
                  </a:schemeClr>
                </a:solidFill>
                <a:latin typeface="Cambria" panose="02040503050406030204" pitchFamily="18" charset="0"/>
              </a:rPr>
              <a:t> C. </a:t>
            </a:r>
            <a:r>
              <a:rPr lang="en-US" sz="1600" dirty="0" err="1">
                <a:solidFill>
                  <a:schemeClr val="accent5">
                    <a:lumMod val="75000"/>
                  </a:schemeClr>
                </a:solidFill>
                <a:latin typeface="Cambria" panose="02040503050406030204" pitchFamily="18" charset="0"/>
              </a:rPr>
              <a:t>Kiriţescu</a:t>
            </a:r>
            <a:r>
              <a:rPr lang="en-US" sz="1600" dirty="0">
                <a:solidFill>
                  <a:schemeClr val="accent5">
                    <a:lumMod val="75000"/>
                  </a:schemeClr>
                </a:solidFill>
                <a:latin typeface="Cambria" panose="02040503050406030204" pitchFamily="18" charset="0"/>
              </a:rPr>
              <a:t>”</a:t>
            </a:r>
            <a:r>
              <a:rPr lang="ro-RO" sz="1600" dirty="0">
                <a:solidFill>
                  <a:schemeClr val="accent5">
                    <a:lumMod val="75000"/>
                  </a:schemeClr>
                </a:solidFill>
                <a:latin typeface="Cambria" panose="02040503050406030204" pitchFamily="18" charset="0"/>
              </a:rPr>
              <a:t>- INCE, Romanian Academy</a:t>
            </a:r>
          </a:p>
        </p:txBody>
      </p:sp>
      <p:sp>
        <p:nvSpPr>
          <p:cNvPr id="8" name="Dreptunghi 7"/>
          <p:cNvSpPr/>
          <p:nvPr/>
        </p:nvSpPr>
        <p:spPr>
          <a:xfrm>
            <a:off x="1524000" y="502418"/>
            <a:ext cx="8865996" cy="1200329"/>
          </a:xfrm>
          <a:prstGeom prst="rect">
            <a:avLst/>
          </a:prstGeom>
        </p:spPr>
        <p:txBody>
          <a:bodyPr wrap="square">
            <a:spAutoFit/>
          </a:bodyPr>
          <a:lstStyle/>
          <a:p>
            <a:pPr algn="ctr"/>
            <a:r>
              <a:rPr lang="ro-RO" sz="2400" b="1">
                <a:solidFill>
                  <a:schemeClr val="accent5">
                    <a:lumMod val="75000"/>
                  </a:schemeClr>
                </a:solidFill>
                <a:latin typeface="Cambria" panose="02040503050406030204" pitchFamily="18" charset="0"/>
                <a:ea typeface="Calibri" panose="020F0502020204030204" pitchFamily="34" charset="0"/>
                <a:cs typeface="Times New Roman" panose="02020603050405020304" pitchFamily="18" charset="0"/>
              </a:rPr>
              <a:t>“B</a:t>
            </a:r>
            <a:r>
              <a:rPr lang="ro-RO" sz="2400" b="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eauty </a:t>
            </a:r>
            <a:r>
              <a:rPr lang="ro-RO" sz="2400" b="1" dirty="0" err="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and</a:t>
            </a:r>
            <a:r>
              <a:rPr lang="ro-RO" sz="2400" b="1" dirty="0">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ro-RO" sz="2400" b="1" err="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the</a:t>
            </a:r>
            <a:r>
              <a:rPr lang="ro-RO" sz="2400" b="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ro-RO" sz="2400" b="1" dirty="0">
                <a:solidFill>
                  <a:schemeClr val="accent5">
                    <a:lumMod val="75000"/>
                  </a:schemeClr>
                </a:solidFill>
                <a:latin typeface="Cambria" panose="02040503050406030204" pitchFamily="18" charset="0"/>
                <a:ea typeface="Calibri" panose="020F0502020204030204" pitchFamily="34" charset="0"/>
                <a:cs typeface="Times New Roman" panose="02020603050405020304" pitchFamily="18" charset="0"/>
              </a:rPr>
              <a:t>B</a:t>
            </a:r>
            <a:r>
              <a:rPr lang="ro-RO" sz="2400" b="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east</a:t>
            </a:r>
            <a:r>
              <a:rPr lang="ro-RO" sz="2400" b="1" dirty="0">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 a </a:t>
            </a:r>
            <a:r>
              <a:rPr lang="ro-RO" sz="2400" b="1" dirty="0" err="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critical</a:t>
            </a:r>
            <a:r>
              <a:rPr lang="ro-RO" sz="2400" b="1" dirty="0">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ro-RO" sz="2400" b="1" dirty="0" err="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analysis</a:t>
            </a:r>
            <a:r>
              <a:rPr lang="ro-RO" sz="2400" b="1" dirty="0">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ro-RO" sz="2400" b="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of the relationship between tourism and </a:t>
            </a:r>
            <a:r>
              <a:rPr lang="ro-RO" sz="2400" b="1" dirty="0" err="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waste</a:t>
            </a:r>
            <a:r>
              <a:rPr lang="ro-RO" sz="2400" b="1" dirty="0">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ro-RO" sz="2400" b="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management in Romania’s </a:t>
            </a:r>
            <a:r>
              <a:rPr lang="ro-RO" sz="2400" b="1" dirty="0" err="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mountain</a:t>
            </a:r>
            <a:r>
              <a:rPr lang="ro-RO" sz="2400" b="1" dirty="0">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ro-RO" sz="2400" b="1" dirty="0" err="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area</a:t>
            </a:r>
            <a:endParaRPr lang="ro-RO" sz="2400" dirty="0">
              <a:solidFill>
                <a:schemeClr val="accent5">
                  <a:lumMod val="75000"/>
                </a:schemeClr>
              </a:solidFill>
            </a:endParaRPr>
          </a:p>
        </p:txBody>
      </p:sp>
    </p:spTree>
    <p:extLst>
      <p:ext uri="{BB962C8B-B14F-4D97-AF65-F5344CB8AC3E}">
        <p14:creationId xmlns:p14="http://schemas.microsoft.com/office/powerpoint/2010/main" val="560367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pPr algn="ctr"/>
            <a:r>
              <a:rPr lang="ro-RO" sz="2400" b="1" dirty="0">
                <a:solidFill>
                  <a:schemeClr val="accent5">
                    <a:lumMod val="75000"/>
                  </a:schemeClr>
                </a:solidFill>
                <a:latin typeface="Cambria" panose="02040503050406030204" pitchFamily="18" charset="0"/>
              </a:rPr>
              <a:t>A</a:t>
            </a:r>
            <a:r>
              <a:rPr lang="en-US" sz="2400" b="1" dirty="0">
                <a:solidFill>
                  <a:schemeClr val="accent5">
                    <a:lumMod val="75000"/>
                  </a:schemeClr>
                </a:solidFill>
                <a:latin typeface="Cambria" panose="02040503050406030204" pitchFamily="18" charset="0"/>
              </a:rPr>
              <a:t> critical analysis  regarding the relationship tourism-waste management  in Romania’s mountain area</a:t>
            </a:r>
            <a:endParaRPr lang="ro-RO" dirty="0">
              <a:solidFill>
                <a:schemeClr val="accent5">
                  <a:lumMod val="75000"/>
                </a:schemeClr>
              </a:solidFill>
            </a:endParaRPr>
          </a:p>
        </p:txBody>
      </p:sp>
      <p:sp>
        <p:nvSpPr>
          <p:cNvPr id="3" name="Substituent conținut 2"/>
          <p:cNvSpPr>
            <a:spLocks noGrp="1"/>
          </p:cNvSpPr>
          <p:nvPr>
            <p:ph idx="1"/>
          </p:nvPr>
        </p:nvSpPr>
        <p:spPr>
          <a:xfrm>
            <a:off x="838200" y="1570008"/>
            <a:ext cx="10515600" cy="4606955"/>
          </a:xfrm>
        </p:spPr>
        <p:txBody>
          <a:bodyPr>
            <a:normAutofit/>
          </a:bodyPr>
          <a:lstStyle/>
          <a:p>
            <a:pPr marL="0" indent="0">
              <a:buNone/>
            </a:pPr>
            <a:r>
              <a:rPr lang="ro-RO" sz="1800" dirty="0">
                <a:solidFill>
                  <a:schemeClr val="accent5">
                    <a:lumMod val="75000"/>
                  </a:schemeClr>
                </a:solidFill>
                <a:latin typeface="Cambria" panose="02040503050406030204" pitchFamily="18" charset="0"/>
              </a:rPr>
              <a:t>The </a:t>
            </a:r>
            <a:r>
              <a:rPr lang="ro-RO" sz="1800" dirty="0" err="1">
                <a:solidFill>
                  <a:schemeClr val="accent5">
                    <a:lumMod val="75000"/>
                  </a:schemeClr>
                </a:solidFill>
                <a:latin typeface="Cambria" panose="02040503050406030204" pitchFamily="18" charset="0"/>
              </a:rPr>
              <a:t>results</a:t>
            </a:r>
            <a:r>
              <a:rPr lang="ro-RO" sz="1800" dirty="0">
                <a:solidFill>
                  <a:schemeClr val="accent5">
                    <a:lumMod val="75000"/>
                  </a:schemeClr>
                </a:solidFill>
                <a:latin typeface="Cambria" panose="02040503050406030204" pitchFamily="18" charset="0"/>
              </a:rPr>
              <a:t> of </a:t>
            </a:r>
            <a:r>
              <a:rPr lang="en-US" sz="1800" dirty="0">
                <a:solidFill>
                  <a:schemeClr val="accent5">
                    <a:lumMod val="75000"/>
                  </a:schemeClr>
                </a:solidFill>
                <a:latin typeface="Cambria" panose="02040503050406030204" pitchFamily="18" charset="0"/>
              </a:rPr>
              <a:t>our analysis, </a:t>
            </a:r>
            <a:r>
              <a:rPr lang="ro-RO" sz="1800" dirty="0" err="1">
                <a:solidFill>
                  <a:schemeClr val="accent5">
                    <a:lumMod val="75000"/>
                  </a:schemeClr>
                </a:solidFill>
                <a:latin typeface="Cambria" panose="02040503050406030204" pitchFamily="18" charset="0"/>
              </a:rPr>
              <a:t>showed</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 that these touristic areas are confronting themselves with a poor waste management infrastructure (not all areas are connected to sanitation services, leading to important amounts of waste that remain uncollected) and with the absence of effective waste management programs (collection is done at large time frames, see figure 3)</a:t>
            </a:r>
            <a:r>
              <a:rPr lang="ro-RO" sz="1800" dirty="0">
                <a:solidFill>
                  <a:schemeClr val="accent5">
                    <a:lumMod val="75000"/>
                  </a:schemeClr>
                </a:solidFill>
                <a:latin typeface="Cambria" panose="02040503050406030204" pitchFamily="18" charset="0"/>
              </a:rPr>
              <a:t>.</a:t>
            </a:r>
          </a:p>
          <a:p>
            <a:pPr marL="0" indent="0">
              <a:buNone/>
            </a:pPr>
            <a:endParaRPr lang="ro-RO" sz="1800" dirty="0">
              <a:latin typeface="Cambria" panose="02040503050406030204" pitchFamily="18" charset="0"/>
            </a:endParaRPr>
          </a:p>
        </p:txBody>
      </p:sp>
      <p:pic>
        <p:nvPicPr>
          <p:cNvPr id="4" name="Imagine 3"/>
          <p:cNvPicPr>
            <a:picLocks noChangeAspect="1"/>
          </p:cNvPicPr>
          <p:nvPr/>
        </p:nvPicPr>
        <p:blipFill>
          <a:blip r:embed="rId2"/>
          <a:stretch>
            <a:fillRect/>
          </a:stretch>
        </p:blipFill>
        <p:spPr>
          <a:xfrm>
            <a:off x="2470880" y="2692201"/>
            <a:ext cx="6008886" cy="3414673"/>
          </a:xfrm>
          <a:prstGeom prst="rect">
            <a:avLst/>
          </a:prstGeom>
        </p:spPr>
      </p:pic>
      <p:sp>
        <p:nvSpPr>
          <p:cNvPr id="5" name="Dreptunghi 4"/>
          <p:cNvSpPr/>
          <p:nvPr/>
        </p:nvSpPr>
        <p:spPr>
          <a:xfrm>
            <a:off x="2470880" y="6106874"/>
            <a:ext cx="6096000" cy="553998"/>
          </a:xfrm>
          <a:prstGeom prst="rect">
            <a:avLst/>
          </a:prstGeom>
        </p:spPr>
        <p:txBody>
          <a:bodyPr>
            <a:spAutoFit/>
          </a:bodyPr>
          <a:lstStyle/>
          <a:p>
            <a:pPr algn="ctr"/>
            <a:r>
              <a:rPr lang="en-US" sz="1000" dirty="0">
                <a:latin typeface="Cambria" panose="02040503050406030204" pitchFamily="18" charset="0"/>
              </a:rPr>
              <a:t>Figure 3.  Improper waste management in </a:t>
            </a:r>
            <a:r>
              <a:rPr lang="en-US" sz="1000" dirty="0" err="1">
                <a:latin typeface="Cambria" panose="02040503050406030204" pitchFamily="18" charset="0"/>
              </a:rPr>
              <a:t>Mărișel</a:t>
            </a:r>
            <a:r>
              <a:rPr lang="en-US" sz="1000" dirty="0">
                <a:latin typeface="Cambria" panose="02040503050406030204" pitchFamily="18" charset="0"/>
              </a:rPr>
              <a:t>, </a:t>
            </a:r>
            <a:r>
              <a:rPr lang="en-US" sz="1000" dirty="0" err="1">
                <a:latin typeface="Cambria" panose="02040503050406030204" pitchFamily="18" charset="0"/>
              </a:rPr>
              <a:t>Cluj</a:t>
            </a:r>
            <a:r>
              <a:rPr lang="en-US" sz="1000" dirty="0">
                <a:latin typeface="Cambria" panose="02040503050406030204" pitchFamily="18" charset="0"/>
              </a:rPr>
              <a:t> county. Photo </a:t>
            </a:r>
            <a:r>
              <a:rPr lang="en-US" sz="1000" dirty="0" err="1">
                <a:latin typeface="Cambria" panose="02040503050406030204" pitchFamily="18" charset="0"/>
              </a:rPr>
              <a:t>source:https</a:t>
            </a:r>
            <a:r>
              <a:rPr lang="en-US" sz="1000" dirty="0">
                <a:latin typeface="Cambria" panose="02040503050406030204" pitchFamily="18" charset="0"/>
              </a:rPr>
              <a:t>://www.stiridecluj.ro/economic/comuna-marisel-un-paradis-pe-pamant-nu-are-bani-nici-sa-ridice-saptamanal-gunoaiele-menajere-foto</a:t>
            </a:r>
            <a:endParaRPr lang="ro-RO" sz="1000" dirty="0">
              <a:latin typeface="Cambria" panose="02040503050406030204" pitchFamily="18" charset="0"/>
            </a:endParaRPr>
          </a:p>
        </p:txBody>
      </p:sp>
    </p:spTree>
    <p:extLst>
      <p:ext uri="{BB962C8B-B14F-4D97-AF65-F5344CB8AC3E}">
        <p14:creationId xmlns:p14="http://schemas.microsoft.com/office/powerpoint/2010/main" val="1812228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pPr algn="ctr"/>
            <a:r>
              <a:rPr lang="ro-RO" sz="2000" b="1" dirty="0">
                <a:solidFill>
                  <a:schemeClr val="accent5">
                    <a:lumMod val="75000"/>
                  </a:schemeClr>
                </a:solidFill>
                <a:latin typeface="Cambria" panose="02040503050406030204" pitchFamily="18" charset="0"/>
              </a:rPr>
              <a:t>A</a:t>
            </a:r>
            <a:r>
              <a:rPr lang="en-US" sz="2000" b="1" dirty="0">
                <a:solidFill>
                  <a:schemeClr val="accent5">
                    <a:lumMod val="75000"/>
                  </a:schemeClr>
                </a:solidFill>
                <a:latin typeface="Cambria" panose="02040503050406030204" pitchFamily="18" charset="0"/>
              </a:rPr>
              <a:t> critical analysis  regarding the relationship tourism-waste management  in Romania’s mountain area</a:t>
            </a:r>
            <a:endParaRPr lang="ro-RO" sz="2000" dirty="0">
              <a:solidFill>
                <a:schemeClr val="accent5">
                  <a:lumMod val="75000"/>
                </a:schemeClr>
              </a:solidFill>
            </a:endParaRPr>
          </a:p>
        </p:txBody>
      </p:sp>
      <p:sp>
        <p:nvSpPr>
          <p:cNvPr id="3" name="Substituent conținut 2"/>
          <p:cNvSpPr>
            <a:spLocks noGrp="1"/>
          </p:cNvSpPr>
          <p:nvPr>
            <p:ph idx="1"/>
          </p:nvPr>
        </p:nvSpPr>
        <p:spPr>
          <a:xfrm>
            <a:off x="838200" y="1570008"/>
            <a:ext cx="10515600" cy="4523045"/>
          </a:xfrm>
        </p:spPr>
        <p:txBody>
          <a:bodyPr/>
          <a:lstStyle/>
          <a:p>
            <a:pPr marL="0" indent="0" algn="just">
              <a:buNone/>
            </a:pPr>
            <a:r>
              <a:rPr lang="en-US" sz="1800" dirty="0">
                <a:solidFill>
                  <a:schemeClr val="accent5">
                    <a:lumMod val="75000"/>
                  </a:schemeClr>
                </a:solidFill>
                <a:latin typeface="Cambria" panose="02040503050406030204" pitchFamily="18" charset="0"/>
              </a:rPr>
              <a:t>These facts are leading to illegal dumping of most quantities of waste  (see figure 4), disturbing the habitat and reducing the recreational value of touristic areas</a:t>
            </a:r>
            <a:r>
              <a:rPr lang="ro-RO" sz="1800" dirty="0">
                <a:solidFill>
                  <a:schemeClr val="accent5">
                    <a:lumMod val="75000"/>
                  </a:schemeClr>
                </a:solidFill>
                <a:latin typeface="Cambria" panose="02040503050406030204" pitchFamily="18" charset="0"/>
              </a:rPr>
              <a:t>, s</a:t>
            </a:r>
            <a:r>
              <a:rPr lang="en-US" sz="1800" dirty="0" err="1">
                <a:solidFill>
                  <a:schemeClr val="accent5">
                    <a:lumMod val="75000"/>
                  </a:schemeClr>
                </a:solidFill>
                <a:latin typeface="Cambria" panose="02040503050406030204" pitchFamily="18" charset="0"/>
              </a:rPr>
              <a:t>imilar</a:t>
            </a:r>
            <a:r>
              <a:rPr lang="en-US" sz="1800" dirty="0">
                <a:solidFill>
                  <a:schemeClr val="accent5">
                    <a:lumMod val="75000"/>
                  </a:schemeClr>
                </a:solidFill>
                <a:latin typeface="Cambria" panose="02040503050406030204" pitchFamily="18" charset="0"/>
              </a:rPr>
              <a:t>  issues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being</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identified and reported by </a:t>
            </a:r>
            <a:r>
              <a:rPr lang="en-US" sz="1800" dirty="0" err="1">
                <a:solidFill>
                  <a:schemeClr val="accent5">
                    <a:lumMod val="75000"/>
                  </a:schemeClr>
                </a:solidFill>
                <a:latin typeface="Cambria" panose="02040503050406030204" pitchFamily="18" charset="0"/>
              </a:rPr>
              <a:t>Murava</a:t>
            </a:r>
            <a:r>
              <a:rPr lang="en-US" sz="1800" dirty="0">
                <a:solidFill>
                  <a:schemeClr val="accent5">
                    <a:lumMod val="75000"/>
                  </a:schemeClr>
                </a:solidFill>
                <a:latin typeface="Cambria" panose="02040503050406030204" pitchFamily="18" charset="0"/>
              </a:rPr>
              <a:t> and </a:t>
            </a:r>
            <a:r>
              <a:rPr lang="en-US" sz="1800" dirty="0" err="1">
                <a:solidFill>
                  <a:schemeClr val="accent5">
                    <a:lumMod val="75000"/>
                  </a:schemeClr>
                </a:solidFill>
                <a:latin typeface="Cambria" panose="02040503050406030204" pitchFamily="18" charset="0"/>
              </a:rPr>
              <a:t>Korobeinykova</a:t>
            </a:r>
            <a:r>
              <a:rPr lang="en-US" sz="1800" dirty="0">
                <a:solidFill>
                  <a:schemeClr val="accent5">
                    <a:lumMod val="75000"/>
                  </a:schemeClr>
                </a:solidFill>
                <a:latin typeface="Cambria" panose="02040503050406030204" pitchFamily="18" charset="0"/>
              </a:rPr>
              <a:t> (2016) in their study on the touristic areas from the Ukrainian Carpathians</a:t>
            </a:r>
            <a:r>
              <a:rPr lang="ro-RO" sz="1800" dirty="0">
                <a:solidFill>
                  <a:schemeClr val="accent5">
                    <a:lumMod val="75000"/>
                  </a:schemeClr>
                </a:solidFill>
                <a:latin typeface="Cambria" panose="02040503050406030204" pitchFamily="18" charset="0"/>
              </a:rPr>
              <a:t>.</a:t>
            </a:r>
            <a:endParaRPr lang="en-US" sz="1800" dirty="0">
              <a:solidFill>
                <a:schemeClr val="accent5">
                  <a:lumMod val="75000"/>
                </a:schemeClr>
              </a:solidFill>
              <a:latin typeface="Cambria" panose="02040503050406030204" pitchFamily="18" charset="0"/>
            </a:endParaRPr>
          </a:p>
          <a:p>
            <a:endParaRPr lang="en-US" dirty="0">
              <a:solidFill>
                <a:schemeClr val="accent5">
                  <a:lumMod val="75000"/>
                </a:schemeClr>
              </a:solidFill>
            </a:endParaRPr>
          </a:p>
          <a:p>
            <a:pPr marL="0" indent="0">
              <a:buNone/>
            </a:pPr>
            <a:endParaRPr lang="en-US" dirty="0"/>
          </a:p>
        </p:txBody>
      </p:sp>
      <p:pic>
        <p:nvPicPr>
          <p:cNvPr id="4" name="Imagine 3"/>
          <p:cNvPicPr>
            <a:picLocks noChangeAspect="1"/>
          </p:cNvPicPr>
          <p:nvPr/>
        </p:nvPicPr>
        <p:blipFill>
          <a:blip r:embed="rId2"/>
          <a:stretch>
            <a:fillRect/>
          </a:stretch>
        </p:blipFill>
        <p:spPr>
          <a:xfrm>
            <a:off x="2866845" y="2488337"/>
            <a:ext cx="5260645" cy="3516362"/>
          </a:xfrm>
          <a:prstGeom prst="rect">
            <a:avLst/>
          </a:prstGeom>
        </p:spPr>
      </p:pic>
      <p:sp>
        <p:nvSpPr>
          <p:cNvPr id="5" name="Dreptunghi 4"/>
          <p:cNvSpPr/>
          <p:nvPr/>
        </p:nvSpPr>
        <p:spPr>
          <a:xfrm>
            <a:off x="2522136" y="6004699"/>
            <a:ext cx="6440709" cy="400110"/>
          </a:xfrm>
          <a:prstGeom prst="rect">
            <a:avLst/>
          </a:prstGeom>
        </p:spPr>
        <p:txBody>
          <a:bodyPr wrap="square">
            <a:spAutoFit/>
          </a:bodyPr>
          <a:lstStyle/>
          <a:p>
            <a:pPr algn="ctr"/>
            <a:r>
              <a:rPr lang="ro-RO" sz="1000" dirty="0" err="1">
                <a:latin typeface="Cambria" panose="02040503050406030204" pitchFamily="18" charset="0"/>
              </a:rPr>
              <a:t>Figure</a:t>
            </a:r>
            <a:r>
              <a:rPr lang="ro-RO" sz="1000" dirty="0">
                <a:latin typeface="Cambria" panose="02040503050406030204" pitchFamily="18" charset="0"/>
              </a:rPr>
              <a:t> 4. </a:t>
            </a:r>
            <a:r>
              <a:rPr lang="ro-RO" sz="1000" dirty="0" err="1">
                <a:latin typeface="Cambria" panose="02040503050406030204" pitchFamily="18" charset="0"/>
              </a:rPr>
              <a:t>Abandoned</a:t>
            </a:r>
            <a:r>
              <a:rPr lang="ro-RO" sz="1000" dirty="0">
                <a:latin typeface="Cambria" panose="02040503050406030204" pitchFamily="18" charset="0"/>
              </a:rPr>
              <a:t> </a:t>
            </a:r>
            <a:r>
              <a:rPr lang="ro-RO" sz="1000" dirty="0" err="1">
                <a:latin typeface="Cambria" panose="02040503050406030204" pitchFamily="18" charset="0"/>
              </a:rPr>
              <a:t>waste</a:t>
            </a:r>
            <a:r>
              <a:rPr lang="ro-RO" sz="1000" dirty="0">
                <a:latin typeface="Cambria" panose="02040503050406030204" pitchFamily="18" charset="0"/>
              </a:rPr>
              <a:t> on  Gilău-Măguri Răcătău </a:t>
            </a:r>
            <a:r>
              <a:rPr lang="ro-RO" sz="1000" dirty="0" err="1">
                <a:latin typeface="Cambria" panose="02040503050406030204" pitchFamily="18" charset="0"/>
              </a:rPr>
              <a:t>road</a:t>
            </a:r>
            <a:r>
              <a:rPr lang="ro-RO" sz="1000" dirty="0">
                <a:latin typeface="Cambria" panose="02040503050406030204" pitchFamily="18" charset="0"/>
              </a:rPr>
              <a:t>. </a:t>
            </a:r>
            <a:r>
              <a:rPr lang="ro-RO" sz="1000" dirty="0" err="1">
                <a:latin typeface="Cambria" panose="02040503050406030204" pitchFamily="18" charset="0"/>
              </a:rPr>
              <a:t>Photo</a:t>
            </a:r>
            <a:r>
              <a:rPr lang="ro-RO" sz="1000" dirty="0">
                <a:latin typeface="Cambria" panose="02040503050406030204" pitchFamily="18" charset="0"/>
              </a:rPr>
              <a:t> </a:t>
            </a:r>
            <a:r>
              <a:rPr lang="ro-RO" sz="1000" dirty="0" err="1">
                <a:latin typeface="Cambria" panose="02040503050406030204" pitchFamily="18" charset="0"/>
              </a:rPr>
              <a:t>source</a:t>
            </a:r>
            <a:r>
              <a:rPr lang="ro-RO" sz="1000" dirty="0">
                <a:latin typeface="Cambria" panose="02040503050406030204" pitchFamily="18" charset="0"/>
              </a:rPr>
              <a:t>: Raul Ștef (https://pressone.ro/gunoaiele-de-pe-acoperisul-romaniei)</a:t>
            </a:r>
          </a:p>
        </p:txBody>
      </p:sp>
    </p:spTree>
    <p:extLst>
      <p:ext uri="{BB962C8B-B14F-4D97-AF65-F5344CB8AC3E}">
        <p14:creationId xmlns:p14="http://schemas.microsoft.com/office/powerpoint/2010/main" val="292672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pPr algn="ctr"/>
            <a:r>
              <a:rPr lang="ro-RO" sz="2400" b="1" dirty="0">
                <a:solidFill>
                  <a:schemeClr val="accent5">
                    <a:lumMod val="75000"/>
                  </a:schemeClr>
                </a:solidFill>
                <a:latin typeface="Cambria" panose="02040503050406030204" pitchFamily="18" charset="0"/>
              </a:rPr>
              <a:t>A</a:t>
            </a:r>
            <a:r>
              <a:rPr lang="en-US" sz="2400" b="1" dirty="0">
                <a:solidFill>
                  <a:schemeClr val="accent5">
                    <a:lumMod val="75000"/>
                  </a:schemeClr>
                </a:solidFill>
                <a:latin typeface="Cambria" panose="02040503050406030204" pitchFamily="18" charset="0"/>
              </a:rPr>
              <a:t> critical analysis  regarding the relationship tourism-waste management  in Romania’s mountain area</a:t>
            </a:r>
            <a:endParaRPr lang="ro-RO" dirty="0">
              <a:solidFill>
                <a:schemeClr val="accent5">
                  <a:lumMod val="75000"/>
                </a:schemeClr>
              </a:solidFill>
            </a:endParaRPr>
          </a:p>
        </p:txBody>
      </p:sp>
      <p:sp>
        <p:nvSpPr>
          <p:cNvPr id="3" name="Substituent conținut 2"/>
          <p:cNvSpPr>
            <a:spLocks noGrp="1"/>
          </p:cNvSpPr>
          <p:nvPr>
            <p:ph idx="1"/>
          </p:nvPr>
        </p:nvSpPr>
        <p:spPr>
          <a:xfrm>
            <a:off x="838200" y="1966823"/>
            <a:ext cx="10515600" cy="4528868"/>
          </a:xfrm>
        </p:spPr>
        <p:txBody>
          <a:bodyPr>
            <a:normAutofit/>
          </a:bodyPr>
          <a:lstStyle/>
          <a:p>
            <a:pPr algn="just">
              <a:buFont typeface="Wingdings" panose="05000000000000000000" pitchFamily="2" charset="2"/>
              <a:buChar char="§"/>
            </a:pPr>
            <a:r>
              <a:rPr lang="en-US" sz="1800" dirty="0">
                <a:solidFill>
                  <a:schemeClr val="accent5">
                    <a:lumMod val="75000"/>
                  </a:schemeClr>
                </a:solidFill>
                <a:latin typeface="Cambria" panose="02040503050406030204" pitchFamily="18" charset="0"/>
              </a:rPr>
              <a:t>Waste are becoming an integrating part of mountain landscape, one could see waste even in hardly </a:t>
            </a:r>
            <a:r>
              <a:rPr lang="en-US" sz="1800" dirty="0" err="1">
                <a:solidFill>
                  <a:schemeClr val="accent5">
                    <a:lumMod val="75000"/>
                  </a:schemeClr>
                </a:solidFill>
                <a:latin typeface="Cambria" panose="02040503050406030204" pitchFamily="18" charset="0"/>
              </a:rPr>
              <a:t>accesible</a:t>
            </a:r>
            <a:r>
              <a:rPr lang="en-US" sz="1800" dirty="0">
                <a:solidFill>
                  <a:schemeClr val="accent5">
                    <a:lumMod val="75000"/>
                  </a:schemeClr>
                </a:solidFill>
                <a:latin typeface="Cambria" panose="02040503050406030204" pitchFamily="18" charset="0"/>
              </a:rPr>
              <a:t> areas, sometimes in protected ones, contamination estimated to be permanent if measures are not taken immediately. There were identified various mixtures of waste such as: packages, paperboards, paper, glass, rubber, textiles, food leftovers, metal recipients, detergents, used oils, </a:t>
            </a:r>
            <a:r>
              <a:rPr lang="en-US" sz="1800" dirty="0" err="1">
                <a:solidFill>
                  <a:schemeClr val="accent5">
                    <a:lumMod val="75000"/>
                  </a:schemeClr>
                </a:solidFill>
                <a:latin typeface="Cambria" panose="02040503050406030204" pitchFamily="18" charset="0"/>
              </a:rPr>
              <a:t>etc</a:t>
            </a:r>
            <a:r>
              <a:rPr lang="ro-RO" sz="1800" dirty="0">
                <a:solidFill>
                  <a:schemeClr val="accent5">
                    <a:lumMod val="75000"/>
                  </a:schemeClr>
                </a:solidFill>
                <a:latin typeface="Cambria" panose="02040503050406030204" pitchFamily="18" charset="0"/>
              </a:rPr>
              <a:t>; </a:t>
            </a:r>
          </a:p>
          <a:p>
            <a:pPr marL="0" indent="0" algn="just">
              <a:buNone/>
            </a:pPr>
            <a:endParaRPr lang="ro-RO" sz="1800" dirty="0">
              <a:solidFill>
                <a:schemeClr val="accent5">
                  <a:lumMod val="75000"/>
                </a:schemeClr>
              </a:solidFill>
              <a:latin typeface="Cambria" panose="02040503050406030204" pitchFamily="18" charset="0"/>
            </a:endParaRPr>
          </a:p>
          <a:p>
            <a:pPr>
              <a:buFont typeface="Wingdings" panose="05000000000000000000" pitchFamily="2" charset="2"/>
              <a:buChar char="§"/>
            </a:pPr>
            <a:r>
              <a:rPr lang="en-US" sz="1800" dirty="0">
                <a:solidFill>
                  <a:schemeClr val="accent5">
                    <a:lumMod val="75000"/>
                  </a:schemeClr>
                </a:solidFill>
                <a:latin typeface="Cambria" panose="02040503050406030204" pitchFamily="18" charset="0"/>
              </a:rPr>
              <a:t>The biggest problem is represented by plastic waste and their microstructures in particular, which have a simple composition, but are extremely persistent in the environment, generating pollution for hundreds or even thousands of years (see figure 5)</a:t>
            </a:r>
            <a:r>
              <a:rPr lang="ro-RO" sz="1800" dirty="0">
                <a:solidFill>
                  <a:schemeClr val="accent5">
                    <a:lumMod val="75000"/>
                  </a:schemeClr>
                </a:solidFill>
                <a:latin typeface="Cambria" panose="02040503050406030204" pitchFamily="18" charset="0"/>
              </a:rPr>
              <a:t>;</a:t>
            </a:r>
          </a:p>
          <a:p>
            <a:pPr>
              <a:buFont typeface="Wingdings" panose="05000000000000000000" pitchFamily="2" charset="2"/>
              <a:buChar char="§"/>
            </a:pPr>
            <a:endParaRPr lang="ro-RO" sz="1800" dirty="0">
              <a:solidFill>
                <a:schemeClr val="accent5">
                  <a:lumMod val="75000"/>
                </a:schemeClr>
              </a:solidFill>
              <a:latin typeface="Cambria" panose="02040503050406030204" pitchFamily="18" charset="0"/>
            </a:endParaRPr>
          </a:p>
          <a:p>
            <a:pPr>
              <a:buFont typeface="Wingdings" panose="05000000000000000000" pitchFamily="2" charset="2"/>
              <a:buChar char="§"/>
            </a:pPr>
            <a:r>
              <a:rPr lang="en-US" sz="1800" dirty="0">
                <a:solidFill>
                  <a:schemeClr val="accent5">
                    <a:lumMod val="75000"/>
                  </a:schemeClr>
                </a:solidFill>
                <a:latin typeface="Cambria" panose="02040503050406030204" pitchFamily="18" charset="0"/>
              </a:rPr>
              <a:t>It has also been found that the riverbeds and their banks are extremely vulnerable to storage and accumulation (see figure 6), a common unsustainable practice that results in the contamination of drinking water sources in some cases (see figure 7).</a:t>
            </a:r>
            <a:endParaRPr lang="ro-RO" sz="1800" dirty="0">
              <a:solidFill>
                <a:schemeClr val="accent5">
                  <a:lumMod val="75000"/>
                </a:schemeClr>
              </a:solidFill>
              <a:latin typeface="Cambria" panose="02040503050406030204" pitchFamily="18" charset="0"/>
            </a:endParaRPr>
          </a:p>
          <a:p>
            <a:pPr>
              <a:buFont typeface="Wingdings" panose="05000000000000000000" pitchFamily="2" charset="2"/>
              <a:buChar char="§"/>
            </a:pPr>
            <a:endParaRPr lang="ro-RO" sz="1800" dirty="0">
              <a:solidFill>
                <a:schemeClr val="accent5">
                  <a:lumMod val="75000"/>
                </a:schemeClr>
              </a:solidFill>
              <a:latin typeface="Cambria" panose="02040503050406030204" pitchFamily="18" charset="0"/>
            </a:endParaRPr>
          </a:p>
          <a:p>
            <a:pPr marL="0" indent="0">
              <a:buNone/>
            </a:pPr>
            <a:endParaRPr lang="ro-RO" sz="1800" dirty="0">
              <a:solidFill>
                <a:schemeClr val="accent5">
                  <a:lumMod val="75000"/>
                </a:schemeClr>
              </a:solidFill>
              <a:latin typeface="Cambria" panose="02040503050406030204" pitchFamily="18" charset="0"/>
            </a:endParaRPr>
          </a:p>
          <a:p>
            <a:pPr marL="0" indent="0">
              <a:buNone/>
            </a:pPr>
            <a:endParaRPr lang="ro-RO" sz="1800" dirty="0">
              <a:latin typeface="Cambria" panose="02040503050406030204" pitchFamily="18" charset="0"/>
            </a:endParaRPr>
          </a:p>
          <a:p>
            <a:pPr>
              <a:buFont typeface="Wingdings" panose="05000000000000000000" pitchFamily="2" charset="2"/>
              <a:buChar char="§"/>
            </a:pPr>
            <a:endParaRPr lang="ro-RO" sz="1800" dirty="0">
              <a:latin typeface="Cambria" panose="02040503050406030204" pitchFamily="18" charset="0"/>
            </a:endParaRPr>
          </a:p>
          <a:p>
            <a:pPr>
              <a:buFont typeface="Wingdings" panose="05000000000000000000" pitchFamily="2" charset="2"/>
              <a:buChar char="§"/>
            </a:pPr>
            <a:endParaRPr lang="en-US" sz="1800" dirty="0">
              <a:latin typeface="Cambria" panose="02040503050406030204" pitchFamily="18" charset="0"/>
            </a:endParaRPr>
          </a:p>
          <a:p>
            <a:endParaRPr lang="en-US" dirty="0"/>
          </a:p>
          <a:p>
            <a:endParaRPr lang="ro-RO" dirty="0"/>
          </a:p>
        </p:txBody>
      </p:sp>
    </p:spTree>
    <p:extLst>
      <p:ext uri="{BB962C8B-B14F-4D97-AF65-F5344CB8AC3E}">
        <p14:creationId xmlns:p14="http://schemas.microsoft.com/office/powerpoint/2010/main" val="1375649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pPr algn="ctr"/>
            <a:r>
              <a:rPr lang="ro-RO" sz="2400" b="1" dirty="0">
                <a:solidFill>
                  <a:schemeClr val="accent5">
                    <a:lumMod val="75000"/>
                  </a:schemeClr>
                </a:solidFill>
                <a:latin typeface="Cambria" panose="02040503050406030204" pitchFamily="18" charset="0"/>
              </a:rPr>
              <a:t>A</a:t>
            </a:r>
            <a:r>
              <a:rPr lang="en-US" sz="2400" b="1" dirty="0">
                <a:solidFill>
                  <a:schemeClr val="accent5">
                    <a:lumMod val="75000"/>
                  </a:schemeClr>
                </a:solidFill>
                <a:latin typeface="Cambria" panose="02040503050406030204" pitchFamily="18" charset="0"/>
              </a:rPr>
              <a:t> critical analysis  regarding the relationship tourism-waste management  in Romania’s mountain area</a:t>
            </a:r>
            <a:endParaRPr lang="ro-RO" dirty="0">
              <a:solidFill>
                <a:schemeClr val="accent5">
                  <a:lumMod val="75000"/>
                </a:schemeClr>
              </a:solidFill>
            </a:endParaRPr>
          </a:p>
        </p:txBody>
      </p:sp>
      <p:pic>
        <p:nvPicPr>
          <p:cNvPr id="5" name="Imagine 4"/>
          <p:cNvPicPr>
            <a:picLocks noChangeAspect="1"/>
          </p:cNvPicPr>
          <p:nvPr/>
        </p:nvPicPr>
        <p:blipFill>
          <a:blip r:embed="rId2"/>
          <a:stretch>
            <a:fillRect/>
          </a:stretch>
        </p:blipFill>
        <p:spPr>
          <a:xfrm>
            <a:off x="108833" y="2317905"/>
            <a:ext cx="3880449" cy="2584483"/>
          </a:xfrm>
          <a:prstGeom prst="rect">
            <a:avLst/>
          </a:prstGeom>
        </p:spPr>
      </p:pic>
      <p:pic>
        <p:nvPicPr>
          <p:cNvPr id="6" name="Imagine 5"/>
          <p:cNvPicPr>
            <a:picLocks noChangeAspect="1"/>
          </p:cNvPicPr>
          <p:nvPr/>
        </p:nvPicPr>
        <p:blipFill>
          <a:blip r:embed="rId3"/>
          <a:stretch>
            <a:fillRect/>
          </a:stretch>
        </p:blipFill>
        <p:spPr>
          <a:xfrm>
            <a:off x="4087182" y="2317904"/>
            <a:ext cx="4017635" cy="2584483"/>
          </a:xfrm>
          <a:prstGeom prst="rect">
            <a:avLst/>
          </a:prstGeom>
        </p:spPr>
      </p:pic>
      <p:pic>
        <p:nvPicPr>
          <p:cNvPr id="7" name="Imagine 6"/>
          <p:cNvPicPr>
            <a:picLocks noChangeAspect="1"/>
          </p:cNvPicPr>
          <p:nvPr/>
        </p:nvPicPr>
        <p:blipFill>
          <a:blip r:embed="rId4"/>
          <a:stretch>
            <a:fillRect/>
          </a:stretch>
        </p:blipFill>
        <p:spPr>
          <a:xfrm>
            <a:off x="8202717" y="2317903"/>
            <a:ext cx="3929385" cy="2584483"/>
          </a:xfrm>
          <a:prstGeom prst="rect">
            <a:avLst/>
          </a:prstGeom>
        </p:spPr>
      </p:pic>
      <p:sp>
        <p:nvSpPr>
          <p:cNvPr id="8" name="Dreptunghi 7"/>
          <p:cNvSpPr/>
          <p:nvPr/>
        </p:nvSpPr>
        <p:spPr>
          <a:xfrm>
            <a:off x="3047999" y="5192474"/>
            <a:ext cx="6096000" cy="677108"/>
          </a:xfrm>
          <a:prstGeom prst="rect">
            <a:avLst/>
          </a:prstGeom>
        </p:spPr>
        <p:txBody>
          <a:bodyPr>
            <a:spAutoFit/>
          </a:bodyPr>
          <a:lstStyle/>
          <a:p>
            <a:pPr algn="ctr"/>
            <a:r>
              <a:rPr lang="ro-RO" sz="1000" dirty="0" err="1">
                <a:latin typeface="Cambria" panose="02040503050406030204" pitchFamily="18" charset="0"/>
              </a:rPr>
              <a:t>Figure</a:t>
            </a:r>
            <a:r>
              <a:rPr lang="ro-RO" sz="1000" dirty="0">
                <a:latin typeface="Cambria" panose="02040503050406030204" pitchFamily="18" charset="0"/>
              </a:rPr>
              <a:t> 5.  Plastic </a:t>
            </a:r>
            <a:r>
              <a:rPr lang="ro-RO" sz="1000" dirty="0" err="1">
                <a:latin typeface="Cambria" panose="02040503050406030204" pitchFamily="18" charset="0"/>
              </a:rPr>
              <a:t>waste</a:t>
            </a:r>
            <a:r>
              <a:rPr lang="ro-RO" sz="1000" dirty="0">
                <a:latin typeface="Cambria" panose="02040503050406030204" pitchFamily="18" charset="0"/>
              </a:rPr>
              <a:t> in Măguri </a:t>
            </a:r>
            <a:r>
              <a:rPr lang="ro-RO" sz="1000" dirty="0" err="1">
                <a:latin typeface="Cambria" panose="02040503050406030204" pitchFamily="18" charset="0"/>
              </a:rPr>
              <a:t>village</a:t>
            </a:r>
            <a:r>
              <a:rPr lang="ro-RO" sz="1000" dirty="0">
                <a:latin typeface="Cambria" panose="02040503050406030204" pitchFamily="18" charset="0"/>
              </a:rPr>
              <a:t>, Gilău Mountains (1300 m </a:t>
            </a:r>
            <a:r>
              <a:rPr lang="ro-RO" sz="1000" dirty="0" err="1">
                <a:latin typeface="Cambria" panose="02040503050406030204" pitchFamily="18" charset="0"/>
              </a:rPr>
              <a:t>altitude</a:t>
            </a:r>
            <a:r>
              <a:rPr lang="ro-RO" sz="1000" dirty="0">
                <a:latin typeface="Cambria" panose="02040503050406030204" pitchFamily="18" charset="0"/>
              </a:rPr>
              <a:t>). </a:t>
            </a:r>
            <a:r>
              <a:rPr lang="ro-RO" sz="1000" dirty="0" err="1">
                <a:latin typeface="Cambria" panose="02040503050406030204" pitchFamily="18" charset="0"/>
              </a:rPr>
              <a:t>Photo</a:t>
            </a:r>
            <a:r>
              <a:rPr lang="ro-RO" sz="1000" dirty="0">
                <a:latin typeface="Cambria" panose="02040503050406030204" pitchFamily="18" charset="0"/>
              </a:rPr>
              <a:t> </a:t>
            </a:r>
            <a:r>
              <a:rPr lang="ro-RO" sz="1000" dirty="0" err="1">
                <a:latin typeface="Cambria" panose="02040503050406030204" pitchFamily="18" charset="0"/>
              </a:rPr>
              <a:t>source</a:t>
            </a:r>
            <a:r>
              <a:rPr lang="ro-RO" sz="1000" dirty="0">
                <a:latin typeface="Cambria" panose="02040503050406030204" pitchFamily="18" charset="0"/>
              </a:rPr>
              <a:t>: Raul Ștef</a:t>
            </a:r>
          </a:p>
          <a:p>
            <a:pPr algn="ctr"/>
            <a:r>
              <a:rPr lang="ro-RO" sz="1000" dirty="0">
                <a:latin typeface="Cambria" panose="02040503050406030204" pitchFamily="18" charset="0"/>
              </a:rPr>
              <a:t>(https://pressone.ro/gunoaiele-de-pe-acoperisul-romaniei)</a:t>
            </a:r>
          </a:p>
          <a:p>
            <a:endParaRPr lang="ro-RO" dirty="0"/>
          </a:p>
        </p:txBody>
      </p:sp>
    </p:spTree>
    <p:extLst>
      <p:ext uri="{BB962C8B-B14F-4D97-AF65-F5344CB8AC3E}">
        <p14:creationId xmlns:p14="http://schemas.microsoft.com/office/powerpoint/2010/main" val="604337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pPr algn="ctr"/>
            <a:r>
              <a:rPr lang="ro-RO" sz="2400" b="1" dirty="0">
                <a:solidFill>
                  <a:schemeClr val="accent1">
                    <a:lumMod val="75000"/>
                  </a:schemeClr>
                </a:solidFill>
                <a:latin typeface="Cambria" panose="02040503050406030204" pitchFamily="18" charset="0"/>
              </a:rPr>
              <a:t>A</a:t>
            </a:r>
            <a:r>
              <a:rPr lang="en-US" sz="2400" b="1" dirty="0">
                <a:solidFill>
                  <a:schemeClr val="accent1">
                    <a:lumMod val="75000"/>
                  </a:schemeClr>
                </a:solidFill>
                <a:latin typeface="Cambria" panose="02040503050406030204" pitchFamily="18" charset="0"/>
              </a:rPr>
              <a:t> critical analysis  regarding the relationship tourism-waste management  in Romania’s mountain area</a:t>
            </a:r>
            <a:endParaRPr lang="ro-RO" dirty="0">
              <a:solidFill>
                <a:schemeClr val="accent1">
                  <a:lumMod val="75000"/>
                </a:schemeClr>
              </a:solidFill>
            </a:endParaRPr>
          </a:p>
        </p:txBody>
      </p:sp>
      <p:pic>
        <p:nvPicPr>
          <p:cNvPr id="4" name="Imagine 3"/>
          <p:cNvPicPr>
            <a:picLocks noChangeAspect="1"/>
          </p:cNvPicPr>
          <p:nvPr/>
        </p:nvPicPr>
        <p:blipFill>
          <a:blip r:embed="rId2"/>
          <a:stretch>
            <a:fillRect/>
          </a:stretch>
        </p:blipFill>
        <p:spPr>
          <a:xfrm>
            <a:off x="1066974" y="2298882"/>
            <a:ext cx="4628226" cy="3092627"/>
          </a:xfrm>
          <a:prstGeom prst="rect">
            <a:avLst/>
          </a:prstGeom>
        </p:spPr>
      </p:pic>
      <p:pic>
        <p:nvPicPr>
          <p:cNvPr id="5" name="Imagine 4"/>
          <p:cNvPicPr>
            <a:picLocks noChangeAspect="1"/>
          </p:cNvPicPr>
          <p:nvPr/>
        </p:nvPicPr>
        <p:blipFill>
          <a:blip r:embed="rId3"/>
          <a:stretch>
            <a:fillRect/>
          </a:stretch>
        </p:blipFill>
        <p:spPr>
          <a:xfrm>
            <a:off x="6204750" y="2298881"/>
            <a:ext cx="4635386" cy="3092627"/>
          </a:xfrm>
          <a:prstGeom prst="rect">
            <a:avLst/>
          </a:prstGeom>
        </p:spPr>
      </p:pic>
      <p:sp>
        <p:nvSpPr>
          <p:cNvPr id="6" name="Dreptunghi 5"/>
          <p:cNvSpPr/>
          <p:nvPr/>
        </p:nvSpPr>
        <p:spPr>
          <a:xfrm>
            <a:off x="3263661" y="5538036"/>
            <a:ext cx="6096000" cy="400110"/>
          </a:xfrm>
          <a:prstGeom prst="rect">
            <a:avLst/>
          </a:prstGeom>
        </p:spPr>
        <p:txBody>
          <a:bodyPr>
            <a:spAutoFit/>
          </a:bodyPr>
          <a:lstStyle/>
          <a:p>
            <a:pPr algn="ctr"/>
            <a:r>
              <a:rPr lang="ro-RO" sz="1000" dirty="0" err="1">
                <a:latin typeface="Cambria" panose="02040503050406030204" pitchFamily="18" charset="0"/>
              </a:rPr>
              <a:t>Figure</a:t>
            </a:r>
            <a:r>
              <a:rPr lang="ro-RO" sz="1000" dirty="0">
                <a:latin typeface="Cambria" panose="02040503050406030204" pitchFamily="18" charset="0"/>
              </a:rPr>
              <a:t> 6. Plastic </a:t>
            </a:r>
            <a:r>
              <a:rPr lang="ro-RO" sz="1000" dirty="0" err="1">
                <a:latin typeface="Cambria" panose="02040503050406030204" pitchFamily="18" charset="0"/>
              </a:rPr>
              <a:t>pollution</a:t>
            </a:r>
            <a:r>
              <a:rPr lang="ro-RO" sz="1000" dirty="0">
                <a:latin typeface="Cambria" panose="02040503050406030204" pitchFamily="18" charset="0"/>
              </a:rPr>
              <a:t>,  Gilău Mountains. </a:t>
            </a:r>
            <a:r>
              <a:rPr lang="ro-RO" sz="1000" dirty="0" err="1">
                <a:latin typeface="Cambria" panose="02040503050406030204" pitchFamily="18" charset="0"/>
              </a:rPr>
              <a:t>Photo</a:t>
            </a:r>
            <a:r>
              <a:rPr lang="ro-RO" sz="1000" dirty="0">
                <a:latin typeface="Cambria" panose="02040503050406030204" pitchFamily="18" charset="0"/>
              </a:rPr>
              <a:t> </a:t>
            </a:r>
            <a:r>
              <a:rPr lang="ro-RO" sz="1000" dirty="0" err="1">
                <a:latin typeface="Cambria" panose="02040503050406030204" pitchFamily="18" charset="0"/>
              </a:rPr>
              <a:t>source</a:t>
            </a:r>
            <a:r>
              <a:rPr lang="ro-RO" sz="1000" dirty="0">
                <a:latin typeface="Cambria" panose="02040503050406030204" pitchFamily="18" charset="0"/>
              </a:rPr>
              <a:t>: Raul Ștef</a:t>
            </a:r>
          </a:p>
          <a:p>
            <a:pPr algn="ctr"/>
            <a:r>
              <a:rPr lang="ro-RO" sz="1000" dirty="0">
                <a:latin typeface="Cambria" panose="02040503050406030204" pitchFamily="18" charset="0"/>
              </a:rPr>
              <a:t>(https://pressone.ro/gunoaiele-de-pe-acoperisul-romaniei)</a:t>
            </a:r>
          </a:p>
        </p:txBody>
      </p:sp>
    </p:spTree>
    <p:extLst>
      <p:ext uri="{BB962C8B-B14F-4D97-AF65-F5344CB8AC3E}">
        <p14:creationId xmlns:p14="http://schemas.microsoft.com/office/powerpoint/2010/main" val="1345922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199941" y="414199"/>
            <a:ext cx="10515600" cy="1325563"/>
          </a:xfrm>
        </p:spPr>
        <p:txBody>
          <a:bodyPr/>
          <a:lstStyle/>
          <a:p>
            <a:pPr algn="ctr"/>
            <a:r>
              <a:rPr lang="ro-RO" sz="2400" b="1" dirty="0">
                <a:solidFill>
                  <a:schemeClr val="accent5">
                    <a:lumMod val="75000"/>
                  </a:schemeClr>
                </a:solidFill>
                <a:latin typeface="Cambria" panose="02040503050406030204" pitchFamily="18" charset="0"/>
              </a:rPr>
              <a:t>A</a:t>
            </a:r>
            <a:r>
              <a:rPr lang="en-US" sz="2400" b="1" dirty="0">
                <a:solidFill>
                  <a:schemeClr val="accent5">
                    <a:lumMod val="75000"/>
                  </a:schemeClr>
                </a:solidFill>
                <a:latin typeface="Cambria" panose="02040503050406030204" pitchFamily="18" charset="0"/>
              </a:rPr>
              <a:t> critical analysis  regarding the relationship tourism-waste management  in Romania’s mountain area</a:t>
            </a:r>
            <a:endParaRPr lang="ro-RO" dirty="0">
              <a:solidFill>
                <a:schemeClr val="accent5">
                  <a:lumMod val="75000"/>
                </a:schemeClr>
              </a:solidFill>
            </a:endParaRPr>
          </a:p>
        </p:txBody>
      </p:sp>
      <p:pic>
        <p:nvPicPr>
          <p:cNvPr id="4" name="Imagine 3"/>
          <p:cNvPicPr>
            <a:picLocks noChangeAspect="1"/>
          </p:cNvPicPr>
          <p:nvPr/>
        </p:nvPicPr>
        <p:blipFill>
          <a:blip r:embed="rId2"/>
          <a:stretch>
            <a:fillRect/>
          </a:stretch>
        </p:blipFill>
        <p:spPr>
          <a:xfrm>
            <a:off x="2422110" y="1739762"/>
            <a:ext cx="6675882" cy="4087442"/>
          </a:xfrm>
          <a:prstGeom prst="rect">
            <a:avLst/>
          </a:prstGeom>
        </p:spPr>
      </p:pic>
      <p:sp>
        <p:nvSpPr>
          <p:cNvPr id="5" name="Dreptunghi 4"/>
          <p:cNvSpPr/>
          <p:nvPr/>
        </p:nvSpPr>
        <p:spPr>
          <a:xfrm>
            <a:off x="1740142" y="5876279"/>
            <a:ext cx="8039818" cy="400110"/>
          </a:xfrm>
          <a:prstGeom prst="rect">
            <a:avLst/>
          </a:prstGeom>
        </p:spPr>
        <p:txBody>
          <a:bodyPr wrap="square">
            <a:spAutoFit/>
          </a:bodyPr>
          <a:lstStyle/>
          <a:p>
            <a:pPr algn="ctr"/>
            <a:r>
              <a:rPr lang="en-US" sz="1000" dirty="0">
                <a:latin typeface="Cambria" panose="02040503050406030204" pitchFamily="18" charset="0"/>
              </a:rPr>
              <a:t>Figure 7. </a:t>
            </a:r>
            <a:r>
              <a:rPr lang="en-US" sz="1000" dirty="0" err="1">
                <a:latin typeface="Cambria" panose="02040503050406030204" pitchFamily="18" charset="0"/>
              </a:rPr>
              <a:t>Tarnița</a:t>
            </a:r>
            <a:r>
              <a:rPr lang="en-US" sz="1000" dirty="0">
                <a:latin typeface="Cambria" panose="02040503050406030204" pitchFamily="18" charset="0"/>
              </a:rPr>
              <a:t> dam,  </a:t>
            </a:r>
            <a:r>
              <a:rPr lang="en-US" sz="1000" dirty="0" err="1">
                <a:latin typeface="Cambria" panose="02040503050406030204" pitchFamily="18" charset="0"/>
              </a:rPr>
              <a:t>Cluj</a:t>
            </a:r>
            <a:r>
              <a:rPr lang="en-US" sz="1000" dirty="0">
                <a:latin typeface="Cambria" panose="02040503050406030204" pitchFamily="18" charset="0"/>
              </a:rPr>
              <a:t> county. Photo source: Raul </a:t>
            </a:r>
            <a:r>
              <a:rPr lang="en-US" sz="1000" dirty="0" err="1">
                <a:latin typeface="Cambria" panose="02040503050406030204" pitchFamily="18" charset="0"/>
              </a:rPr>
              <a:t>Ștef</a:t>
            </a:r>
            <a:endParaRPr lang="en-US" sz="1000" dirty="0">
              <a:latin typeface="Cambria" panose="02040503050406030204" pitchFamily="18" charset="0"/>
            </a:endParaRPr>
          </a:p>
          <a:p>
            <a:pPr algn="ctr"/>
            <a:r>
              <a:rPr lang="en-US" sz="1000" dirty="0">
                <a:latin typeface="Cambria" panose="02040503050406030204" pitchFamily="18" charset="0"/>
              </a:rPr>
              <a:t>(https://pressone.ro/gunoaiele-de-pe-acoperisul-romaniei)</a:t>
            </a:r>
          </a:p>
        </p:txBody>
      </p:sp>
    </p:spTree>
    <p:extLst>
      <p:ext uri="{BB962C8B-B14F-4D97-AF65-F5344CB8AC3E}">
        <p14:creationId xmlns:p14="http://schemas.microsoft.com/office/powerpoint/2010/main" val="1250889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pPr algn="ctr"/>
            <a:r>
              <a:rPr lang="ro-RO" sz="2400" b="1" dirty="0">
                <a:solidFill>
                  <a:schemeClr val="accent5">
                    <a:lumMod val="75000"/>
                  </a:schemeClr>
                </a:solidFill>
                <a:latin typeface="Cambria" panose="02040503050406030204" pitchFamily="18" charset="0"/>
              </a:rPr>
              <a:t>A</a:t>
            </a:r>
            <a:r>
              <a:rPr lang="en-US" sz="2400" b="1" dirty="0">
                <a:solidFill>
                  <a:schemeClr val="accent5">
                    <a:lumMod val="75000"/>
                  </a:schemeClr>
                </a:solidFill>
                <a:latin typeface="Cambria" panose="02040503050406030204" pitchFamily="18" charset="0"/>
              </a:rPr>
              <a:t> critical analysis  regarding the relationship tourism-waste management  in Romania’s mountain area</a:t>
            </a:r>
            <a:endParaRPr lang="ro-RO" dirty="0">
              <a:solidFill>
                <a:schemeClr val="accent5">
                  <a:lumMod val="75000"/>
                </a:schemeClr>
              </a:solidFill>
            </a:endParaRPr>
          </a:p>
        </p:txBody>
      </p:sp>
      <p:sp>
        <p:nvSpPr>
          <p:cNvPr id="3" name="Substituent conținut 2"/>
          <p:cNvSpPr>
            <a:spLocks noGrp="1"/>
          </p:cNvSpPr>
          <p:nvPr>
            <p:ph idx="1"/>
          </p:nvPr>
        </p:nvSpPr>
        <p:spPr/>
        <p:txBody>
          <a:bodyPr>
            <a:normAutofit lnSpcReduction="10000"/>
          </a:bodyPr>
          <a:lstStyle/>
          <a:p>
            <a:pPr>
              <a:buFont typeface="Wingdings" panose="05000000000000000000" pitchFamily="2" charset="2"/>
              <a:buChar char="§"/>
            </a:pPr>
            <a:r>
              <a:rPr lang="en-US" sz="1800" dirty="0">
                <a:solidFill>
                  <a:schemeClr val="accent5">
                    <a:lumMod val="75000"/>
                  </a:schemeClr>
                </a:solidFill>
                <a:latin typeface="Cambria" panose="02040503050406030204" pitchFamily="18" charset="0"/>
              </a:rPr>
              <a:t>Another </a:t>
            </a:r>
            <a:r>
              <a:rPr lang="ro-RO" sz="1800" dirty="0" err="1">
                <a:solidFill>
                  <a:schemeClr val="accent5">
                    <a:lumMod val="75000"/>
                  </a:schemeClr>
                </a:solidFill>
                <a:latin typeface="Cambria" panose="02040503050406030204" pitchFamily="18" charset="0"/>
              </a:rPr>
              <a:t>identified</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harmful practice for the environment is the open burning of waste, which leads to the release into the atmosphere of smoke and various chemical compounds, of material particles and other gaseous complexes with health risks</a:t>
            </a:r>
            <a:r>
              <a:rPr lang="ro-RO" sz="1800" dirty="0">
                <a:solidFill>
                  <a:schemeClr val="accent5">
                    <a:lumMod val="75000"/>
                  </a:schemeClr>
                </a:solidFill>
                <a:latin typeface="Cambria" panose="02040503050406030204" pitchFamily="18" charset="0"/>
              </a:rPr>
              <a:t>;</a:t>
            </a:r>
          </a:p>
          <a:p>
            <a:pPr marL="0" indent="0">
              <a:buNone/>
            </a:pPr>
            <a:endParaRPr lang="ro-RO" sz="1800" dirty="0">
              <a:solidFill>
                <a:schemeClr val="accent5">
                  <a:lumMod val="75000"/>
                </a:schemeClr>
              </a:solidFill>
              <a:latin typeface="Cambria" panose="02040503050406030204" pitchFamily="18" charset="0"/>
            </a:endParaRPr>
          </a:p>
          <a:p>
            <a:pPr>
              <a:buFont typeface="Wingdings" panose="05000000000000000000" pitchFamily="2" charset="2"/>
              <a:buChar char="§"/>
            </a:pPr>
            <a:r>
              <a:rPr lang="ro-RO" sz="1800" dirty="0">
                <a:solidFill>
                  <a:schemeClr val="accent5">
                    <a:lumMod val="75000"/>
                  </a:schemeClr>
                </a:solidFill>
                <a:latin typeface="Cambria" panose="02040503050406030204" pitchFamily="18" charset="0"/>
              </a:rPr>
              <a:t>The </a:t>
            </a:r>
            <a:r>
              <a:rPr lang="ro-RO" sz="1800" dirty="0" err="1">
                <a:solidFill>
                  <a:schemeClr val="accent5">
                    <a:lumMod val="75000"/>
                  </a:schemeClr>
                </a:solidFill>
                <a:latin typeface="Cambria" panose="02040503050406030204" pitchFamily="18" charset="0"/>
              </a:rPr>
              <a:t>most</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negative aspect is the presence of territorial </a:t>
            </a:r>
            <a:r>
              <a:rPr lang="en-US" sz="1800" dirty="0" err="1">
                <a:solidFill>
                  <a:schemeClr val="accent5">
                    <a:lumMod val="75000"/>
                  </a:schemeClr>
                </a:solidFill>
                <a:latin typeface="Cambria" panose="02040503050406030204" pitchFamily="18" charset="0"/>
              </a:rPr>
              <a:t>disfunctions</a:t>
            </a:r>
            <a:r>
              <a:rPr lang="en-US" sz="1800" dirty="0">
                <a:solidFill>
                  <a:schemeClr val="accent5">
                    <a:lumMod val="75000"/>
                  </a:schemeClr>
                </a:solidFill>
                <a:latin typeface="Cambria" panose="02040503050406030204" pitchFamily="18" charset="0"/>
              </a:rPr>
              <a:t>, respectively the placement of a waste disposal facility in a touristic mountain area, intensively </a:t>
            </a:r>
            <a:r>
              <a:rPr lang="en-US" sz="1800" dirty="0" err="1">
                <a:solidFill>
                  <a:schemeClr val="accent5">
                    <a:lumMod val="75000"/>
                  </a:schemeClr>
                </a:solidFill>
                <a:latin typeface="Cambria" panose="02040503050406030204" pitchFamily="18" charset="0"/>
              </a:rPr>
              <a:t>transitated</a:t>
            </a:r>
            <a:r>
              <a:rPr lang="en-US" sz="1800" dirty="0">
                <a:solidFill>
                  <a:schemeClr val="accent5">
                    <a:lumMod val="75000"/>
                  </a:schemeClr>
                </a:solidFill>
                <a:latin typeface="Cambria" panose="02040503050406030204" pitchFamily="18" charset="0"/>
              </a:rPr>
              <a:t>, without taking into account a rigorous spatial planning, without carrying out a multi-criteria analysis, namely, the controversial landfill from </a:t>
            </a:r>
            <a:r>
              <a:rPr lang="en-US" sz="1800" dirty="0" err="1">
                <a:solidFill>
                  <a:schemeClr val="accent5">
                    <a:lumMod val="75000"/>
                  </a:schemeClr>
                </a:solidFill>
                <a:latin typeface="Cambria" panose="02040503050406030204" pitchFamily="18" charset="0"/>
              </a:rPr>
              <a:t>Mestecăniș</a:t>
            </a:r>
            <a:r>
              <a:rPr lang="en-US" sz="1800" dirty="0">
                <a:solidFill>
                  <a:schemeClr val="accent5">
                    <a:lumMod val="75000"/>
                  </a:schemeClr>
                </a:solidFill>
                <a:latin typeface="Cambria" panose="02040503050406030204" pitchFamily="18" charset="0"/>
              </a:rPr>
              <a:t> Pass</a:t>
            </a:r>
            <a:r>
              <a:rPr lang="ro-RO" sz="1800" dirty="0">
                <a:solidFill>
                  <a:schemeClr val="accent5">
                    <a:lumMod val="75000"/>
                  </a:schemeClr>
                </a:solidFill>
                <a:latin typeface="Cambria" panose="02040503050406030204" pitchFamily="18" charset="0"/>
              </a:rPr>
              <a:t>; </a:t>
            </a:r>
          </a:p>
          <a:p>
            <a:pPr marL="0" indent="0">
              <a:buNone/>
            </a:pPr>
            <a:endParaRPr lang="ro-RO" sz="1800" dirty="0">
              <a:solidFill>
                <a:schemeClr val="accent5">
                  <a:lumMod val="75000"/>
                </a:schemeClr>
              </a:solidFill>
              <a:latin typeface="Cambria" panose="02040503050406030204" pitchFamily="18" charset="0"/>
            </a:endParaRPr>
          </a:p>
          <a:p>
            <a:pPr>
              <a:buFont typeface="Wingdings" panose="05000000000000000000" pitchFamily="2" charset="2"/>
              <a:buChar char="§"/>
            </a:pPr>
            <a:r>
              <a:rPr lang="en-US" sz="1800" dirty="0">
                <a:solidFill>
                  <a:schemeClr val="accent5">
                    <a:lumMod val="75000"/>
                  </a:schemeClr>
                </a:solidFill>
                <a:latin typeface="Cambria" panose="02040503050406030204" pitchFamily="18" charset="0"/>
              </a:rPr>
              <a:t>The area was compromised when the local authorities decided to place here, in 2007, an ecological landfill, respectively SMID (Integrated Waste Management System) from </a:t>
            </a:r>
            <a:r>
              <a:rPr lang="en-US" sz="1800" dirty="0" err="1">
                <a:solidFill>
                  <a:schemeClr val="accent5">
                    <a:lumMod val="75000"/>
                  </a:schemeClr>
                </a:solidFill>
                <a:latin typeface="Cambria" panose="02040503050406030204" pitchFamily="18" charset="0"/>
              </a:rPr>
              <a:t>Suceava</a:t>
            </a:r>
            <a:r>
              <a:rPr lang="en-US" sz="1800" dirty="0">
                <a:solidFill>
                  <a:schemeClr val="accent5">
                    <a:lumMod val="75000"/>
                  </a:schemeClr>
                </a:solidFill>
                <a:latin typeface="Cambria" panose="02040503050406030204" pitchFamily="18" charset="0"/>
              </a:rPr>
              <a:t> county. The project was completed, but the system is still not functional today, in 2020</a:t>
            </a:r>
            <a:r>
              <a:rPr lang="ro-RO" sz="1800" dirty="0">
                <a:solidFill>
                  <a:schemeClr val="accent5">
                    <a:lumMod val="75000"/>
                  </a:schemeClr>
                </a:solidFill>
                <a:latin typeface="Cambria" panose="02040503050406030204" pitchFamily="18" charset="0"/>
              </a:rPr>
              <a:t>;</a:t>
            </a:r>
          </a:p>
          <a:p>
            <a:pPr marL="0" indent="0">
              <a:buNone/>
            </a:pPr>
            <a:endParaRPr lang="ro-RO" sz="1800" dirty="0">
              <a:solidFill>
                <a:schemeClr val="accent5">
                  <a:lumMod val="75000"/>
                </a:schemeClr>
              </a:solidFill>
              <a:latin typeface="Cambria" panose="02040503050406030204" pitchFamily="18" charset="0"/>
            </a:endParaRPr>
          </a:p>
          <a:p>
            <a:pPr>
              <a:buFont typeface="Wingdings" panose="05000000000000000000" pitchFamily="2" charset="2"/>
              <a:buChar char="§"/>
            </a:pPr>
            <a:r>
              <a:rPr lang="en-US" sz="1800" dirty="0">
                <a:solidFill>
                  <a:schemeClr val="accent5">
                    <a:lumMod val="75000"/>
                  </a:schemeClr>
                </a:solidFill>
                <a:latin typeface="Cambria" panose="02040503050406030204" pitchFamily="18" charset="0"/>
              </a:rPr>
              <a:t>The result of a series of bad decisions is an excavated, deforested, degraded mountain, disturbed habitats, compromised wildlife, facts that flaw the tourism potential of area (see figure 8).</a:t>
            </a:r>
          </a:p>
          <a:p>
            <a:pPr>
              <a:buFont typeface="Wingdings" panose="05000000000000000000" pitchFamily="2" charset="2"/>
              <a:buChar char="§"/>
            </a:pPr>
            <a:endParaRPr lang="en-US" sz="1800" dirty="0">
              <a:solidFill>
                <a:schemeClr val="accent5">
                  <a:lumMod val="75000"/>
                </a:schemeClr>
              </a:solidFill>
              <a:latin typeface="Cambria" panose="02040503050406030204" pitchFamily="18" charset="0"/>
            </a:endParaRPr>
          </a:p>
          <a:p>
            <a:pPr>
              <a:buFont typeface="Wingdings" panose="05000000000000000000" pitchFamily="2" charset="2"/>
              <a:buChar char="§"/>
            </a:pPr>
            <a:endParaRPr lang="ro-RO" sz="1800"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2036596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pPr algn="ctr"/>
            <a:r>
              <a:rPr lang="ro-RO" sz="2400" b="1" dirty="0">
                <a:solidFill>
                  <a:schemeClr val="accent5">
                    <a:lumMod val="75000"/>
                  </a:schemeClr>
                </a:solidFill>
                <a:latin typeface="Cambria" panose="02040503050406030204" pitchFamily="18" charset="0"/>
              </a:rPr>
              <a:t>A</a:t>
            </a:r>
            <a:r>
              <a:rPr lang="en-US" sz="2400" b="1" dirty="0">
                <a:solidFill>
                  <a:schemeClr val="accent5">
                    <a:lumMod val="75000"/>
                  </a:schemeClr>
                </a:solidFill>
                <a:latin typeface="Cambria" panose="02040503050406030204" pitchFamily="18" charset="0"/>
              </a:rPr>
              <a:t> critical analysis  regarding the relationship tourism-waste management  in Romania’s mountain area</a:t>
            </a:r>
            <a:endParaRPr lang="ro-RO" dirty="0">
              <a:solidFill>
                <a:schemeClr val="accent5">
                  <a:lumMod val="75000"/>
                </a:schemeClr>
              </a:solidFill>
            </a:endParaRPr>
          </a:p>
        </p:txBody>
      </p:sp>
      <p:pic>
        <p:nvPicPr>
          <p:cNvPr id="4" name="Imagine 3"/>
          <p:cNvPicPr>
            <a:picLocks noChangeAspect="1"/>
          </p:cNvPicPr>
          <p:nvPr/>
        </p:nvPicPr>
        <p:blipFill>
          <a:blip r:embed="rId2"/>
          <a:stretch>
            <a:fillRect/>
          </a:stretch>
        </p:blipFill>
        <p:spPr>
          <a:xfrm>
            <a:off x="2702944" y="1429670"/>
            <a:ext cx="5943598" cy="4530077"/>
          </a:xfrm>
          <a:prstGeom prst="rect">
            <a:avLst/>
          </a:prstGeom>
        </p:spPr>
      </p:pic>
      <p:sp>
        <p:nvSpPr>
          <p:cNvPr id="5" name="Dreptunghi 4"/>
          <p:cNvSpPr/>
          <p:nvPr/>
        </p:nvSpPr>
        <p:spPr>
          <a:xfrm>
            <a:off x="2702944" y="5959747"/>
            <a:ext cx="6096000" cy="553998"/>
          </a:xfrm>
          <a:prstGeom prst="rect">
            <a:avLst/>
          </a:prstGeom>
        </p:spPr>
        <p:txBody>
          <a:bodyPr>
            <a:spAutoFit/>
          </a:bodyPr>
          <a:lstStyle/>
          <a:p>
            <a:pPr algn="ctr"/>
            <a:r>
              <a:rPr lang="ro-RO" sz="1000" dirty="0" err="1">
                <a:latin typeface="Cambria" panose="02040503050406030204" pitchFamily="18" charset="0"/>
              </a:rPr>
              <a:t>Figure</a:t>
            </a:r>
            <a:r>
              <a:rPr lang="ro-RO" sz="1000" dirty="0">
                <a:latin typeface="Cambria" panose="02040503050406030204" pitchFamily="18" charset="0"/>
              </a:rPr>
              <a:t> 8. </a:t>
            </a:r>
            <a:r>
              <a:rPr lang="ro-RO" sz="1000" dirty="0" err="1">
                <a:latin typeface="Cambria" panose="02040503050406030204" pitchFamily="18" charset="0"/>
              </a:rPr>
              <a:t>Landfill</a:t>
            </a:r>
            <a:r>
              <a:rPr lang="ro-RO" sz="1000" dirty="0">
                <a:latin typeface="Cambria" panose="02040503050406030204" pitchFamily="18" charset="0"/>
              </a:rPr>
              <a:t> in Mestecăniș Pass. </a:t>
            </a:r>
            <a:r>
              <a:rPr lang="ro-RO" sz="1000" dirty="0" err="1">
                <a:latin typeface="Cambria" panose="02040503050406030204" pitchFamily="18" charset="0"/>
              </a:rPr>
              <a:t>Photo</a:t>
            </a:r>
            <a:r>
              <a:rPr lang="ro-RO" sz="1000" dirty="0">
                <a:latin typeface="Cambria" panose="02040503050406030204" pitchFamily="18" charset="0"/>
              </a:rPr>
              <a:t> </a:t>
            </a:r>
            <a:r>
              <a:rPr lang="ro-RO" sz="1000" dirty="0" err="1">
                <a:latin typeface="Cambria" panose="02040503050406030204" pitchFamily="18" charset="0"/>
              </a:rPr>
              <a:t>source</a:t>
            </a:r>
            <a:r>
              <a:rPr lang="ro-RO" sz="1000" dirty="0">
                <a:latin typeface="Cambria" panose="02040503050406030204" pitchFamily="18" charset="0"/>
              </a:rPr>
              <a:t>: https://adevarul.ro/locale/suceava/groapa-gunoi-depe-mestecanis-fost-construita-ilegal-consiliul-judetean-suceava-risca-sainapoieze-uniunii-europene-banii-investiti-1_56af36da5ab6550cb856e4f3/index.html</a:t>
            </a:r>
          </a:p>
        </p:txBody>
      </p:sp>
    </p:spTree>
    <p:extLst>
      <p:ext uri="{BB962C8B-B14F-4D97-AF65-F5344CB8AC3E}">
        <p14:creationId xmlns:p14="http://schemas.microsoft.com/office/powerpoint/2010/main" val="2289962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905773" y="270234"/>
            <a:ext cx="10387641" cy="1282521"/>
          </a:xfrm>
        </p:spPr>
        <p:txBody>
          <a:bodyPr>
            <a:normAutofit/>
          </a:bodyPr>
          <a:lstStyle/>
          <a:p>
            <a:pPr marL="342900" lvl="0" indent="-342900" algn="ctr">
              <a:lnSpc>
                <a:spcPct val="107000"/>
              </a:lnSpc>
              <a:spcAft>
                <a:spcPts val="600"/>
              </a:spcAft>
            </a:pPr>
            <a:r>
              <a:rPr lang="ro-RO" sz="2400" b="1" dirty="0" err="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Discussions</a:t>
            </a:r>
            <a:r>
              <a:rPr lang="ro-RO" sz="2400" b="1" dirty="0">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ro-RO" sz="2400" b="1" dirty="0" err="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and</a:t>
            </a:r>
            <a:r>
              <a:rPr lang="ro-RO" sz="2400" b="1" dirty="0">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ro-RO" sz="2400" b="1" dirty="0" err="1">
                <a:solidFill>
                  <a:schemeClr val="accent5">
                    <a:lumMod val="75000"/>
                  </a:schemeClr>
                </a:solidFill>
                <a:effectLst/>
                <a:latin typeface="Cambria" panose="02040503050406030204" pitchFamily="18" charset="0"/>
                <a:ea typeface="Calibri" panose="020F0502020204030204" pitchFamily="34" charset="0"/>
                <a:cs typeface="Times New Roman" panose="02020603050405020304" pitchFamily="18" charset="0"/>
              </a:rPr>
              <a:t>conclusions</a:t>
            </a:r>
            <a:br>
              <a:rPr lang="ro-RO" sz="40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ro-RO" dirty="0">
              <a:solidFill>
                <a:schemeClr val="accent5">
                  <a:lumMod val="75000"/>
                </a:schemeClr>
              </a:solidFill>
            </a:endParaRPr>
          </a:p>
        </p:txBody>
      </p:sp>
      <p:sp>
        <p:nvSpPr>
          <p:cNvPr id="3" name="Substituent conținut 2"/>
          <p:cNvSpPr>
            <a:spLocks noGrp="1"/>
          </p:cNvSpPr>
          <p:nvPr>
            <p:ph idx="1"/>
          </p:nvPr>
        </p:nvSpPr>
        <p:spPr>
          <a:xfrm>
            <a:off x="838200" y="1319842"/>
            <a:ext cx="10515600" cy="5046452"/>
          </a:xfrm>
        </p:spPr>
        <p:txBody>
          <a:bodyPr>
            <a:normAutofit/>
          </a:bodyPr>
          <a:lstStyle/>
          <a:p>
            <a:pPr>
              <a:buFont typeface="Wingdings" panose="05000000000000000000" pitchFamily="2" charset="2"/>
              <a:buChar char="ü"/>
            </a:pPr>
            <a:r>
              <a:rPr lang="en-US" sz="1800" dirty="0">
                <a:solidFill>
                  <a:schemeClr val="accent5">
                    <a:lumMod val="75000"/>
                  </a:schemeClr>
                </a:solidFill>
                <a:latin typeface="Cambria" panose="02040503050406030204" pitchFamily="18" charset="0"/>
              </a:rPr>
              <a:t>Analyzing the relationship between tourism and waste management from Romania’s mountain areas it was found that there is a connection between the two, each exerting influence on the other</a:t>
            </a:r>
            <a:r>
              <a:rPr lang="ro-RO" sz="1800" dirty="0">
                <a:solidFill>
                  <a:schemeClr val="accent5">
                    <a:lumMod val="75000"/>
                  </a:schemeClr>
                </a:solidFill>
                <a:latin typeface="Cambria" panose="02040503050406030204" pitchFamily="18" charset="0"/>
              </a:rPr>
              <a:t>;</a:t>
            </a:r>
          </a:p>
          <a:p>
            <a:pPr>
              <a:buFont typeface="Wingdings" panose="05000000000000000000" pitchFamily="2" charset="2"/>
              <a:buChar char="ü"/>
            </a:pPr>
            <a:r>
              <a:rPr lang="ro-RO" sz="1800" dirty="0">
                <a:solidFill>
                  <a:schemeClr val="accent5">
                    <a:lumMod val="75000"/>
                  </a:schemeClr>
                </a:solidFill>
                <a:latin typeface="Cambria" panose="02040503050406030204" pitchFamily="18" charset="0"/>
              </a:rPr>
              <a:t>T</a:t>
            </a:r>
            <a:r>
              <a:rPr lang="en-US" sz="1800" dirty="0" err="1">
                <a:solidFill>
                  <a:schemeClr val="accent5">
                    <a:lumMod val="75000"/>
                  </a:schemeClr>
                </a:solidFill>
                <a:latin typeface="Cambria" panose="02040503050406030204" pitchFamily="18" charset="0"/>
              </a:rPr>
              <a:t>ourism</a:t>
            </a:r>
            <a:r>
              <a:rPr lang="en-US" sz="1800" dirty="0">
                <a:solidFill>
                  <a:schemeClr val="accent5">
                    <a:lumMod val="75000"/>
                  </a:schemeClr>
                </a:solidFill>
                <a:latin typeface="Cambria" panose="02040503050406030204" pitchFamily="18" charset="0"/>
              </a:rPr>
              <a:t> and tourists implicitly, are generating large amounts of waste which are inappropriately managed, fact that leads to environmental degradation, recreational value and touristic potential reduction of certain mountain areas</a:t>
            </a:r>
            <a:r>
              <a:rPr lang="ro-RO" sz="1800" dirty="0">
                <a:solidFill>
                  <a:schemeClr val="accent5">
                    <a:lumMod val="75000"/>
                  </a:schemeClr>
                </a:solidFill>
                <a:latin typeface="Cambria" panose="02040503050406030204" pitchFamily="18" charset="0"/>
              </a:rPr>
              <a:t>; </a:t>
            </a:r>
          </a:p>
          <a:p>
            <a:pPr>
              <a:buFont typeface="Wingdings" panose="05000000000000000000" pitchFamily="2" charset="2"/>
              <a:buChar char="ü"/>
            </a:pPr>
            <a:r>
              <a:rPr lang="ro-RO" sz="1800" dirty="0">
                <a:solidFill>
                  <a:schemeClr val="accent5">
                    <a:lumMod val="75000"/>
                  </a:schemeClr>
                </a:solidFill>
                <a:latin typeface="Cambria" panose="02040503050406030204" pitchFamily="18" charset="0"/>
              </a:rPr>
              <a:t>It</a:t>
            </a:r>
            <a:r>
              <a:rPr lang="en-US" sz="1800" dirty="0">
                <a:solidFill>
                  <a:schemeClr val="accent5">
                    <a:lumMod val="75000"/>
                  </a:schemeClr>
                </a:solidFill>
                <a:latin typeface="Cambria" panose="02040503050406030204" pitchFamily="18" charset="0"/>
              </a:rPr>
              <a:t> was observed that the attitudes and actions of the communities members, citizens and decision makers related to waste management, bring most of the time disservices to tourism activity</a:t>
            </a:r>
            <a:r>
              <a:rPr lang="ro-RO" sz="1800" dirty="0">
                <a:solidFill>
                  <a:schemeClr val="accent5">
                    <a:lumMod val="75000"/>
                  </a:schemeClr>
                </a:solidFill>
                <a:latin typeface="Cambria" panose="02040503050406030204" pitchFamily="18" charset="0"/>
              </a:rPr>
              <a:t>;</a:t>
            </a:r>
          </a:p>
          <a:p>
            <a:pPr>
              <a:buFont typeface="Wingdings" panose="05000000000000000000" pitchFamily="2" charset="2"/>
              <a:buChar char="ü"/>
            </a:pPr>
            <a:r>
              <a:rPr lang="ro-RO" sz="1800" dirty="0">
                <a:solidFill>
                  <a:schemeClr val="accent5">
                    <a:lumMod val="75000"/>
                  </a:schemeClr>
                </a:solidFill>
                <a:latin typeface="Cambria" panose="02040503050406030204" pitchFamily="18" charset="0"/>
              </a:rPr>
              <a:t>It</a:t>
            </a:r>
            <a:r>
              <a:rPr lang="en-US" sz="1800" dirty="0">
                <a:solidFill>
                  <a:schemeClr val="accent5">
                    <a:lumMod val="75000"/>
                  </a:schemeClr>
                </a:solidFill>
                <a:latin typeface="Cambria" panose="02040503050406030204" pitchFamily="18" charset="0"/>
              </a:rPr>
              <a:t> is </a:t>
            </a:r>
            <a:r>
              <a:rPr lang="ro-RO" sz="1800" dirty="0" err="1">
                <a:solidFill>
                  <a:schemeClr val="accent5">
                    <a:lumMod val="75000"/>
                  </a:schemeClr>
                </a:solidFill>
                <a:latin typeface="Cambria" panose="02040503050406030204" pitchFamily="18" charset="0"/>
              </a:rPr>
              <a:t>mandatory</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to proceed to a new ecological paradigm, in order to reach the "zero waste" goal, where almost everything is reused (circular economy), these steps being necessary to comply with the desiderata required by the </a:t>
            </a:r>
            <a:r>
              <a:rPr lang="en-US" sz="1800" dirty="0" err="1">
                <a:solidFill>
                  <a:schemeClr val="accent5">
                    <a:lumMod val="75000"/>
                  </a:schemeClr>
                </a:solidFill>
                <a:latin typeface="Cambria" panose="02040503050406030204" pitchFamily="18" charset="0"/>
              </a:rPr>
              <a:t>The</a:t>
            </a:r>
            <a:r>
              <a:rPr lang="en-US" sz="1800" dirty="0">
                <a:solidFill>
                  <a:schemeClr val="accent5">
                    <a:lumMod val="75000"/>
                  </a:schemeClr>
                </a:solidFill>
                <a:latin typeface="Cambria" panose="02040503050406030204" pitchFamily="18" charset="0"/>
              </a:rPr>
              <a:t> European Green Deal regarding the conservation of natural capital and human health</a:t>
            </a:r>
            <a:r>
              <a:rPr lang="ro-RO" sz="1800" dirty="0">
                <a:solidFill>
                  <a:schemeClr val="accent5">
                    <a:lumMod val="75000"/>
                  </a:schemeClr>
                </a:solidFill>
                <a:latin typeface="Cambria" panose="02040503050406030204" pitchFamily="18" charset="0"/>
              </a:rPr>
              <a:t>;</a:t>
            </a:r>
          </a:p>
          <a:p>
            <a:pPr>
              <a:buFont typeface="Wingdings" panose="05000000000000000000" pitchFamily="2" charset="2"/>
              <a:buChar char="ü"/>
            </a:pPr>
            <a:r>
              <a:rPr lang="en-US" sz="1800" dirty="0">
                <a:solidFill>
                  <a:schemeClr val="accent5">
                    <a:lumMod val="75000"/>
                  </a:schemeClr>
                </a:solidFill>
                <a:latin typeface="Cambria" panose="02040503050406030204" pitchFamily="18" charset="0"/>
              </a:rPr>
              <a:t>The correction of  the problems identified in the territory, as a result of the analysis carried out, can be done by acting in two ways, which are part of a sustainable waste management, namely:</a:t>
            </a:r>
            <a:endParaRPr lang="ro-RO" sz="1800" dirty="0">
              <a:solidFill>
                <a:schemeClr val="accent5">
                  <a:lumMod val="75000"/>
                </a:schemeClr>
              </a:solidFill>
              <a:latin typeface="Cambria" panose="02040503050406030204" pitchFamily="18" charset="0"/>
            </a:endParaRPr>
          </a:p>
          <a:p>
            <a:pPr>
              <a:buFont typeface="Courier New" panose="02070309020205020404" pitchFamily="49" charset="0"/>
              <a:buChar char="o"/>
            </a:pP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planning and implementing effective and rigorous programs for waste management, investments in the waste collection infrastructure (separate collection mandatory) and transport</a:t>
            </a:r>
            <a:r>
              <a:rPr lang="ro-RO" sz="1800" dirty="0">
                <a:solidFill>
                  <a:schemeClr val="accent5">
                    <a:lumMod val="75000"/>
                  </a:schemeClr>
                </a:solidFill>
                <a:latin typeface="Cambria" panose="02040503050406030204" pitchFamily="18" charset="0"/>
              </a:rPr>
              <a:t>;</a:t>
            </a:r>
          </a:p>
          <a:p>
            <a:pPr>
              <a:buFont typeface="Courier New" panose="02070309020205020404" pitchFamily="49" charset="0"/>
              <a:buChar char="o"/>
            </a:pPr>
            <a:r>
              <a:rPr lang="en-US" sz="1800" dirty="0">
                <a:solidFill>
                  <a:schemeClr val="accent5">
                    <a:lumMod val="75000"/>
                  </a:schemeClr>
                </a:solidFill>
                <a:latin typeface="Cambria" panose="02040503050406030204" pitchFamily="18" charset="0"/>
              </a:rPr>
              <a:t> increasing the degree of education and awareness of all parties involved on the other.</a:t>
            </a:r>
            <a:endParaRPr lang="ro-RO" sz="1800" dirty="0">
              <a:solidFill>
                <a:schemeClr val="accent5">
                  <a:lumMod val="75000"/>
                </a:schemeClr>
              </a:solidFill>
              <a:latin typeface="Cambria" panose="02040503050406030204" pitchFamily="18" charset="0"/>
            </a:endParaRPr>
          </a:p>
          <a:p>
            <a:pPr>
              <a:buFont typeface="Wingdings" panose="05000000000000000000" pitchFamily="2" charset="2"/>
              <a:buChar char="ü"/>
            </a:pPr>
            <a:endParaRPr lang="ro-RO" sz="1800"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75597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838200" y="365126"/>
            <a:ext cx="10515600" cy="1066860"/>
          </a:xfrm>
        </p:spPr>
        <p:txBody>
          <a:bodyPr>
            <a:normAutofit/>
          </a:bodyPr>
          <a:lstStyle/>
          <a:p>
            <a:pPr algn="ctr"/>
            <a:r>
              <a:rPr lang="ro-RO" sz="2400" b="1" dirty="0" err="1">
                <a:solidFill>
                  <a:schemeClr val="accent5">
                    <a:lumMod val="75000"/>
                  </a:schemeClr>
                </a:solidFill>
                <a:latin typeface="Cambria" panose="02040503050406030204" pitchFamily="18" charset="0"/>
              </a:rPr>
              <a:t>Discussions</a:t>
            </a:r>
            <a:r>
              <a:rPr lang="ro-RO" sz="2400" b="1" dirty="0">
                <a:solidFill>
                  <a:schemeClr val="accent5">
                    <a:lumMod val="75000"/>
                  </a:schemeClr>
                </a:solidFill>
                <a:latin typeface="Cambria" panose="02040503050406030204" pitchFamily="18" charset="0"/>
              </a:rPr>
              <a:t> </a:t>
            </a:r>
            <a:r>
              <a:rPr lang="ro-RO" sz="2400" b="1" dirty="0" err="1">
                <a:solidFill>
                  <a:schemeClr val="accent5">
                    <a:lumMod val="75000"/>
                  </a:schemeClr>
                </a:solidFill>
                <a:latin typeface="Cambria" panose="02040503050406030204" pitchFamily="18" charset="0"/>
              </a:rPr>
              <a:t>and</a:t>
            </a:r>
            <a:r>
              <a:rPr lang="ro-RO" sz="2400" b="1" dirty="0">
                <a:solidFill>
                  <a:schemeClr val="accent5">
                    <a:lumMod val="75000"/>
                  </a:schemeClr>
                </a:solidFill>
                <a:latin typeface="Cambria" panose="02040503050406030204" pitchFamily="18" charset="0"/>
              </a:rPr>
              <a:t> </a:t>
            </a:r>
            <a:r>
              <a:rPr lang="ro-RO" sz="2400" b="1" dirty="0" err="1">
                <a:solidFill>
                  <a:schemeClr val="accent5">
                    <a:lumMod val="75000"/>
                  </a:schemeClr>
                </a:solidFill>
                <a:latin typeface="Cambria" panose="02040503050406030204" pitchFamily="18" charset="0"/>
              </a:rPr>
              <a:t>conclusions</a:t>
            </a:r>
            <a:endParaRPr lang="ro-RO" sz="2400" b="1" dirty="0">
              <a:solidFill>
                <a:schemeClr val="accent5">
                  <a:lumMod val="75000"/>
                </a:schemeClr>
              </a:solidFill>
              <a:latin typeface="Cambria" panose="02040503050406030204" pitchFamily="18" charset="0"/>
            </a:endParaRPr>
          </a:p>
        </p:txBody>
      </p:sp>
      <p:sp>
        <p:nvSpPr>
          <p:cNvPr id="3" name="Substituent conținut 2"/>
          <p:cNvSpPr>
            <a:spLocks noGrp="1"/>
          </p:cNvSpPr>
          <p:nvPr>
            <p:ph idx="1"/>
          </p:nvPr>
        </p:nvSpPr>
        <p:spPr>
          <a:xfrm>
            <a:off x="838200" y="1949569"/>
            <a:ext cx="10515600" cy="4020359"/>
          </a:xfrm>
        </p:spPr>
        <p:txBody>
          <a:bodyPr/>
          <a:lstStyle/>
          <a:p>
            <a:pPr marL="0" indent="0" algn="just">
              <a:buNone/>
            </a:pPr>
            <a:r>
              <a:rPr lang="ro-RO" sz="1800" b="1" dirty="0">
                <a:solidFill>
                  <a:schemeClr val="accent5">
                    <a:lumMod val="75000"/>
                  </a:schemeClr>
                </a:solidFill>
                <a:latin typeface="Cambria" panose="02040503050406030204" pitchFamily="18" charset="0"/>
              </a:rPr>
              <a:t>!!! </a:t>
            </a:r>
            <a:r>
              <a:rPr lang="en-US" sz="1800" b="1" dirty="0">
                <a:solidFill>
                  <a:schemeClr val="accent5">
                    <a:lumMod val="75000"/>
                  </a:schemeClr>
                </a:solidFill>
                <a:latin typeface="Cambria" panose="02040503050406030204" pitchFamily="18" charset="0"/>
              </a:rPr>
              <a:t>Adopting simple prevention measures and good practice models, successfully implemented in touristic mountain areas from Europe and beyond</a:t>
            </a:r>
            <a:r>
              <a:rPr lang="ro-RO" sz="1800" b="1" dirty="0">
                <a:solidFill>
                  <a:schemeClr val="accent5">
                    <a:lumMod val="75000"/>
                  </a:schemeClr>
                </a:solidFill>
                <a:latin typeface="Cambria" panose="02040503050406030204" pitchFamily="18" charset="0"/>
              </a:rPr>
              <a:t>, </a:t>
            </a:r>
            <a:r>
              <a:rPr lang="ro-RO" sz="1800" b="1" dirty="0" err="1">
                <a:solidFill>
                  <a:schemeClr val="accent5">
                    <a:lumMod val="75000"/>
                  </a:schemeClr>
                </a:solidFill>
                <a:latin typeface="Cambria" panose="02040503050406030204" pitchFamily="18" charset="0"/>
              </a:rPr>
              <a:t>respectively</a:t>
            </a:r>
            <a:r>
              <a:rPr lang="ro-RO" sz="1800" b="1" dirty="0">
                <a:solidFill>
                  <a:schemeClr val="accent5">
                    <a:lumMod val="75000"/>
                  </a:schemeClr>
                </a:solidFill>
                <a:latin typeface="Cambria" panose="02040503050406030204" pitchFamily="18" charset="0"/>
              </a:rPr>
              <a:t>:</a:t>
            </a:r>
          </a:p>
          <a:p>
            <a:pPr marL="0" indent="0" algn="just">
              <a:buNone/>
            </a:pPr>
            <a:r>
              <a:rPr lang="ro-RO" sz="1800" dirty="0">
                <a:solidFill>
                  <a:schemeClr val="accent5">
                    <a:lumMod val="75000"/>
                  </a:schemeClr>
                </a:solidFill>
                <a:latin typeface="Cambria" panose="02040503050406030204" pitchFamily="18" charset="0"/>
              </a:rPr>
              <a:t>-</a:t>
            </a:r>
            <a:r>
              <a:rPr lang="en-US" sz="1800" dirty="0">
                <a:solidFill>
                  <a:schemeClr val="accent5">
                    <a:lumMod val="75000"/>
                  </a:schemeClr>
                </a:solidFill>
                <a:latin typeface="Cambria" panose="02040503050406030204" pitchFamily="18" charset="0"/>
              </a:rPr>
              <a:t>policies such as "Bring back all the garbage!</a:t>
            </a:r>
            <a:r>
              <a:rPr lang="ro-RO" sz="1800" dirty="0">
                <a:solidFill>
                  <a:schemeClr val="accent5">
                    <a:lumMod val="75000"/>
                  </a:schemeClr>
                </a:solidFill>
                <a:latin typeface="Cambria" panose="02040503050406030204" pitchFamily="18" charset="0"/>
              </a:rPr>
              <a:t>;</a:t>
            </a:r>
          </a:p>
          <a:p>
            <a:pPr marL="0" indent="0" algn="just">
              <a:buNone/>
            </a:pPr>
            <a:r>
              <a:rPr lang="ro-RO" sz="1800" dirty="0">
                <a:solidFill>
                  <a:schemeClr val="accent5">
                    <a:lumMod val="75000"/>
                  </a:schemeClr>
                </a:solidFill>
                <a:latin typeface="Cambria" panose="02040503050406030204" pitchFamily="18" charset="0"/>
              </a:rPr>
              <a:t>-</a:t>
            </a:r>
            <a:r>
              <a:rPr lang="en-US" sz="1800" dirty="0">
                <a:solidFill>
                  <a:schemeClr val="accent5">
                    <a:lumMod val="75000"/>
                  </a:schemeClr>
                </a:solidFill>
                <a:latin typeface="Cambria" panose="02040503050406030204" pitchFamily="18" charset="0"/>
              </a:rPr>
              <a:t>the placement on the mountain trails and in  the camping areas of institutionalized collection points and panels which advise to  proper waste management</a:t>
            </a:r>
            <a:r>
              <a:rPr lang="ro-RO" sz="1800" dirty="0">
                <a:solidFill>
                  <a:schemeClr val="accent5">
                    <a:lumMod val="75000"/>
                  </a:schemeClr>
                </a:solidFill>
                <a:latin typeface="Cambria" panose="02040503050406030204" pitchFamily="18" charset="0"/>
              </a:rPr>
              <a:t>; </a:t>
            </a:r>
          </a:p>
          <a:p>
            <a:pPr marL="0" indent="0" algn="just">
              <a:buNone/>
            </a:pPr>
            <a:r>
              <a:rPr lang="ro-RO" sz="1800" dirty="0">
                <a:solidFill>
                  <a:schemeClr val="accent5">
                    <a:lumMod val="75000"/>
                  </a:schemeClr>
                </a:solidFill>
                <a:latin typeface="Cambria" panose="02040503050406030204" pitchFamily="18" charset="0"/>
              </a:rPr>
              <a:t>-</a:t>
            </a:r>
            <a:r>
              <a:rPr lang="en-US" sz="1800" dirty="0">
                <a:solidFill>
                  <a:schemeClr val="accent5">
                    <a:lumMod val="75000"/>
                  </a:schemeClr>
                </a:solidFill>
                <a:latin typeface="Cambria" panose="02040503050406030204" pitchFamily="18" charset="0"/>
              </a:rPr>
              <a:t>organizing of seasonal  cleaning and collection</a:t>
            </a:r>
            <a:endParaRPr lang="ro-RO" sz="1800" dirty="0">
              <a:solidFill>
                <a:schemeClr val="accent5">
                  <a:lumMod val="75000"/>
                </a:schemeClr>
              </a:solidFill>
              <a:latin typeface="Cambria" panose="02040503050406030204" pitchFamily="18" charset="0"/>
            </a:endParaRPr>
          </a:p>
          <a:p>
            <a:pPr marL="0" indent="0" algn="just">
              <a:buNone/>
            </a:pPr>
            <a:endParaRPr lang="ro-RO" sz="1800" dirty="0">
              <a:solidFill>
                <a:schemeClr val="accent5">
                  <a:lumMod val="75000"/>
                </a:schemeClr>
              </a:solidFill>
              <a:latin typeface="Cambria" panose="02040503050406030204" pitchFamily="18" charset="0"/>
            </a:endParaRPr>
          </a:p>
          <a:p>
            <a:pPr marL="0" indent="0" algn="just">
              <a:buNone/>
            </a:pPr>
            <a:r>
              <a:rPr lang="ro-RO" sz="1800" b="1" dirty="0">
                <a:solidFill>
                  <a:schemeClr val="accent5">
                    <a:lumMod val="75000"/>
                  </a:schemeClr>
                </a:solidFill>
                <a:latin typeface="Cambria" panose="02040503050406030204" pitchFamily="18" charset="0"/>
              </a:rPr>
              <a:t>!!! </a:t>
            </a:r>
            <a:r>
              <a:rPr lang="en-US" sz="1800" b="1" dirty="0">
                <a:solidFill>
                  <a:schemeClr val="accent5">
                    <a:lumMod val="75000"/>
                  </a:schemeClr>
                </a:solidFill>
                <a:latin typeface="Cambria" panose="02040503050406030204" pitchFamily="18" charset="0"/>
              </a:rPr>
              <a:t>will lead to an improvement of the situation, to the maintenance of a clean, healthy environment, necessary for the practice of tourism in optimal conditions, thus eradicating the negative aspects associated with a poor waste management.</a:t>
            </a:r>
          </a:p>
          <a:p>
            <a:pPr marL="0" indent="0" algn="just">
              <a:buNone/>
            </a:pPr>
            <a:endParaRPr lang="en-US" sz="1800" dirty="0">
              <a:solidFill>
                <a:schemeClr val="accent5">
                  <a:lumMod val="75000"/>
                </a:schemeClr>
              </a:solidFill>
              <a:latin typeface="Cambria" panose="02040503050406030204" pitchFamily="18" charset="0"/>
            </a:endParaRPr>
          </a:p>
          <a:p>
            <a:pPr marL="0" indent="0" algn="just">
              <a:buNone/>
            </a:pPr>
            <a:endParaRPr lang="ro-RO" sz="1800"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2613224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838200" y="391004"/>
            <a:ext cx="10515600" cy="1325563"/>
          </a:xfrm>
        </p:spPr>
        <p:txBody>
          <a:bodyPr>
            <a:normAutofit/>
          </a:bodyPr>
          <a:lstStyle/>
          <a:p>
            <a:pPr algn="ctr"/>
            <a:r>
              <a:rPr lang="ro-RO" sz="3600" b="1" dirty="0">
                <a:solidFill>
                  <a:schemeClr val="accent5">
                    <a:lumMod val="75000"/>
                  </a:schemeClr>
                </a:solidFill>
                <a:latin typeface="Cambria" panose="02040503050406030204" pitchFamily="18" charset="0"/>
              </a:rPr>
              <a:t>Content</a:t>
            </a:r>
          </a:p>
        </p:txBody>
      </p:sp>
      <p:sp>
        <p:nvSpPr>
          <p:cNvPr id="3" name="Substituent conținut 2"/>
          <p:cNvSpPr>
            <a:spLocks noGrp="1"/>
          </p:cNvSpPr>
          <p:nvPr>
            <p:ph idx="1"/>
          </p:nvPr>
        </p:nvSpPr>
        <p:spPr>
          <a:xfrm>
            <a:off x="838200" y="1716567"/>
            <a:ext cx="10515600" cy="4085222"/>
          </a:xfrm>
        </p:spPr>
        <p:txBody>
          <a:bodyPr>
            <a:normAutofit lnSpcReduction="10000"/>
          </a:bodyPr>
          <a:lstStyle/>
          <a:p>
            <a:pPr marL="514350" indent="-514350">
              <a:buFont typeface="+mj-lt"/>
              <a:buAutoNum type="arabicPeriod"/>
            </a:pPr>
            <a:r>
              <a:rPr lang="ro-RO" dirty="0" err="1">
                <a:solidFill>
                  <a:schemeClr val="accent5">
                    <a:lumMod val="75000"/>
                  </a:schemeClr>
                </a:solidFill>
                <a:latin typeface="Cambria" panose="02040503050406030204" pitchFamily="18" charset="0"/>
              </a:rPr>
              <a:t>Introduction</a:t>
            </a:r>
            <a:endParaRPr lang="ro-RO" dirty="0">
              <a:solidFill>
                <a:schemeClr val="accent5">
                  <a:lumMod val="75000"/>
                </a:schemeClr>
              </a:solidFill>
              <a:latin typeface="Cambria" panose="02040503050406030204" pitchFamily="18" charset="0"/>
            </a:endParaRPr>
          </a:p>
          <a:p>
            <a:pPr marL="514350" indent="-514350">
              <a:buFont typeface="+mj-lt"/>
              <a:buAutoNum type="arabicPeriod"/>
            </a:pPr>
            <a:endParaRPr lang="ro-RO" dirty="0">
              <a:solidFill>
                <a:schemeClr val="accent5">
                  <a:lumMod val="75000"/>
                </a:schemeClr>
              </a:solidFill>
              <a:latin typeface="Cambria" panose="02040503050406030204" pitchFamily="18" charset="0"/>
            </a:endParaRPr>
          </a:p>
          <a:p>
            <a:pPr marL="514350" indent="-514350">
              <a:buFont typeface="+mj-lt"/>
              <a:buAutoNum type="arabicPeriod"/>
            </a:pPr>
            <a:r>
              <a:rPr lang="ro-RO" dirty="0" err="1">
                <a:solidFill>
                  <a:schemeClr val="accent5">
                    <a:lumMod val="75000"/>
                  </a:schemeClr>
                </a:solidFill>
                <a:latin typeface="Cambria" panose="02040503050406030204" pitchFamily="18" charset="0"/>
              </a:rPr>
              <a:t>Research</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methodology</a:t>
            </a:r>
            <a:endParaRPr lang="ro-RO" dirty="0">
              <a:solidFill>
                <a:schemeClr val="accent5">
                  <a:lumMod val="75000"/>
                </a:schemeClr>
              </a:solidFill>
              <a:latin typeface="Cambria" panose="02040503050406030204" pitchFamily="18" charset="0"/>
            </a:endParaRPr>
          </a:p>
          <a:p>
            <a:pPr marL="514350" indent="-514350">
              <a:buFont typeface="+mj-lt"/>
              <a:buAutoNum type="arabicPeriod"/>
            </a:pPr>
            <a:endParaRPr lang="ro-RO" dirty="0">
              <a:solidFill>
                <a:schemeClr val="accent5">
                  <a:lumMod val="75000"/>
                </a:schemeClr>
              </a:solidFill>
              <a:latin typeface="Cambria" panose="02040503050406030204" pitchFamily="18" charset="0"/>
            </a:endParaRPr>
          </a:p>
          <a:p>
            <a:pPr marL="514350" indent="-514350">
              <a:buFont typeface="+mj-lt"/>
              <a:buAutoNum type="arabicPeriod"/>
            </a:pPr>
            <a:r>
              <a:rPr lang="en-US" dirty="0">
                <a:solidFill>
                  <a:schemeClr val="accent5">
                    <a:lumMod val="75000"/>
                  </a:schemeClr>
                </a:solidFill>
                <a:latin typeface="Cambria" panose="02040503050406030204" pitchFamily="18" charset="0"/>
              </a:rPr>
              <a:t>The study regarding the relationship tourism-waste management, around the world and a critical analysis of this in Romania’s mountain area</a:t>
            </a:r>
            <a:endParaRPr lang="ro-RO" dirty="0">
              <a:solidFill>
                <a:schemeClr val="accent5">
                  <a:lumMod val="75000"/>
                </a:schemeClr>
              </a:solidFill>
              <a:latin typeface="Cambria" panose="02040503050406030204" pitchFamily="18" charset="0"/>
            </a:endParaRPr>
          </a:p>
          <a:p>
            <a:pPr marL="514350" indent="-514350">
              <a:buFont typeface="+mj-lt"/>
              <a:buAutoNum type="arabicPeriod"/>
            </a:pPr>
            <a:endParaRPr lang="ro-RO" dirty="0">
              <a:solidFill>
                <a:schemeClr val="accent5">
                  <a:lumMod val="75000"/>
                </a:schemeClr>
              </a:solidFill>
              <a:latin typeface="Cambria" panose="02040503050406030204" pitchFamily="18" charset="0"/>
            </a:endParaRPr>
          </a:p>
          <a:p>
            <a:pPr marL="514350" indent="-514350">
              <a:buFont typeface="+mj-lt"/>
              <a:buAutoNum type="arabicPeriod"/>
            </a:pPr>
            <a:r>
              <a:rPr lang="ro-RO" dirty="0" err="1">
                <a:solidFill>
                  <a:schemeClr val="accent5">
                    <a:lumMod val="75000"/>
                  </a:schemeClr>
                </a:solidFill>
                <a:latin typeface="Cambria" panose="02040503050406030204" pitchFamily="18" charset="0"/>
              </a:rPr>
              <a:t>Discussions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and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conclusions</a:t>
            </a:r>
            <a:endParaRPr lang="ro-RO"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1558872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pPr algn="ctr"/>
            <a:r>
              <a:rPr lang="ro-RO" sz="2400" b="1" dirty="0" err="1">
                <a:solidFill>
                  <a:schemeClr val="accent5">
                    <a:lumMod val="75000"/>
                  </a:schemeClr>
                </a:solidFill>
                <a:latin typeface="Cambria" panose="02040503050406030204" pitchFamily="18" charset="0"/>
              </a:rPr>
              <a:t>Acknowledgements</a:t>
            </a:r>
            <a:endParaRPr lang="ro-RO" sz="2400" b="1" dirty="0">
              <a:solidFill>
                <a:schemeClr val="accent5">
                  <a:lumMod val="75000"/>
                </a:schemeClr>
              </a:solidFill>
              <a:latin typeface="Cambria" panose="02040503050406030204" pitchFamily="18" charset="0"/>
            </a:endParaRPr>
          </a:p>
        </p:txBody>
      </p:sp>
      <p:sp>
        <p:nvSpPr>
          <p:cNvPr id="3" name="Substituent conținut 2"/>
          <p:cNvSpPr>
            <a:spLocks noGrp="1"/>
          </p:cNvSpPr>
          <p:nvPr>
            <p:ph idx="1"/>
          </p:nvPr>
        </p:nvSpPr>
        <p:spPr/>
        <p:txBody>
          <a:bodyPr>
            <a:normAutofit/>
          </a:bodyPr>
          <a:lstStyle/>
          <a:p>
            <a:pPr marL="0" indent="0" algn="ctr">
              <a:buNone/>
            </a:pPr>
            <a:endParaRPr lang="ro-RO" sz="2400" dirty="0">
              <a:latin typeface="Cambria" panose="02040503050406030204" pitchFamily="18" charset="0"/>
            </a:endParaRPr>
          </a:p>
          <a:p>
            <a:pPr marL="0" indent="0" algn="ctr">
              <a:buNone/>
            </a:pPr>
            <a:endParaRPr lang="ro-RO" sz="2400" dirty="0">
              <a:latin typeface="Cambria" panose="02040503050406030204" pitchFamily="18" charset="0"/>
            </a:endParaRPr>
          </a:p>
          <a:p>
            <a:pPr marL="0" indent="0" algn="ctr">
              <a:buNone/>
            </a:pPr>
            <a:endParaRPr lang="ro-RO" sz="2400" dirty="0">
              <a:solidFill>
                <a:schemeClr val="accent1">
                  <a:lumMod val="75000"/>
                </a:schemeClr>
              </a:solidFill>
              <a:latin typeface="Cambria" panose="02040503050406030204" pitchFamily="18" charset="0"/>
            </a:endParaRPr>
          </a:p>
          <a:p>
            <a:pPr marL="0" indent="0" algn="ctr">
              <a:buNone/>
            </a:pPr>
            <a:r>
              <a:rPr lang="en-US" sz="2400" dirty="0">
                <a:solidFill>
                  <a:schemeClr val="accent5">
                    <a:lumMod val="75000"/>
                  </a:schemeClr>
                </a:solidFill>
                <a:latin typeface="Cambria" panose="02040503050406030204" pitchFamily="18" charset="0"/>
              </a:rPr>
              <a:t>This article was funded by the project „Researches regarding the improving of the productive efficiency  of bovine, ovine, </a:t>
            </a:r>
            <a:r>
              <a:rPr lang="en-US" sz="2400" dirty="0" err="1">
                <a:solidFill>
                  <a:schemeClr val="accent5">
                    <a:lumMod val="75000"/>
                  </a:schemeClr>
                </a:solidFill>
                <a:latin typeface="Cambria" panose="02040503050406030204" pitchFamily="18" charset="0"/>
              </a:rPr>
              <a:t>caprine</a:t>
            </a:r>
            <a:r>
              <a:rPr lang="en-US" sz="2400" dirty="0">
                <a:solidFill>
                  <a:schemeClr val="accent5">
                    <a:lumMod val="75000"/>
                  </a:schemeClr>
                </a:solidFill>
                <a:latin typeface="Cambria" panose="02040503050406030204" pitchFamily="18" charset="0"/>
              </a:rPr>
              <a:t>, pig and poultry species, by reducing the total annual emissions of greenhouse gases, expressed in </a:t>
            </a:r>
            <a:r>
              <a:rPr lang="en-US" sz="2400" dirty="0" err="1">
                <a:solidFill>
                  <a:schemeClr val="accent5">
                    <a:lumMod val="75000"/>
                  </a:schemeClr>
                </a:solidFill>
                <a:latin typeface="Cambria" panose="02040503050406030204" pitchFamily="18" charset="0"/>
              </a:rPr>
              <a:t>tonnes</a:t>
            </a:r>
            <a:r>
              <a:rPr lang="en-US" sz="2400" dirty="0">
                <a:solidFill>
                  <a:schemeClr val="accent5">
                    <a:lumMod val="75000"/>
                  </a:schemeClr>
                </a:solidFill>
                <a:latin typeface="Cambria" panose="02040503050406030204" pitchFamily="18" charset="0"/>
              </a:rPr>
              <a:t> of CO2-equivalents” ADER 2019-2028, code 9.1.4.</a:t>
            </a:r>
            <a:endParaRPr lang="ro-RO" sz="2400"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2525310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852577" y="304741"/>
            <a:ext cx="10515600" cy="816694"/>
          </a:xfrm>
        </p:spPr>
        <p:txBody>
          <a:bodyPr>
            <a:normAutofit/>
          </a:bodyPr>
          <a:lstStyle/>
          <a:p>
            <a:pPr algn="ctr"/>
            <a:r>
              <a:rPr lang="ro-RO" sz="2400" dirty="0" err="1">
                <a:solidFill>
                  <a:schemeClr val="accent5">
                    <a:lumMod val="75000"/>
                  </a:schemeClr>
                </a:solidFill>
                <a:latin typeface="Cambria" panose="02040503050406030204" pitchFamily="18" charset="0"/>
              </a:rPr>
              <a:t>References</a:t>
            </a:r>
            <a:endParaRPr lang="ro-RO" sz="2400" dirty="0">
              <a:solidFill>
                <a:schemeClr val="accent5">
                  <a:lumMod val="75000"/>
                </a:schemeClr>
              </a:solidFill>
              <a:latin typeface="Cambria" panose="02040503050406030204" pitchFamily="18" charset="0"/>
            </a:endParaRPr>
          </a:p>
        </p:txBody>
      </p:sp>
      <p:sp>
        <p:nvSpPr>
          <p:cNvPr id="3" name="Substituent conținut 2"/>
          <p:cNvSpPr>
            <a:spLocks noGrp="1"/>
          </p:cNvSpPr>
          <p:nvPr>
            <p:ph idx="1"/>
          </p:nvPr>
        </p:nvSpPr>
        <p:spPr>
          <a:xfrm>
            <a:off x="838200" y="1302588"/>
            <a:ext cx="10515600" cy="5262113"/>
          </a:xfrm>
        </p:spPr>
        <p:txBody>
          <a:bodyPr>
            <a:normAutofit fontScale="25000" lnSpcReduction="20000"/>
          </a:bodyPr>
          <a:lstStyle/>
          <a:p>
            <a:r>
              <a:rPr lang="ro-RO" sz="3200" dirty="0" err="1">
                <a:solidFill>
                  <a:schemeClr val="accent5">
                    <a:lumMod val="75000"/>
                  </a:schemeClr>
                </a:solidFill>
                <a:latin typeface="Cambria" panose="02040503050406030204" pitchFamily="18" charset="0"/>
              </a:rPr>
              <a:t>Abdou</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Doaa</a:t>
            </a:r>
            <a:r>
              <a:rPr lang="ro-RO" sz="3200" dirty="0">
                <a:solidFill>
                  <a:schemeClr val="accent5">
                    <a:lumMod val="75000"/>
                  </a:schemeClr>
                </a:solidFill>
                <a:latin typeface="Cambria" panose="02040503050406030204" pitchFamily="18" charset="0"/>
              </a:rPr>
              <a:t> Mohamed Salman, Nasser, H., 2018.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Environmental</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Degradation</a:t>
            </a:r>
            <a:r>
              <a:rPr lang="ro-RO" sz="3200" dirty="0">
                <a:solidFill>
                  <a:schemeClr val="accent5">
                    <a:lumMod val="75000"/>
                  </a:schemeClr>
                </a:solidFill>
                <a:latin typeface="Cambria" panose="02040503050406030204" pitchFamily="18" charset="0"/>
              </a:rPr>
              <a:t> in </a:t>
            </a:r>
            <a:r>
              <a:rPr lang="ro-RO" sz="3200" dirty="0" err="1">
                <a:solidFill>
                  <a:schemeClr val="accent5">
                    <a:lumMod val="75000"/>
                  </a:schemeClr>
                </a:solidFill>
                <a:latin typeface="Cambria" panose="02040503050406030204" pitchFamily="18" charset="0"/>
              </a:rPr>
              <a:t>the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Russian</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Federation</a:t>
            </a:r>
            <a:r>
              <a:rPr lang="ro-RO" sz="3200" dirty="0">
                <a:solidFill>
                  <a:schemeClr val="accent5">
                    <a:lumMod val="75000"/>
                  </a:schemeClr>
                </a:solidFill>
                <a:latin typeface="Cambria" panose="02040503050406030204" pitchFamily="18" charset="0"/>
              </a:rPr>
              <a:t>. International Journal of </a:t>
            </a:r>
            <a:r>
              <a:rPr lang="ro-RO" sz="3200" dirty="0" err="1">
                <a:solidFill>
                  <a:schemeClr val="accent5">
                    <a:lumMod val="75000"/>
                  </a:schemeClr>
                </a:solidFill>
                <a:latin typeface="Cambria" panose="02040503050406030204" pitchFamily="18" charset="0"/>
              </a:rPr>
              <a:t>Agricultural</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Environmental</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Sciences</a:t>
            </a:r>
            <a:r>
              <a:rPr lang="ro-RO" sz="3200" dirty="0">
                <a:solidFill>
                  <a:schemeClr val="accent5">
                    <a:lumMod val="75000"/>
                  </a:schemeClr>
                </a:solidFill>
                <a:latin typeface="Cambria" panose="02040503050406030204" pitchFamily="18" charset="0"/>
              </a:rPr>
              <a:t>. Vol. 3, No. 5, pp. 64-70.</a:t>
            </a:r>
          </a:p>
          <a:p>
            <a:r>
              <a:rPr lang="ro-RO" sz="3200" dirty="0" err="1">
                <a:solidFill>
                  <a:schemeClr val="accent5">
                    <a:lumMod val="75000"/>
                  </a:schemeClr>
                </a:solidFill>
                <a:latin typeface="Cambria" panose="02040503050406030204" pitchFamily="18" charset="0"/>
              </a:rPr>
              <a:t>Agyeiwaah</a:t>
            </a:r>
            <a:r>
              <a:rPr lang="ro-RO" sz="3200" dirty="0">
                <a:solidFill>
                  <a:schemeClr val="accent5">
                    <a:lumMod val="75000"/>
                  </a:schemeClr>
                </a:solidFill>
                <a:latin typeface="Cambria" panose="02040503050406030204" pitchFamily="18" charset="0"/>
              </a:rPr>
              <a:t>, E., </a:t>
            </a:r>
            <a:r>
              <a:rPr lang="ro-RO" sz="3200" dirty="0" err="1">
                <a:solidFill>
                  <a:schemeClr val="accent5">
                    <a:lumMod val="75000"/>
                  </a:schemeClr>
                </a:solidFill>
                <a:latin typeface="Cambria" panose="02040503050406030204" pitchFamily="18" charset="0"/>
              </a:rPr>
              <a:t>McKercher</a:t>
            </a:r>
            <a:r>
              <a:rPr lang="ro-RO" sz="3200" dirty="0">
                <a:solidFill>
                  <a:schemeClr val="accent5">
                    <a:lumMod val="75000"/>
                  </a:schemeClr>
                </a:solidFill>
                <a:latin typeface="Cambria" panose="02040503050406030204" pitchFamily="18" charset="0"/>
              </a:rPr>
              <a:t>, B., </a:t>
            </a:r>
            <a:r>
              <a:rPr lang="ro-RO" sz="3200" dirty="0" err="1">
                <a:solidFill>
                  <a:schemeClr val="accent5">
                    <a:lumMod val="75000"/>
                  </a:schemeClr>
                </a:solidFill>
                <a:latin typeface="Cambria" panose="02040503050406030204" pitchFamily="18" charset="0"/>
              </a:rPr>
              <a:t>Suntikul</a:t>
            </a:r>
            <a:r>
              <a:rPr lang="ro-RO" sz="3200" dirty="0">
                <a:solidFill>
                  <a:schemeClr val="accent5">
                    <a:lumMod val="75000"/>
                  </a:schemeClr>
                </a:solidFill>
                <a:latin typeface="Cambria" panose="02040503050406030204" pitchFamily="18" charset="0"/>
              </a:rPr>
              <a:t>, W., 2017. </a:t>
            </a:r>
            <a:r>
              <a:rPr lang="ro-RO" sz="3200" dirty="0" err="1">
                <a:solidFill>
                  <a:schemeClr val="accent5">
                    <a:lumMod val="75000"/>
                  </a:schemeClr>
                </a:solidFill>
                <a:latin typeface="Cambria" panose="02040503050406030204" pitchFamily="18" charset="0"/>
              </a:rPr>
              <a:t>Identifying</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core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indicators</a:t>
            </a:r>
            <a:r>
              <a:rPr lang="ro-RO" sz="3200" dirty="0">
                <a:solidFill>
                  <a:schemeClr val="accent5">
                    <a:lumMod val="75000"/>
                  </a:schemeClr>
                </a:solidFill>
                <a:latin typeface="Cambria" panose="02040503050406030204" pitchFamily="18" charset="0"/>
              </a:rPr>
              <a:t> of </a:t>
            </a:r>
            <a:r>
              <a:rPr lang="ro-RO" sz="3200" dirty="0" err="1">
                <a:solidFill>
                  <a:schemeClr val="accent5">
                    <a:lumMod val="75000"/>
                  </a:schemeClr>
                </a:solidFill>
                <a:latin typeface="Cambria" panose="02040503050406030204" pitchFamily="18" charset="0"/>
              </a:rPr>
              <a:t>sustainable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A </a:t>
            </a:r>
            <a:r>
              <a:rPr lang="ro-RO" sz="3200" dirty="0" err="1">
                <a:solidFill>
                  <a:schemeClr val="accent5">
                    <a:lumMod val="75000"/>
                  </a:schemeClr>
                </a:solidFill>
                <a:latin typeface="Cambria" panose="02040503050406030204" pitchFamily="18" charset="0"/>
              </a:rPr>
              <a:t>path</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forward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Management </a:t>
            </a:r>
            <a:r>
              <a:rPr lang="ro-RO" sz="3200" dirty="0" err="1">
                <a:solidFill>
                  <a:schemeClr val="accent5">
                    <a:lumMod val="75000"/>
                  </a:schemeClr>
                </a:solidFill>
                <a:latin typeface="Cambria" panose="02040503050406030204" pitchFamily="18" charset="0"/>
              </a:rPr>
              <a:t>Perspectives</a:t>
            </a:r>
            <a:r>
              <a:rPr lang="ro-RO" sz="3200" dirty="0">
                <a:solidFill>
                  <a:schemeClr val="accent5">
                    <a:lumMod val="75000"/>
                  </a:schemeClr>
                </a:solidFill>
                <a:latin typeface="Cambria" panose="02040503050406030204" pitchFamily="18" charset="0"/>
              </a:rPr>
              <a:t> 24,26–33, doi.org/10.1016/j.tmp.2017.07.005.</a:t>
            </a:r>
          </a:p>
          <a:p>
            <a:r>
              <a:rPr lang="ro-RO" sz="3200" dirty="0">
                <a:solidFill>
                  <a:schemeClr val="accent5">
                    <a:lumMod val="75000"/>
                  </a:schemeClr>
                </a:solidFill>
                <a:latin typeface="Cambria" panose="02040503050406030204" pitchFamily="18" charset="0"/>
              </a:rPr>
              <a:t>Alonso-</a:t>
            </a:r>
            <a:r>
              <a:rPr lang="ro-RO" sz="3200" dirty="0" err="1">
                <a:solidFill>
                  <a:schemeClr val="accent5">
                    <a:lumMod val="75000"/>
                  </a:schemeClr>
                </a:solidFill>
                <a:latin typeface="Cambria" panose="02040503050406030204" pitchFamily="18" charset="0"/>
              </a:rPr>
              <a:t>Almeida</a:t>
            </a:r>
            <a:r>
              <a:rPr lang="ro-RO" sz="3200" dirty="0">
                <a:solidFill>
                  <a:schemeClr val="accent5">
                    <a:lumMod val="75000"/>
                  </a:schemeClr>
                </a:solidFill>
                <a:latin typeface="Cambria" panose="02040503050406030204" pitchFamily="18" charset="0"/>
              </a:rPr>
              <a:t>, M.M., 2013. </a:t>
            </a:r>
            <a:r>
              <a:rPr lang="ro-RO" sz="3200" dirty="0" err="1">
                <a:solidFill>
                  <a:schemeClr val="accent5">
                    <a:lumMod val="75000"/>
                  </a:schemeClr>
                </a:solidFill>
                <a:latin typeface="Cambria" panose="02040503050406030204" pitchFamily="18" charset="0"/>
              </a:rPr>
              <a:t>Environmental</a:t>
            </a:r>
            <a:r>
              <a:rPr lang="ro-RO" sz="3200" dirty="0">
                <a:solidFill>
                  <a:schemeClr val="accent5">
                    <a:lumMod val="75000"/>
                  </a:schemeClr>
                </a:solidFill>
                <a:latin typeface="Cambria" panose="02040503050406030204" pitchFamily="18" charset="0"/>
              </a:rPr>
              <a:t> management in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students</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perceptions</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managerial practice in </a:t>
            </a:r>
            <a:r>
              <a:rPr lang="ro-RO" sz="3200" dirty="0" err="1">
                <a:solidFill>
                  <a:schemeClr val="accent5">
                    <a:lumMod val="75000"/>
                  </a:schemeClr>
                </a:solidFill>
                <a:latin typeface="Cambria" panose="02040503050406030204" pitchFamily="18" charset="0"/>
              </a:rPr>
              <a:t>restaurants</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from</a:t>
            </a:r>
            <a:r>
              <a:rPr lang="ro-RO" sz="3200" dirty="0">
                <a:solidFill>
                  <a:schemeClr val="accent5">
                    <a:lumMod val="75000"/>
                  </a:schemeClr>
                </a:solidFill>
                <a:latin typeface="Cambria" panose="02040503050406030204" pitchFamily="18" charset="0"/>
              </a:rPr>
              <a:t> a </a:t>
            </a:r>
            <a:r>
              <a:rPr lang="ro-RO" sz="3200" dirty="0" err="1">
                <a:solidFill>
                  <a:schemeClr val="accent5">
                    <a:lumMod val="75000"/>
                  </a:schemeClr>
                </a:solidFill>
                <a:latin typeface="Cambria" panose="02040503050406030204" pitchFamily="18" charset="0"/>
              </a:rPr>
              <a:t>gender</a:t>
            </a:r>
            <a:r>
              <a:rPr lang="ro-RO" sz="3200" dirty="0">
                <a:solidFill>
                  <a:schemeClr val="accent5">
                    <a:lumMod val="75000"/>
                  </a:schemeClr>
                </a:solidFill>
                <a:latin typeface="Cambria" panose="02040503050406030204" pitchFamily="18" charset="0"/>
              </a:rPr>
              <a:t> perspective. Journal of </a:t>
            </a:r>
            <a:r>
              <a:rPr lang="ro-RO" sz="3200" dirty="0" err="1">
                <a:solidFill>
                  <a:schemeClr val="accent5">
                    <a:lumMod val="75000"/>
                  </a:schemeClr>
                </a:solidFill>
                <a:latin typeface="Cambria" panose="02040503050406030204" pitchFamily="18" charset="0"/>
              </a:rPr>
              <a:t>Cleaner</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Production</a:t>
            </a:r>
            <a:r>
              <a:rPr lang="ro-RO" sz="3200" dirty="0">
                <a:solidFill>
                  <a:schemeClr val="accent5">
                    <a:lumMod val="75000"/>
                  </a:schemeClr>
                </a:solidFill>
                <a:latin typeface="Cambria" panose="02040503050406030204" pitchFamily="18" charset="0"/>
              </a:rPr>
              <a:t>,  doi.org/10.1016/j.jclepro.2012.11.034.</a:t>
            </a:r>
          </a:p>
          <a:p>
            <a:r>
              <a:rPr lang="ro-RO" sz="3200" dirty="0">
                <a:solidFill>
                  <a:schemeClr val="accent5">
                    <a:lumMod val="75000"/>
                  </a:schemeClr>
                </a:solidFill>
                <a:latin typeface="Cambria" panose="02040503050406030204" pitchFamily="18" charset="0"/>
              </a:rPr>
              <a:t>Apollo, M.,  2016. </a:t>
            </a:r>
            <a:r>
              <a:rPr lang="ro-RO" sz="3200" dirty="0" err="1">
                <a:solidFill>
                  <a:schemeClr val="accent5">
                    <a:lumMod val="75000"/>
                  </a:schemeClr>
                </a:solidFill>
                <a:latin typeface="Cambria" panose="02040503050406030204" pitchFamily="18" charset="0"/>
              </a:rPr>
              <a:t>Mountaineer's</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past</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present</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future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Annals</a:t>
            </a:r>
            <a:r>
              <a:rPr lang="ro-RO" sz="3200" dirty="0">
                <a:solidFill>
                  <a:schemeClr val="accent5">
                    <a:lumMod val="75000"/>
                  </a:schemeClr>
                </a:solidFill>
                <a:latin typeface="Cambria" panose="02040503050406030204" pitchFamily="18" charset="0"/>
              </a:rPr>
              <a:t> of Valahia University of </a:t>
            </a:r>
            <a:r>
              <a:rPr lang="ro-RO" sz="3200" dirty="0" err="1">
                <a:solidFill>
                  <a:schemeClr val="accent5">
                    <a:lumMod val="75000"/>
                  </a:schemeClr>
                </a:solidFill>
                <a:latin typeface="Cambria" panose="02040503050406030204" pitchFamily="18" charset="0"/>
              </a:rPr>
              <a:t>Targoviste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Geographical</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Series</a:t>
            </a:r>
            <a:r>
              <a:rPr lang="ro-RO" sz="3200" dirty="0">
                <a:solidFill>
                  <a:schemeClr val="accent5">
                    <a:lumMod val="75000"/>
                  </a:schemeClr>
                </a:solidFill>
                <a:latin typeface="Cambria" panose="02040503050406030204" pitchFamily="18" charset="0"/>
              </a:rPr>
              <a:t>, 16(2): 13-32, doi: 10.1515/avutgs-2016-0002 ISSN (Print): 2393-1485, ISSN (Online): 2393-1493.</a:t>
            </a:r>
          </a:p>
          <a:p>
            <a:r>
              <a:rPr lang="ro-RO" sz="3200" dirty="0">
                <a:solidFill>
                  <a:schemeClr val="accent5">
                    <a:lumMod val="75000"/>
                  </a:schemeClr>
                </a:solidFill>
                <a:latin typeface="Cambria" panose="02040503050406030204" pitchFamily="18" charset="0"/>
              </a:rPr>
              <a:t>Bel, G., </a:t>
            </a:r>
            <a:r>
              <a:rPr lang="ro-RO" sz="3200" dirty="0" err="1">
                <a:solidFill>
                  <a:schemeClr val="accent5">
                    <a:lumMod val="75000"/>
                  </a:schemeClr>
                </a:solidFill>
                <a:latin typeface="Cambria" panose="02040503050406030204" pitchFamily="18" charset="0"/>
              </a:rPr>
              <a:t>Fageda</a:t>
            </a:r>
            <a:r>
              <a:rPr lang="ro-RO" sz="3200" dirty="0">
                <a:solidFill>
                  <a:schemeClr val="accent5">
                    <a:lumMod val="75000"/>
                  </a:schemeClr>
                </a:solidFill>
                <a:latin typeface="Cambria" panose="02040503050406030204" pitchFamily="18" charset="0"/>
              </a:rPr>
              <a:t>, X., 2010. </a:t>
            </a:r>
            <a:r>
              <a:rPr lang="ro-RO" sz="3200" dirty="0" err="1">
                <a:solidFill>
                  <a:schemeClr val="accent5">
                    <a:lumMod val="75000"/>
                  </a:schemeClr>
                </a:solidFill>
                <a:latin typeface="Cambria" panose="02040503050406030204" pitchFamily="18" charset="0"/>
              </a:rPr>
              <a:t>Empirical</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analysis</a:t>
            </a:r>
            <a:r>
              <a:rPr lang="ro-RO" sz="3200" dirty="0">
                <a:solidFill>
                  <a:schemeClr val="accent5">
                    <a:lumMod val="75000"/>
                  </a:schemeClr>
                </a:solidFill>
                <a:latin typeface="Cambria" panose="02040503050406030204" pitchFamily="18" charset="0"/>
              </a:rPr>
              <a:t> of solid management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costs</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Some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evidence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from</a:t>
            </a:r>
            <a:r>
              <a:rPr lang="ro-RO" sz="3200" dirty="0">
                <a:solidFill>
                  <a:schemeClr val="accent5">
                    <a:lumMod val="75000"/>
                  </a:schemeClr>
                </a:solidFill>
                <a:latin typeface="Cambria" panose="02040503050406030204" pitchFamily="18" charset="0"/>
              </a:rPr>
              <a:t> Galicia, Spain. </a:t>
            </a:r>
            <a:r>
              <a:rPr lang="ro-RO" sz="3200" dirty="0" err="1">
                <a:solidFill>
                  <a:schemeClr val="accent5">
                    <a:lumMod val="75000"/>
                  </a:schemeClr>
                </a:solidFill>
                <a:latin typeface="Cambria" panose="02040503050406030204" pitchFamily="18" charset="0"/>
              </a:rPr>
              <a:t>Resources</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conservation</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recycling</a:t>
            </a:r>
            <a:r>
              <a:rPr lang="ro-RO" sz="3200" dirty="0">
                <a:solidFill>
                  <a:schemeClr val="accent5">
                    <a:lumMod val="75000"/>
                  </a:schemeClr>
                </a:solidFill>
                <a:latin typeface="Cambria" panose="02040503050406030204" pitchFamily="18" charset="0"/>
              </a:rPr>
              <a:t> 54(3), 187-193.</a:t>
            </a:r>
          </a:p>
          <a:p>
            <a:r>
              <a:rPr lang="ro-RO" sz="3200" dirty="0" err="1">
                <a:solidFill>
                  <a:schemeClr val="accent5">
                    <a:lumMod val="75000"/>
                  </a:schemeClr>
                </a:solidFill>
                <a:latin typeface="Cambria" panose="02040503050406030204" pitchFamily="18" charset="0"/>
              </a:rPr>
              <a:t>Chaabane</a:t>
            </a:r>
            <a:r>
              <a:rPr lang="ro-RO" sz="3200" dirty="0">
                <a:solidFill>
                  <a:schemeClr val="accent5">
                    <a:lumMod val="75000"/>
                  </a:schemeClr>
                </a:solidFill>
                <a:latin typeface="Cambria" panose="02040503050406030204" pitchFamily="18" charset="0"/>
              </a:rPr>
              <a:t>, W., </a:t>
            </a:r>
            <a:r>
              <a:rPr lang="ro-RO" sz="3200" dirty="0" err="1">
                <a:solidFill>
                  <a:schemeClr val="accent5">
                    <a:lumMod val="75000"/>
                  </a:schemeClr>
                </a:solidFill>
                <a:latin typeface="Cambria" panose="02040503050406030204" pitchFamily="18" charset="0"/>
              </a:rPr>
              <a:t>Nassour</a:t>
            </a:r>
            <a:r>
              <a:rPr lang="ro-RO" sz="3200" dirty="0">
                <a:solidFill>
                  <a:schemeClr val="accent5">
                    <a:lumMod val="75000"/>
                  </a:schemeClr>
                </a:solidFill>
                <a:latin typeface="Cambria" panose="02040503050406030204" pitchFamily="18" charset="0"/>
              </a:rPr>
              <a:t>, A., </a:t>
            </a:r>
            <a:r>
              <a:rPr lang="ro-RO" sz="3200" dirty="0" err="1">
                <a:solidFill>
                  <a:schemeClr val="accent5">
                    <a:lumMod val="75000"/>
                  </a:schemeClr>
                </a:solidFill>
                <a:latin typeface="Cambria" panose="02040503050406030204" pitchFamily="18" charset="0"/>
              </a:rPr>
              <a:t>Bartnik</a:t>
            </a:r>
            <a:r>
              <a:rPr lang="ro-RO" sz="3200" dirty="0">
                <a:solidFill>
                  <a:schemeClr val="accent5">
                    <a:lumMod val="75000"/>
                  </a:schemeClr>
                </a:solidFill>
                <a:latin typeface="Cambria" panose="02040503050406030204" pitchFamily="18" charset="0"/>
              </a:rPr>
              <a:t>, S., </a:t>
            </a:r>
            <a:r>
              <a:rPr lang="ro-RO" sz="3200" dirty="0" err="1">
                <a:solidFill>
                  <a:schemeClr val="accent5">
                    <a:lumMod val="75000"/>
                  </a:schemeClr>
                </a:solidFill>
                <a:latin typeface="Cambria" panose="02040503050406030204" pitchFamily="18" charset="0"/>
              </a:rPr>
              <a:t>Bünemann</a:t>
            </a:r>
            <a:r>
              <a:rPr lang="ro-RO" sz="3200" dirty="0">
                <a:solidFill>
                  <a:schemeClr val="accent5">
                    <a:lumMod val="75000"/>
                  </a:schemeClr>
                </a:solidFill>
                <a:latin typeface="Cambria" panose="02040503050406030204" pitchFamily="18" charset="0"/>
              </a:rPr>
              <a:t>, A.,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Nelles</a:t>
            </a:r>
            <a:r>
              <a:rPr lang="ro-RO" sz="3200" dirty="0">
                <a:solidFill>
                  <a:schemeClr val="accent5">
                    <a:lumMod val="75000"/>
                  </a:schemeClr>
                </a:solidFill>
                <a:latin typeface="Cambria" panose="02040503050406030204" pitchFamily="18" charset="0"/>
              </a:rPr>
              <a:t>, M., 2019. </a:t>
            </a:r>
            <a:r>
              <a:rPr lang="ro-RO" sz="3200" dirty="0" err="1">
                <a:solidFill>
                  <a:schemeClr val="accent5">
                    <a:lumMod val="75000"/>
                  </a:schemeClr>
                </a:solidFill>
                <a:latin typeface="Cambria" panose="02040503050406030204" pitchFamily="18" charset="0"/>
              </a:rPr>
              <a:t>Shifting</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Towards</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Sustainable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Organizational</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Financial </a:t>
            </a:r>
            <a:r>
              <a:rPr lang="ro-RO" sz="3200" dirty="0" err="1">
                <a:solidFill>
                  <a:schemeClr val="accent5">
                    <a:lumMod val="75000"/>
                  </a:schemeClr>
                </a:solidFill>
                <a:latin typeface="Cambria" panose="02040503050406030204" pitchFamily="18" charset="0"/>
              </a:rPr>
              <a:t>Scenarios</a:t>
            </a:r>
            <a:r>
              <a:rPr lang="ro-RO" sz="3200" dirty="0">
                <a:solidFill>
                  <a:schemeClr val="accent5">
                    <a:lumMod val="75000"/>
                  </a:schemeClr>
                </a:solidFill>
                <a:latin typeface="Cambria" panose="02040503050406030204" pitchFamily="18" charset="0"/>
              </a:rPr>
              <a:t> for Solid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Management in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Destinations</a:t>
            </a:r>
            <a:r>
              <a:rPr lang="ro-RO" sz="3200" dirty="0">
                <a:solidFill>
                  <a:schemeClr val="accent5">
                    <a:lumMod val="75000"/>
                  </a:schemeClr>
                </a:solidFill>
                <a:latin typeface="Cambria" panose="02040503050406030204" pitchFamily="18" charset="0"/>
              </a:rPr>
              <a:t> in Tunisia. </a:t>
            </a:r>
            <a:r>
              <a:rPr lang="ro-RO" sz="3200" dirty="0" err="1">
                <a:solidFill>
                  <a:schemeClr val="accent5">
                    <a:lumMod val="75000"/>
                  </a:schemeClr>
                </a:solidFill>
                <a:latin typeface="Cambria" panose="02040503050406030204" pitchFamily="18" charset="0"/>
              </a:rPr>
              <a:t>Sustainability</a:t>
            </a:r>
            <a:r>
              <a:rPr lang="ro-RO" sz="3200" dirty="0">
                <a:solidFill>
                  <a:schemeClr val="accent5">
                    <a:lumMod val="75000"/>
                  </a:schemeClr>
                </a:solidFill>
                <a:latin typeface="Cambria" panose="02040503050406030204" pitchFamily="18" charset="0"/>
              </a:rPr>
              <a:t>, 11, 3591, doi:10.3390/su1113359.</a:t>
            </a:r>
          </a:p>
          <a:p>
            <a:r>
              <a:rPr lang="ro-RO" sz="3200" dirty="0">
                <a:solidFill>
                  <a:schemeClr val="accent5">
                    <a:lumMod val="75000"/>
                  </a:schemeClr>
                </a:solidFill>
                <a:latin typeface="Cambria" panose="02040503050406030204" pitchFamily="18" charset="0"/>
              </a:rPr>
              <a:t>Cortes-</a:t>
            </a:r>
            <a:r>
              <a:rPr lang="ro-RO" sz="3200" dirty="0" err="1">
                <a:solidFill>
                  <a:schemeClr val="accent5">
                    <a:lumMod val="75000"/>
                  </a:schemeClr>
                </a:solidFill>
                <a:latin typeface="Cambria" panose="02040503050406030204" pitchFamily="18" charset="0"/>
              </a:rPr>
              <a:t>Jimenez</a:t>
            </a:r>
            <a:r>
              <a:rPr lang="ro-RO" sz="3200" dirty="0">
                <a:solidFill>
                  <a:schemeClr val="accent5">
                    <a:lumMod val="75000"/>
                  </a:schemeClr>
                </a:solidFill>
                <a:latin typeface="Cambria" panose="02040503050406030204" pitchFamily="18" charset="0"/>
              </a:rPr>
              <a:t>, I., &amp; </a:t>
            </a:r>
            <a:r>
              <a:rPr lang="ro-RO" sz="3200" dirty="0" err="1">
                <a:solidFill>
                  <a:schemeClr val="accent5">
                    <a:lumMod val="75000"/>
                  </a:schemeClr>
                </a:solidFill>
                <a:latin typeface="Cambria" panose="02040503050406030204" pitchFamily="18" charset="0"/>
              </a:rPr>
              <a:t>Pulina</a:t>
            </a:r>
            <a:r>
              <a:rPr lang="ro-RO" sz="3200" dirty="0">
                <a:solidFill>
                  <a:schemeClr val="accent5">
                    <a:lumMod val="75000"/>
                  </a:schemeClr>
                </a:solidFill>
                <a:latin typeface="Cambria" panose="02040503050406030204" pitchFamily="18" charset="0"/>
              </a:rPr>
              <a:t>, M., 2010. </a:t>
            </a:r>
            <a:r>
              <a:rPr lang="ro-RO" sz="3200" dirty="0" err="1">
                <a:solidFill>
                  <a:schemeClr val="accent5">
                    <a:lumMod val="75000"/>
                  </a:schemeClr>
                </a:solidFill>
                <a:latin typeface="Cambria" panose="02040503050406030204" pitchFamily="18" charset="0"/>
              </a:rPr>
              <a:t>Inbound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long-run</a:t>
            </a:r>
            <a:r>
              <a:rPr lang="ro-RO" sz="3200" dirty="0">
                <a:solidFill>
                  <a:schemeClr val="accent5">
                    <a:lumMod val="75000"/>
                  </a:schemeClr>
                </a:solidFill>
                <a:latin typeface="Cambria" panose="02040503050406030204" pitchFamily="18" charset="0"/>
              </a:rPr>
              <a:t> economic </a:t>
            </a:r>
            <a:r>
              <a:rPr lang="ro-RO" sz="3200" dirty="0" err="1">
                <a:solidFill>
                  <a:schemeClr val="accent5">
                    <a:lumMod val="75000"/>
                  </a:schemeClr>
                </a:solidFill>
                <a:latin typeface="Cambria" panose="02040503050406030204" pitchFamily="18" charset="0"/>
              </a:rPr>
              <a:t>growth</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Current</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Issues</a:t>
            </a:r>
            <a:r>
              <a:rPr lang="ro-RO" sz="3200" dirty="0">
                <a:solidFill>
                  <a:schemeClr val="accent5">
                    <a:lumMod val="75000"/>
                  </a:schemeClr>
                </a:solidFill>
                <a:latin typeface="Cambria" panose="02040503050406030204" pitchFamily="18" charset="0"/>
              </a:rPr>
              <a:t> in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13(1), 61–74.</a:t>
            </a:r>
          </a:p>
          <a:p>
            <a:r>
              <a:rPr lang="ro-RO" sz="3200" dirty="0">
                <a:solidFill>
                  <a:schemeClr val="accent5">
                    <a:lumMod val="75000"/>
                  </a:schemeClr>
                </a:solidFill>
                <a:latin typeface="Cambria" panose="02040503050406030204" pitchFamily="18" charset="0"/>
              </a:rPr>
              <a:t>European </a:t>
            </a:r>
            <a:r>
              <a:rPr lang="ro-RO" sz="3200" dirty="0" err="1">
                <a:solidFill>
                  <a:schemeClr val="accent5">
                    <a:lumMod val="75000"/>
                  </a:schemeClr>
                </a:solidFill>
                <a:latin typeface="Cambria" panose="02040503050406030204" pitchFamily="18" charset="0"/>
              </a:rPr>
              <a:t>Commission</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Communication</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from</a:t>
            </a:r>
            <a:r>
              <a:rPr lang="ro-RO" sz="3200" dirty="0">
                <a:solidFill>
                  <a:schemeClr val="accent5">
                    <a:lumMod val="75000"/>
                  </a:schemeClr>
                </a:solidFill>
                <a:latin typeface="Cambria" panose="02040503050406030204" pitchFamily="18" charset="0"/>
              </a:rPr>
              <a:t> The </a:t>
            </a:r>
            <a:r>
              <a:rPr lang="ro-RO" sz="3200" dirty="0" err="1">
                <a:solidFill>
                  <a:schemeClr val="accent5">
                    <a:lumMod val="75000"/>
                  </a:schemeClr>
                </a:solidFill>
                <a:latin typeface="Cambria" panose="02040503050406030204" pitchFamily="18" charset="0"/>
              </a:rPr>
              <a:t>Commission</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to</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the</a:t>
            </a:r>
            <a:r>
              <a:rPr lang="ro-RO" sz="3200" dirty="0">
                <a:solidFill>
                  <a:schemeClr val="accent5">
                    <a:lumMod val="75000"/>
                  </a:schemeClr>
                </a:solidFill>
                <a:latin typeface="Cambria" panose="02040503050406030204" pitchFamily="18" charset="0"/>
              </a:rPr>
              <a:t> European </a:t>
            </a:r>
            <a:r>
              <a:rPr lang="ro-RO" sz="3200" dirty="0" err="1">
                <a:solidFill>
                  <a:schemeClr val="accent5">
                    <a:lumMod val="75000"/>
                  </a:schemeClr>
                </a:solidFill>
                <a:latin typeface="Cambria" panose="02040503050406030204" pitchFamily="18" charset="0"/>
              </a:rPr>
              <a:t>Parliament</a:t>
            </a:r>
            <a:r>
              <a:rPr lang="ro-RO" sz="3200" dirty="0">
                <a:solidFill>
                  <a:schemeClr val="accent5">
                    <a:lumMod val="75000"/>
                  </a:schemeClr>
                </a:solidFill>
                <a:latin typeface="Cambria" panose="02040503050406030204" pitchFamily="18" charset="0"/>
              </a:rPr>
              <a:t>, The European Council, The Council, The European Economic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Social </a:t>
            </a:r>
            <a:r>
              <a:rPr lang="ro-RO" sz="3200" dirty="0" err="1">
                <a:solidFill>
                  <a:schemeClr val="accent5">
                    <a:lumMod val="75000"/>
                  </a:schemeClr>
                </a:solidFill>
                <a:latin typeface="Cambria" panose="02040503050406030204" pitchFamily="18" charset="0"/>
              </a:rPr>
              <a:t>Committee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The </a:t>
            </a:r>
            <a:r>
              <a:rPr lang="ro-RO" sz="3200" dirty="0" err="1">
                <a:solidFill>
                  <a:schemeClr val="accent5">
                    <a:lumMod val="75000"/>
                  </a:schemeClr>
                </a:solidFill>
                <a:latin typeface="Cambria" panose="02040503050406030204" pitchFamily="18" charset="0"/>
              </a:rPr>
              <a:t>Committee</a:t>
            </a:r>
            <a:r>
              <a:rPr lang="ro-RO" sz="3200" dirty="0">
                <a:solidFill>
                  <a:schemeClr val="accent5">
                    <a:lumMod val="75000"/>
                  </a:schemeClr>
                </a:solidFill>
                <a:latin typeface="Cambria" panose="02040503050406030204" pitchFamily="18" charset="0"/>
              </a:rPr>
              <a:t> of The </a:t>
            </a:r>
            <a:r>
              <a:rPr lang="ro-RO" sz="3200" dirty="0" err="1">
                <a:solidFill>
                  <a:schemeClr val="accent5">
                    <a:lumMod val="75000"/>
                  </a:schemeClr>
                </a:solidFill>
                <a:latin typeface="Cambria" panose="02040503050406030204" pitchFamily="18" charset="0"/>
              </a:rPr>
              <a:t>Regions</a:t>
            </a:r>
            <a:r>
              <a:rPr lang="ro-RO" sz="3200" dirty="0">
                <a:solidFill>
                  <a:schemeClr val="accent5">
                    <a:lumMod val="75000"/>
                  </a:schemeClr>
                </a:solidFill>
                <a:latin typeface="Cambria" panose="02040503050406030204" pitchFamily="18" charset="0"/>
              </a:rPr>
              <a:t>, The European Green Deal. Brussels, 11.12.2019 COM(2019) 640 final</a:t>
            </a:r>
          </a:p>
          <a:p>
            <a:r>
              <a:rPr lang="ro-RO" sz="3200" dirty="0" err="1">
                <a:solidFill>
                  <a:schemeClr val="accent5">
                    <a:lumMod val="75000"/>
                  </a:schemeClr>
                </a:solidFill>
                <a:latin typeface="Cambria" panose="02040503050406030204" pitchFamily="18" charset="0"/>
              </a:rPr>
              <a:t>Gidarakos</a:t>
            </a:r>
            <a:r>
              <a:rPr lang="ro-RO" sz="3200" dirty="0">
                <a:solidFill>
                  <a:schemeClr val="accent5">
                    <a:lumMod val="75000"/>
                  </a:schemeClr>
                </a:solidFill>
                <a:latin typeface="Cambria" panose="02040503050406030204" pitchFamily="18" charset="0"/>
              </a:rPr>
              <a:t>, E., Havas, G., </a:t>
            </a:r>
            <a:r>
              <a:rPr lang="ro-RO" sz="3200" dirty="0" err="1">
                <a:solidFill>
                  <a:schemeClr val="accent5">
                    <a:lumMod val="75000"/>
                  </a:schemeClr>
                </a:solidFill>
                <a:latin typeface="Cambria" panose="02040503050406030204" pitchFamily="18" charset="0"/>
              </a:rPr>
              <a:t>Ntzamilis</a:t>
            </a:r>
            <a:r>
              <a:rPr lang="ro-RO" sz="3200" dirty="0">
                <a:solidFill>
                  <a:schemeClr val="accent5">
                    <a:lumMod val="75000"/>
                  </a:schemeClr>
                </a:solidFill>
                <a:latin typeface="Cambria" panose="02040503050406030204" pitchFamily="18" charset="0"/>
              </a:rPr>
              <a:t>, P., 2006. Municipal solid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composition</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determination</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supporting</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the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integrated</a:t>
            </a:r>
            <a:r>
              <a:rPr lang="ro-RO" sz="3200" dirty="0">
                <a:solidFill>
                  <a:schemeClr val="accent5">
                    <a:lumMod val="75000"/>
                  </a:schemeClr>
                </a:solidFill>
                <a:latin typeface="Cambria" panose="02040503050406030204" pitchFamily="18" charset="0"/>
              </a:rPr>
              <a:t> solid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management </a:t>
            </a:r>
            <a:r>
              <a:rPr lang="ro-RO" sz="3200" dirty="0" err="1">
                <a:solidFill>
                  <a:schemeClr val="accent5">
                    <a:lumMod val="75000"/>
                  </a:schemeClr>
                </a:solidFill>
                <a:latin typeface="Cambria" panose="02040503050406030204" pitchFamily="18" charset="0"/>
              </a:rPr>
              <a:t>system</a:t>
            </a:r>
            <a:r>
              <a:rPr lang="ro-RO" sz="3200" dirty="0">
                <a:solidFill>
                  <a:schemeClr val="accent5">
                    <a:lumMod val="75000"/>
                  </a:schemeClr>
                </a:solidFill>
                <a:latin typeface="Cambria" panose="02040503050406030204" pitchFamily="18" charset="0"/>
              </a:rPr>
              <a:t> in </a:t>
            </a:r>
            <a:r>
              <a:rPr lang="ro-RO" sz="3200" dirty="0" err="1">
                <a:solidFill>
                  <a:schemeClr val="accent5">
                    <a:lumMod val="75000"/>
                  </a:schemeClr>
                </a:solidFill>
                <a:latin typeface="Cambria" panose="02040503050406030204" pitchFamily="18" charset="0"/>
              </a:rPr>
              <a:t>the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island</a:t>
            </a:r>
            <a:r>
              <a:rPr lang="ro-RO" sz="3200" dirty="0">
                <a:solidFill>
                  <a:schemeClr val="accent5">
                    <a:lumMod val="75000"/>
                  </a:schemeClr>
                </a:solidFill>
                <a:latin typeface="Cambria" panose="02040503050406030204" pitchFamily="18" charset="0"/>
              </a:rPr>
              <a:t> of Crete.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management, 26(6), 668-679.</a:t>
            </a:r>
          </a:p>
          <a:p>
            <a:r>
              <a:rPr lang="ro-RO" sz="3200" dirty="0">
                <a:solidFill>
                  <a:schemeClr val="accent5">
                    <a:lumMod val="75000"/>
                  </a:schemeClr>
                </a:solidFill>
                <a:latin typeface="Cambria" panose="02040503050406030204" pitchFamily="18" charset="0"/>
              </a:rPr>
              <a:t>Greco, G., </a:t>
            </a:r>
            <a:r>
              <a:rPr lang="ro-RO" sz="3200" dirty="0" err="1">
                <a:solidFill>
                  <a:schemeClr val="accent5">
                    <a:lumMod val="75000"/>
                  </a:schemeClr>
                </a:solidFill>
                <a:latin typeface="Cambria" panose="02040503050406030204" pitchFamily="18" charset="0"/>
              </a:rPr>
              <a:t>Cenciarelli</a:t>
            </a:r>
            <a:r>
              <a:rPr lang="ro-RO" sz="3200" dirty="0">
                <a:solidFill>
                  <a:schemeClr val="accent5">
                    <a:lumMod val="75000"/>
                  </a:schemeClr>
                </a:solidFill>
                <a:latin typeface="Cambria" panose="02040503050406030204" pitchFamily="18" charset="0"/>
              </a:rPr>
              <a:t>, V.G., </a:t>
            </a:r>
            <a:r>
              <a:rPr lang="ro-RO" sz="3200" dirty="0" err="1">
                <a:solidFill>
                  <a:schemeClr val="accent5">
                    <a:lumMod val="75000"/>
                  </a:schemeClr>
                </a:solidFill>
                <a:latin typeface="Cambria" panose="02040503050406030204" pitchFamily="18" charset="0"/>
              </a:rPr>
              <a:t>Allegrini</a:t>
            </a:r>
            <a:r>
              <a:rPr lang="ro-RO" sz="3200" dirty="0">
                <a:solidFill>
                  <a:schemeClr val="accent5">
                    <a:lumMod val="75000"/>
                  </a:schemeClr>
                </a:solidFill>
                <a:latin typeface="Cambria" panose="02040503050406030204" pitchFamily="18" charset="0"/>
              </a:rPr>
              <a:t>, M., 2018.Tourism's </a:t>
            </a:r>
            <a:r>
              <a:rPr lang="ro-RO" sz="3200" dirty="0" err="1">
                <a:solidFill>
                  <a:schemeClr val="accent5">
                    <a:lumMod val="75000"/>
                  </a:schemeClr>
                </a:solidFill>
                <a:latin typeface="Cambria" panose="02040503050406030204" pitchFamily="18" charset="0"/>
              </a:rPr>
              <a:t>impacts</a:t>
            </a:r>
            <a:r>
              <a:rPr lang="ro-RO" sz="3200" dirty="0">
                <a:solidFill>
                  <a:schemeClr val="accent5">
                    <a:lumMod val="75000"/>
                  </a:schemeClr>
                </a:solidFill>
                <a:latin typeface="Cambria" panose="02040503050406030204" pitchFamily="18" charset="0"/>
              </a:rPr>
              <a:t> on </a:t>
            </a:r>
            <a:r>
              <a:rPr lang="ro-RO" sz="3200" dirty="0" err="1">
                <a:solidFill>
                  <a:schemeClr val="accent5">
                    <a:lumMod val="75000"/>
                  </a:schemeClr>
                </a:solidFill>
                <a:latin typeface="Cambria" panose="02040503050406030204" pitchFamily="18" charset="0"/>
              </a:rPr>
              <a:t>the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costs</a:t>
            </a:r>
            <a:r>
              <a:rPr lang="ro-RO" sz="3200" dirty="0">
                <a:solidFill>
                  <a:schemeClr val="accent5">
                    <a:lumMod val="75000"/>
                  </a:schemeClr>
                </a:solidFill>
                <a:latin typeface="Cambria" panose="02040503050406030204" pitchFamily="18" charset="0"/>
              </a:rPr>
              <a:t> of municipal solid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collection</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Evidence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from</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Italy</a:t>
            </a:r>
            <a:r>
              <a:rPr lang="ro-RO" sz="3200" dirty="0">
                <a:solidFill>
                  <a:schemeClr val="accent5">
                    <a:lumMod val="75000"/>
                  </a:schemeClr>
                </a:solidFill>
                <a:latin typeface="Cambria" panose="02040503050406030204" pitchFamily="18" charset="0"/>
              </a:rPr>
              <a:t>. Journal of </a:t>
            </a:r>
            <a:r>
              <a:rPr lang="ro-RO" sz="3200" dirty="0" err="1">
                <a:solidFill>
                  <a:schemeClr val="accent5">
                    <a:lumMod val="75000"/>
                  </a:schemeClr>
                </a:solidFill>
                <a:latin typeface="Cambria" panose="02040503050406030204" pitchFamily="18" charset="0"/>
              </a:rPr>
              <a:t>Cleaner</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Production</a:t>
            </a:r>
            <a:r>
              <a:rPr lang="ro-RO" sz="3200" dirty="0">
                <a:solidFill>
                  <a:schemeClr val="accent5">
                    <a:lumMod val="75000"/>
                  </a:schemeClr>
                </a:solidFill>
                <a:latin typeface="Cambria" panose="02040503050406030204" pitchFamily="18" charset="0"/>
              </a:rPr>
              <a:t>, doi: 10.1016/j.jclepro.2017.12.179.</a:t>
            </a:r>
          </a:p>
          <a:p>
            <a:r>
              <a:rPr lang="ro-RO" sz="3200" dirty="0" err="1">
                <a:solidFill>
                  <a:schemeClr val="accent5">
                    <a:lumMod val="75000"/>
                  </a:schemeClr>
                </a:solidFill>
                <a:latin typeface="Cambria" panose="02040503050406030204" pitchFamily="18" charset="0"/>
              </a:rPr>
              <a:t>Holden</a:t>
            </a:r>
            <a:r>
              <a:rPr lang="ro-RO" sz="3200" dirty="0">
                <a:solidFill>
                  <a:schemeClr val="accent5">
                    <a:lumMod val="75000"/>
                  </a:schemeClr>
                </a:solidFill>
                <a:latin typeface="Cambria" panose="02040503050406030204" pitchFamily="18" charset="0"/>
              </a:rPr>
              <a:t>, A., 2016. </a:t>
            </a:r>
            <a:r>
              <a:rPr lang="ro-RO" sz="3200" dirty="0" err="1">
                <a:solidFill>
                  <a:schemeClr val="accent5">
                    <a:lumMod val="75000"/>
                  </a:schemeClr>
                </a:solidFill>
                <a:latin typeface="Cambria" panose="02040503050406030204" pitchFamily="18" charset="0"/>
              </a:rPr>
              <a:t>Environment</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Routledge</a:t>
            </a:r>
            <a:r>
              <a:rPr lang="ro-RO" sz="3200" dirty="0">
                <a:solidFill>
                  <a:schemeClr val="accent5">
                    <a:lumMod val="75000"/>
                  </a:schemeClr>
                </a:solidFill>
                <a:latin typeface="Cambria" panose="02040503050406030204" pitchFamily="18" charset="0"/>
              </a:rPr>
              <a:t>.</a:t>
            </a:r>
          </a:p>
          <a:p>
            <a:r>
              <a:rPr lang="ro-RO" sz="3200" dirty="0">
                <a:solidFill>
                  <a:schemeClr val="accent5">
                    <a:lumMod val="75000"/>
                  </a:schemeClr>
                </a:solidFill>
                <a:latin typeface="Cambria" panose="02040503050406030204" pitchFamily="18" charset="0"/>
              </a:rPr>
              <a:t>https://adevarul.ro/locale/suceava/groapa-gunoi-depe-mestecanis-fost-construita-ilegal-consiliul-judetean-suceava-risca-sainapoieze-uniunii-europene-banii-investiti-1_56af36da5ab6550cb856e4f3/index.html. Accesat 30.03.2020.</a:t>
            </a:r>
          </a:p>
          <a:p>
            <a:r>
              <a:rPr lang="ro-RO" sz="3200" dirty="0">
                <a:solidFill>
                  <a:schemeClr val="accent5">
                    <a:lumMod val="75000"/>
                  </a:schemeClr>
                </a:solidFill>
                <a:latin typeface="Cambria" panose="02040503050406030204" pitchFamily="18" charset="0"/>
              </a:rPr>
              <a:t>https://pressone.ro/gunoaiele-de-pe-acoperisul-romaniei. Accesat 30.03.2020.</a:t>
            </a:r>
          </a:p>
          <a:p>
            <a:r>
              <a:rPr lang="ro-RO" sz="3200" dirty="0">
                <a:solidFill>
                  <a:schemeClr val="accent5">
                    <a:lumMod val="75000"/>
                  </a:schemeClr>
                </a:solidFill>
                <a:latin typeface="Cambria" panose="02040503050406030204" pitchFamily="18" charset="0"/>
              </a:rPr>
              <a:t>https://www.stiridecluj.ro/economic/comuna-marisel-un-paradis-pe-pamant-nu-are-bani-nici-sa-ridice-saptamanal-gunoaiele-menajere-foto. Accesat 30.03.2020.</a:t>
            </a:r>
          </a:p>
          <a:p>
            <a:r>
              <a:rPr lang="ro-RO" sz="3200" dirty="0">
                <a:solidFill>
                  <a:schemeClr val="accent5">
                    <a:lumMod val="75000"/>
                  </a:schemeClr>
                </a:solidFill>
                <a:latin typeface="Cambria" panose="02040503050406030204" pitchFamily="18" charset="0"/>
              </a:rPr>
              <a:t>Hu, H., </a:t>
            </a:r>
            <a:r>
              <a:rPr lang="ro-RO" sz="3200" dirty="0" err="1">
                <a:solidFill>
                  <a:schemeClr val="accent5">
                    <a:lumMod val="75000"/>
                  </a:schemeClr>
                </a:solidFill>
                <a:latin typeface="Cambria" panose="02040503050406030204" pitchFamily="18" charset="0"/>
              </a:rPr>
              <a:t>Zhang</a:t>
            </a:r>
            <a:r>
              <a:rPr lang="ro-RO" sz="3200" dirty="0">
                <a:solidFill>
                  <a:schemeClr val="accent5">
                    <a:lumMod val="75000"/>
                  </a:schemeClr>
                </a:solidFill>
                <a:latin typeface="Cambria" panose="02040503050406030204" pitchFamily="18" charset="0"/>
              </a:rPr>
              <a:t>, J., </a:t>
            </a:r>
            <a:r>
              <a:rPr lang="ro-RO" sz="3200" dirty="0" err="1">
                <a:solidFill>
                  <a:schemeClr val="accent5">
                    <a:lumMod val="75000"/>
                  </a:schemeClr>
                </a:solidFill>
                <a:latin typeface="Cambria" panose="02040503050406030204" pitchFamily="18" charset="0"/>
              </a:rPr>
              <a:t>Chu</a:t>
            </a:r>
            <a:r>
              <a:rPr lang="ro-RO" sz="3200" dirty="0">
                <a:solidFill>
                  <a:schemeClr val="accent5">
                    <a:lumMod val="75000"/>
                  </a:schemeClr>
                </a:solidFill>
                <a:latin typeface="Cambria" panose="02040503050406030204" pitchFamily="18" charset="0"/>
              </a:rPr>
              <a:t>, G.,  Yang, J., </a:t>
            </a:r>
            <a:r>
              <a:rPr lang="ro-RO" sz="3200" dirty="0" err="1">
                <a:solidFill>
                  <a:schemeClr val="accent5">
                    <a:lumMod val="75000"/>
                  </a:schemeClr>
                </a:solidFill>
                <a:latin typeface="Cambria" panose="02040503050406030204" pitchFamily="18" charset="0"/>
              </a:rPr>
              <a:t>Yu</a:t>
            </a:r>
            <a:r>
              <a:rPr lang="ro-RO" sz="3200" dirty="0">
                <a:solidFill>
                  <a:schemeClr val="accent5">
                    <a:lumMod val="75000"/>
                  </a:schemeClr>
                </a:solidFill>
                <a:latin typeface="Cambria" panose="02040503050406030204" pitchFamily="18" charset="0"/>
              </a:rPr>
              <a:t>, P., 2018. </a:t>
            </a:r>
            <a:r>
              <a:rPr lang="ro-RO" sz="3200" dirty="0" err="1">
                <a:solidFill>
                  <a:schemeClr val="accent5">
                    <a:lumMod val="75000"/>
                  </a:schemeClr>
                </a:solidFill>
                <a:latin typeface="Cambria" panose="02040503050406030204" pitchFamily="18" charset="0"/>
              </a:rPr>
              <a:t>Factors</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influencing</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tourists</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litter</a:t>
            </a:r>
            <a:r>
              <a:rPr lang="ro-RO" sz="3200" dirty="0">
                <a:solidFill>
                  <a:schemeClr val="accent5">
                    <a:lumMod val="75000"/>
                  </a:schemeClr>
                </a:solidFill>
                <a:latin typeface="Cambria" panose="02040503050406030204" pitchFamily="18" charset="0"/>
              </a:rPr>
              <a:t> management </a:t>
            </a:r>
            <a:r>
              <a:rPr lang="ro-RO" sz="3200" dirty="0" err="1">
                <a:solidFill>
                  <a:schemeClr val="accent5">
                    <a:lumMod val="75000"/>
                  </a:schemeClr>
                </a:solidFill>
                <a:latin typeface="Cambria" panose="02040503050406030204" pitchFamily="18" charset="0"/>
              </a:rPr>
              <a:t>behavior</a:t>
            </a:r>
            <a:r>
              <a:rPr lang="ro-RO" sz="3200" dirty="0">
                <a:solidFill>
                  <a:schemeClr val="accent5">
                    <a:lumMod val="75000"/>
                  </a:schemeClr>
                </a:solidFill>
                <a:latin typeface="Cambria" panose="02040503050406030204" pitchFamily="18" charset="0"/>
              </a:rPr>
              <a:t> in </a:t>
            </a:r>
            <a:r>
              <a:rPr lang="ro-RO" sz="3200" dirty="0" err="1">
                <a:solidFill>
                  <a:schemeClr val="accent5">
                    <a:lumMod val="75000"/>
                  </a:schemeClr>
                </a:solidFill>
                <a:latin typeface="Cambria" panose="02040503050406030204" pitchFamily="18" charset="0"/>
              </a:rPr>
              <a:t>mountainous</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areas</a:t>
            </a:r>
            <a:r>
              <a:rPr lang="ro-RO" sz="3200" dirty="0">
                <a:solidFill>
                  <a:schemeClr val="accent5">
                    <a:lumMod val="75000"/>
                  </a:schemeClr>
                </a:solidFill>
                <a:latin typeface="Cambria" panose="02040503050406030204" pitchFamily="18" charset="0"/>
              </a:rPr>
              <a:t> in China.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Management 79,  273-286, doi.org/10.1016/j.wasman.2018.07.047.</a:t>
            </a:r>
          </a:p>
          <a:p>
            <a:r>
              <a:rPr lang="ro-RO" sz="3200" dirty="0" err="1">
                <a:solidFill>
                  <a:schemeClr val="accent5">
                    <a:lumMod val="75000"/>
                  </a:schemeClr>
                </a:solidFill>
                <a:latin typeface="Cambria" panose="02040503050406030204" pitchFamily="18" charset="0"/>
              </a:rPr>
              <a:t>Ibanescu</a:t>
            </a:r>
            <a:r>
              <a:rPr lang="ro-RO" sz="3200" dirty="0">
                <a:solidFill>
                  <a:schemeClr val="accent5">
                    <a:lumMod val="75000"/>
                  </a:schemeClr>
                </a:solidFill>
                <a:latin typeface="Cambria" panose="02040503050406030204" pitchFamily="18" charset="0"/>
              </a:rPr>
              <a:t>, B-C.,  </a:t>
            </a:r>
            <a:r>
              <a:rPr lang="ro-RO" sz="3200" dirty="0" err="1">
                <a:solidFill>
                  <a:schemeClr val="accent5">
                    <a:lumMod val="75000"/>
                  </a:schemeClr>
                </a:solidFill>
                <a:latin typeface="Cambria" panose="02040503050406030204" pitchFamily="18" charset="0"/>
              </a:rPr>
              <a:t>Stoleriu</a:t>
            </a:r>
            <a:r>
              <a:rPr lang="ro-RO" sz="3200" dirty="0">
                <a:solidFill>
                  <a:schemeClr val="accent5">
                    <a:lumMod val="75000"/>
                  </a:schemeClr>
                </a:solidFill>
                <a:latin typeface="Cambria" panose="02040503050406030204" pitchFamily="18" charset="0"/>
              </a:rPr>
              <a:t>, O.M., Munteanu, A.,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Iațu</a:t>
            </a:r>
            <a:r>
              <a:rPr lang="ro-RO" sz="3200" dirty="0">
                <a:solidFill>
                  <a:schemeClr val="accent5">
                    <a:lumMod val="75000"/>
                  </a:schemeClr>
                </a:solidFill>
                <a:latin typeface="Cambria" panose="02040503050406030204" pitchFamily="18" charset="0"/>
              </a:rPr>
              <a:t>, C., 2018. The Impact of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on </a:t>
            </a:r>
            <a:r>
              <a:rPr lang="ro-RO" sz="3200" dirty="0" err="1">
                <a:solidFill>
                  <a:schemeClr val="accent5">
                    <a:lumMod val="75000"/>
                  </a:schemeClr>
                </a:solidFill>
                <a:latin typeface="Cambria" panose="02040503050406030204" pitchFamily="18" charset="0"/>
              </a:rPr>
              <a:t>Sustainable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Development</a:t>
            </a:r>
            <a:r>
              <a:rPr lang="ro-RO" sz="3200" dirty="0">
                <a:solidFill>
                  <a:schemeClr val="accent5">
                    <a:lumMod val="75000"/>
                  </a:schemeClr>
                </a:solidFill>
                <a:latin typeface="Cambria" panose="02040503050406030204" pitchFamily="18" charset="0"/>
              </a:rPr>
              <a:t> of Rural </a:t>
            </a:r>
            <a:r>
              <a:rPr lang="ro-RO" sz="3200" dirty="0" err="1">
                <a:solidFill>
                  <a:schemeClr val="accent5">
                    <a:lumMod val="75000"/>
                  </a:schemeClr>
                </a:solidFill>
                <a:latin typeface="Cambria" panose="02040503050406030204" pitchFamily="18" charset="0"/>
              </a:rPr>
              <a:t>Areas</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Evidence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from</a:t>
            </a:r>
            <a:r>
              <a:rPr lang="ro-RO" sz="3200" dirty="0">
                <a:solidFill>
                  <a:schemeClr val="accent5">
                    <a:lumMod val="75000"/>
                  </a:schemeClr>
                </a:solidFill>
                <a:latin typeface="Cambria" panose="02040503050406030204" pitchFamily="18" charset="0"/>
              </a:rPr>
              <a:t> Romania. </a:t>
            </a:r>
            <a:r>
              <a:rPr lang="ro-RO" sz="3200" dirty="0" err="1">
                <a:solidFill>
                  <a:schemeClr val="accent5">
                    <a:lumMod val="75000"/>
                  </a:schemeClr>
                </a:solidFill>
                <a:latin typeface="Cambria" panose="02040503050406030204" pitchFamily="18" charset="0"/>
              </a:rPr>
              <a:t>Sustainability</a:t>
            </a:r>
            <a:r>
              <a:rPr lang="ro-RO" sz="3200" dirty="0">
                <a:solidFill>
                  <a:schemeClr val="accent5">
                    <a:lumMod val="75000"/>
                  </a:schemeClr>
                </a:solidFill>
                <a:latin typeface="Cambria" panose="02040503050406030204" pitchFamily="18" charset="0"/>
              </a:rPr>
              <a:t>, 10, 3529; doi:10.3390/su10103529.</a:t>
            </a:r>
          </a:p>
          <a:p>
            <a:r>
              <a:rPr lang="ro-RO" sz="3200" dirty="0" err="1">
                <a:solidFill>
                  <a:schemeClr val="accent5">
                    <a:lumMod val="75000"/>
                  </a:schemeClr>
                </a:solidFill>
                <a:latin typeface="Cambria" panose="02040503050406030204" pitchFamily="18" charset="0"/>
              </a:rPr>
              <a:t>Jacobsen</a:t>
            </a:r>
            <a:r>
              <a:rPr lang="ro-RO" sz="3200" dirty="0">
                <a:solidFill>
                  <a:schemeClr val="accent5">
                    <a:lumMod val="75000"/>
                  </a:schemeClr>
                </a:solidFill>
                <a:latin typeface="Cambria" panose="02040503050406030204" pitchFamily="18" charset="0"/>
              </a:rPr>
              <a:t>, R., </a:t>
            </a:r>
            <a:r>
              <a:rPr lang="ro-RO" sz="3200" dirty="0" err="1">
                <a:solidFill>
                  <a:schemeClr val="accent5">
                    <a:lumMod val="75000"/>
                  </a:schemeClr>
                </a:solidFill>
                <a:latin typeface="Cambria" panose="02040503050406030204" pitchFamily="18" charset="0"/>
              </a:rPr>
              <a:t>Buysse</a:t>
            </a:r>
            <a:r>
              <a:rPr lang="ro-RO" sz="3200" dirty="0">
                <a:solidFill>
                  <a:schemeClr val="accent5">
                    <a:lumMod val="75000"/>
                  </a:schemeClr>
                </a:solidFill>
                <a:latin typeface="Cambria" panose="02040503050406030204" pitchFamily="18" charset="0"/>
              </a:rPr>
              <a:t>, J., </a:t>
            </a:r>
            <a:r>
              <a:rPr lang="ro-RO" sz="3200" dirty="0" err="1">
                <a:solidFill>
                  <a:schemeClr val="accent5">
                    <a:lumMod val="75000"/>
                  </a:schemeClr>
                </a:solidFill>
                <a:latin typeface="Cambria" panose="02040503050406030204" pitchFamily="18" charset="0"/>
              </a:rPr>
              <a:t>Gellynck</a:t>
            </a:r>
            <a:r>
              <a:rPr lang="ro-RO" sz="3200" dirty="0">
                <a:solidFill>
                  <a:schemeClr val="accent5">
                    <a:lumMod val="75000"/>
                  </a:schemeClr>
                </a:solidFill>
                <a:latin typeface="Cambria" panose="02040503050406030204" pitchFamily="18" charset="0"/>
              </a:rPr>
              <a:t>, X., 2012. Cost </a:t>
            </a:r>
            <a:r>
              <a:rPr lang="ro-RO" sz="3200" dirty="0" err="1">
                <a:solidFill>
                  <a:schemeClr val="accent5">
                    <a:lumMod val="75000"/>
                  </a:schemeClr>
                </a:solidFill>
                <a:latin typeface="Cambria" panose="02040503050406030204" pitchFamily="18" charset="0"/>
              </a:rPr>
              <a:t>comparison</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between</a:t>
            </a:r>
            <a:r>
              <a:rPr lang="ro-RO" sz="3200" dirty="0">
                <a:solidFill>
                  <a:schemeClr val="accent5">
                    <a:lumMod val="75000"/>
                  </a:schemeClr>
                </a:solidFill>
                <a:latin typeface="Cambria" panose="02040503050406030204" pitchFamily="18" charset="0"/>
              </a:rPr>
              <a:t> private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public </a:t>
            </a:r>
            <a:r>
              <a:rPr lang="ro-RO" sz="3200" dirty="0" err="1">
                <a:solidFill>
                  <a:schemeClr val="accent5">
                    <a:lumMod val="75000"/>
                  </a:schemeClr>
                </a:solidFill>
                <a:latin typeface="Cambria" panose="02040503050406030204" pitchFamily="18" charset="0"/>
              </a:rPr>
              <a:t>collection</a:t>
            </a:r>
            <a:r>
              <a:rPr lang="ro-RO" sz="3200" dirty="0">
                <a:solidFill>
                  <a:schemeClr val="accent5">
                    <a:lumMod val="75000"/>
                  </a:schemeClr>
                </a:solidFill>
                <a:latin typeface="Cambria" panose="02040503050406030204" pitchFamily="18" charset="0"/>
              </a:rPr>
              <a:t> of </a:t>
            </a:r>
            <a:r>
              <a:rPr lang="ro-RO" sz="3200" dirty="0" err="1">
                <a:solidFill>
                  <a:schemeClr val="accent5">
                    <a:lumMod val="75000"/>
                  </a:schemeClr>
                </a:solidFill>
                <a:latin typeface="Cambria" panose="02040503050406030204" pitchFamily="18" charset="0"/>
              </a:rPr>
              <a:t>residual</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household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Multiple case </a:t>
            </a:r>
            <a:r>
              <a:rPr lang="ro-RO" sz="3200" dirty="0" err="1">
                <a:solidFill>
                  <a:schemeClr val="accent5">
                    <a:lumMod val="75000"/>
                  </a:schemeClr>
                </a:solidFill>
                <a:latin typeface="Cambria" panose="02040503050406030204" pitchFamily="18" charset="0"/>
              </a:rPr>
              <a:t>studies</a:t>
            </a:r>
            <a:r>
              <a:rPr lang="ro-RO" sz="3200" dirty="0">
                <a:solidFill>
                  <a:schemeClr val="accent5">
                    <a:lumMod val="75000"/>
                  </a:schemeClr>
                </a:solidFill>
                <a:latin typeface="Cambria" panose="02040503050406030204" pitchFamily="18" charset="0"/>
              </a:rPr>
              <a:t> in </a:t>
            </a:r>
            <a:r>
              <a:rPr lang="ro-RO" sz="3200" dirty="0" err="1">
                <a:solidFill>
                  <a:schemeClr val="accent5">
                    <a:lumMod val="75000"/>
                  </a:schemeClr>
                </a:solidFill>
                <a:latin typeface="Cambria" panose="02040503050406030204" pitchFamily="18" charset="0"/>
              </a:rPr>
              <a:t>the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Flemish</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region</a:t>
            </a:r>
            <a:r>
              <a:rPr lang="ro-RO" sz="3200" dirty="0">
                <a:solidFill>
                  <a:schemeClr val="accent5">
                    <a:lumMod val="75000"/>
                  </a:schemeClr>
                </a:solidFill>
                <a:latin typeface="Cambria" panose="02040503050406030204" pitchFamily="18" charset="0"/>
              </a:rPr>
              <a:t> of </a:t>
            </a:r>
            <a:r>
              <a:rPr lang="ro-RO" sz="3200" dirty="0" err="1">
                <a:solidFill>
                  <a:schemeClr val="accent5">
                    <a:lumMod val="75000"/>
                  </a:schemeClr>
                </a:solidFill>
                <a:latin typeface="Cambria" panose="02040503050406030204" pitchFamily="18" charset="0"/>
              </a:rPr>
              <a:t>Belgium</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Management, 33, 3-11.</a:t>
            </a:r>
          </a:p>
          <a:p>
            <a:r>
              <a:rPr lang="ro-RO" sz="3200" dirty="0">
                <a:solidFill>
                  <a:schemeClr val="accent5">
                    <a:lumMod val="75000"/>
                  </a:schemeClr>
                </a:solidFill>
                <a:latin typeface="Cambria" panose="02040503050406030204" pitchFamily="18" charset="0"/>
              </a:rPr>
              <a:t>Joseph, E. K.,  </a:t>
            </a:r>
            <a:r>
              <a:rPr lang="ro-RO" sz="3200" dirty="0" err="1">
                <a:solidFill>
                  <a:schemeClr val="accent5">
                    <a:lumMod val="75000"/>
                  </a:schemeClr>
                </a:solidFill>
                <a:latin typeface="Cambria" panose="02040503050406030204" pitchFamily="18" charset="0"/>
              </a:rPr>
              <a:t>Kallarackal</a:t>
            </a:r>
            <a:r>
              <a:rPr lang="ro-RO" sz="3200" dirty="0">
                <a:solidFill>
                  <a:schemeClr val="accent5">
                    <a:lumMod val="75000"/>
                  </a:schemeClr>
                </a:solidFill>
                <a:latin typeface="Cambria" panose="02040503050406030204" pitchFamily="18" charset="0"/>
              </a:rPr>
              <a:t>, T.K.,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Varghese</a:t>
            </a:r>
            <a:r>
              <a:rPr lang="ro-RO" sz="3200" dirty="0">
                <a:solidFill>
                  <a:schemeClr val="accent5">
                    <a:lumMod val="75000"/>
                  </a:schemeClr>
                </a:solidFill>
                <a:latin typeface="Cambria" panose="02040503050406030204" pitchFamily="18" charset="0"/>
              </a:rPr>
              <a:t>, B., 2017. </a:t>
            </a:r>
            <a:r>
              <a:rPr lang="ro-RO" sz="3200" dirty="0" err="1">
                <a:solidFill>
                  <a:schemeClr val="accent5">
                    <a:lumMod val="75000"/>
                  </a:schemeClr>
                </a:solidFill>
                <a:latin typeface="Cambria" panose="02040503050406030204" pitchFamily="18" charset="0"/>
              </a:rPr>
              <a:t>Community-Based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Management: </a:t>
            </a:r>
            <a:r>
              <a:rPr lang="ro-RO" sz="3200" dirty="0" err="1">
                <a:solidFill>
                  <a:schemeClr val="accent5">
                    <a:lumMod val="75000"/>
                  </a:schemeClr>
                </a:solidFill>
                <a:latin typeface="Cambria" panose="02040503050406030204" pitchFamily="18" charset="0"/>
              </a:rPr>
              <a:t>Backwater</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as a Case </a:t>
            </a:r>
            <a:r>
              <a:rPr lang="ro-RO" sz="3200" dirty="0" err="1">
                <a:solidFill>
                  <a:schemeClr val="accent5">
                    <a:lumMod val="75000"/>
                  </a:schemeClr>
                </a:solidFill>
                <a:latin typeface="Cambria" panose="02040503050406030204" pitchFamily="18" charset="0"/>
              </a:rPr>
              <a:t>Example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Atna</a:t>
            </a:r>
            <a:r>
              <a:rPr lang="ro-RO" sz="3200" dirty="0">
                <a:solidFill>
                  <a:schemeClr val="accent5">
                    <a:lumMod val="75000"/>
                  </a:schemeClr>
                </a:solidFill>
                <a:latin typeface="Cambria" panose="02040503050406030204" pitchFamily="18" charset="0"/>
              </a:rPr>
              <a:t>, J Tour </a:t>
            </a:r>
            <a:r>
              <a:rPr lang="ro-RO" sz="3200" dirty="0" err="1">
                <a:solidFill>
                  <a:schemeClr val="accent5">
                    <a:lumMod val="75000"/>
                  </a:schemeClr>
                </a:solidFill>
                <a:latin typeface="Cambria" panose="02040503050406030204" pitchFamily="18" charset="0"/>
              </a:rPr>
              <a:t>Stud</a:t>
            </a:r>
            <a:r>
              <a:rPr lang="ro-RO" sz="3200" dirty="0">
                <a:solidFill>
                  <a:schemeClr val="accent5">
                    <a:lumMod val="75000"/>
                  </a:schemeClr>
                </a:solidFill>
                <a:latin typeface="Cambria" panose="02040503050406030204" pitchFamily="18" charset="0"/>
              </a:rPr>
              <a:t>, 12, 2 (2017), 85-94 ISSN 0975-3281, doi: 10.12727/ajts.18.5.</a:t>
            </a:r>
          </a:p>
          <a:p>
            <a:r>
              <a:rPr lang="ro-RO" sz="3200" dirty="0" err="1">
                <a:solidFill>
                  <a:schemeClr val="accent5">
                    <a:lumMod val="75000"/>
                  </a:schemeClr>
                </a:solidFill>
                <a:latin typeface="Cambria" panose="02040503050406030204" pitchFamily="18" charset="0"/>
              </a:rPr>
              <a:t>Kaseva</a:t>
            </a:r>
            <a:r>
              <a:rPr lang="ro-RO" sz="3200" dirty="0">
                <a:solidFill>
                  <a:schemeClr val="accent5">
                    <a:lumMod val="75000"/>
                  </a:schemeClr>
                </a:solidFill>
                <a:latin typeface="Cambria" panose="02040503050406030204" pitchFamily="18" charset="0"/>
              </a:rPr>
              <a:t>, M. E., &amp; </a:t>
            </a:r>
            <a:r>
              <a:rPr lang="ro-RO" sz="3200" dirty="0" err="1">
                <a:solidFill>
                  <a:schemeClr val="accent5">
                    <a:lumMod val="75000"/>
                  </a:schemeClr>
                </a:solidFill>
                <a:latin typeface="Cambria" panose="02040503050406030204" pitchFamily="18" charset="0"/>
              </a:rPr>
              <a:t>Moirana</a:t>
            </a:r>
            <a:r>
              <a:rPr lang="ro-RO" sz="3200" dirty="0">
                <a:solidFill>
                  <a:schemeClr val="accent5">
                    <a:lumMod val="75000"/>
                  </a:schemeClr>
                </a:solidFill>
                <a:latin typeface="Cambria" panose="02040503050406030204" pitchFamily="18" charset="0"/>
              </a:rPr>
              <a:t>, J. L., 2009. </a:t>
            </a:r>
            <a:r>
              <a:rPr lang="ro-RO" sz="3200" dirty="0" err="1">
                <a:solidFill>
                  <a:schemeClr val="accent5">
                    <a:lumMod val="75000"/>
                  </a:schemeClr>
                </a:solidFill>
                <a:latin typeface="Cambria" panose="02040503050406030204" pitchFamily="18" charset="0"/>
              </a:rPr>
              <a:t>Problems</a:t>
            </a:r>
            <a:r>
              <a:rPr lang="ro-RO" sz="3200" dirty="0">
                <a:solidFill>
                  <a:schemeClr val="accent5">
                    <a:lumMod val="75000"/>
                  </a:schemeClr>
                </a:solidFill>
                <a:latin typeface="Cambria" panose="02040503050406030204" pitchFamily="18" charset="0"/>
              </a:rPr>
              <a:t> of solid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management on </a:t>
            </a:r>
            <a:r>
              <a:rPr lang="ro-RO" sz="3200" dirty="0" err="1">
                <a:solidFill>
                  <a:schemeClr val="accent5">
                    <a:lumMod val="75000"/>
                  </a:schemeClr>
                </a:solidFill>
                <a:latin typeface="Cambria" panose="02040503050406030204" pitchFamily="18" charset="0"/>
              </a:rPr>
              <a:t>Mount</a:t>
            </a:r>
            <a:r>
              <a:rPr lang="ro-RO" sz="3200" dirty="0">
                <a:solidFill>
                  <a:schemeClr val="accent5">
                    <a:lumMod val="75000"/>
                  </a:schemeClr>
                </a:solidFill>
                <a:latin typeface="Cambria" panose="02040503050406030204" pitchFamily="18" charset="0"/>
              </a:rPr>
              <a:t> Kilimanjaro: A </a:t>
            </a:r>
            <a:r>
              <a:rPr lang="ro-RO" sz="3200" dirty="0" err="1">
                <a:solidFill>
                  <a:schemeClr val="accent5">
                    <a:lumMod val="75000"/>
                  </a:schemeClr>
                </a:solidFill>
                <a:latin typeface="Cambria" panose="02040503050406030204" pitchFamily="18" charset="0"/>
              </a:rPr>
              <a:t>challenge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to</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Management &amp; </a:t>
            </a:r>
            <a:r>
              <a:rPr lang="ro-RO" sz="3200" dirty="0" err="1">
                <a:solidFill>
                  <a:schemeClr val="accent5">
                    <a:lumMod val="75000"/>
                  </a:schemeClr>
                </a:solidFill>
                <a:latin typeface="Cambria" panose="02040503050406030204" pitchFamily="18" charset="0"/>
              </a:rPr>
              <a:t>Research</a:t>
            </a:r>
            <a:r>
              <a:rPr lang="ro-RO" sz="3200" dirty="0">
                <a:solidFill>
                  <a:schemeClr val="accent5">
                    <a:lumMod val="75000"/>
                  </a:schemeClr>
                </a:solidFill>
                <a:latin typeface="Cambria" panose="02040503050406030204" pitchFamily="18" charset="0"/>
              </a:rPr>
              <a:t>, 28(8), 695–704, doi:10.1177/0734242x09337655.</a:t>
            </a:r>
          </a:p>
          <a:p>
            <a:r>
              <a:rPr lang="ro-RO" sz="3200" dirty="0" err="1">
                <a:solidFill>
                  <a:schemeClr val="accent5">
                    <a:lumMod val="75000"/>
                  </a:schemeClr>
                </a:solidFill>
                <a:latin typeface="Cambria" panose="02040503050406030204" pitchFamily="18" charset="0"/>
              </a:rPr>
              <a:t>Lebersorger</a:t>
            </a:r>
            <a:r>
              <a:rPr lang="ro-RO" sz="3200" dirty="0">
                <a:solidFill>
                  <a:schemeClr val="accent5">
                    <a:lumMod val="75000"/>
                  </a:schemeClr>
                </a:solidFill>
                <a:latin typeface="Cambria" panose="02040503050406030204" pitchFamily="18" charset="0"/>
              </a:rPr>
              <a:t>, S.,  </a:t>
            </a:r>
            <a:r>
              <a:rPr lang="ro-RO" sz="3200" dirty="0" err="1">
                <a:solidFill>
                  <a:schemeClr val="accent5">
                    <a:lumMod val="75000"/>
                  </a:schemeClr>
                </a:solidFill>
                <a:latin typeface="Cambria" panose="02040503050406030204" pitchFamily="18" charset="0"/>
              </a:rPr>
              <a:t>Weissenbacher</a:t>
            </a:r>
            <a:r>
              <a:rPr lang="ro-RO" sz="3200" dirty="0">
                <a:solidFill>
                  <a:schemeClr val="accent5">
                    <a:lumMod val="75000"/>
                  </a:schemeClr>
                </a:solidFill>
                <a:latin typeface="Cambria" panose="02040503050406030204" pitchFamily="18" charset="0"/>
              </a:rPr>
              <a:t>, N., Mayr, E., </a:t>
            </a:r>
            <a:r>
              <a:rPr lang="ro-RO" sz="3200" dirty="0" err="1">
                <a:solidFill>
                  <a:schemeClr val="accent5">
                    <a:lumMod val="75000"/>
                  </a:schemeClr>
                </a:solidFill>
                <a:latin typeface="Cambria" panose="02040503050406030204" pitchFamily="18" charset="0"/>
              </a:rPr>
              <a:t>and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Aschauer</a:t>
            </a:r>
            <a:r>
              <a:rPr lang="ro-RO" sz="3200" dirty="0">
                <a:solidFill>
                  <a:schemeClr val="accent5">
                    <a:lumMod val="75000"/>
                  </a:schemeClr>
                </a:solidFill>
                <a:latin typeface="Cambria" panose="02040503050406030204" pitchFamily="18" charset="0"/>
              </a:rPr>
              <a:t>, C., 2010.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management in </a:t>
            </a:r>
            <a:r>
              <a:rPr lang="ro-RO" sz="3200" dirty="0" err="1">
                <a:solidFill>
                  <a:schemeClr val="accent5">
                    <a:lumMod val="75000"/>
                  </a:schemeClr>
                </a:solidFill>
                <a:latin typeface="Cambria" panose="02040503050406030204" pitchFamily="18" charset="0"/>
              </a:rPr>
              <a:t>mountain</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refuges</a:t>
            </a:r>
            <a:r>
              <a:rPr lang="ro-RO" sz="3200" dirty="0">
                <a:solidFill>
                  <a:schemeClr val="accent5">
                    <a:lumMod val="75000"/>
                  </a:schemeClr>
                </a:solidFill>
                <a:latin typeface="Cambria" panose="02040503050406030204" pitchFamily="18" charset="0"/>
              </a:rPr>
              <a:t> – an </a:t>
            </a:r>
            <a:r>
              <a:rPr lang="ro-RO" sz="3200" dirty="0" err="1">
                <a:solidFill>
                  <a:schemeClr val="accent5">
                    <a:lumMod val="75000"/>
                  </a:schemeClr>
                </a:solidFill>
                <a:latin typeface="Cambria" panose="02040503050406030204" pitchFamily="18" charset="0"/>
              </a:rPr>
              <a:t>integrated</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evaluation</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Management &amp; </a:t>
            </a:r>
            <a:r>
              <a:rPr lang="ro-RO" sz="3200" dirty="0" err="1">
                <a:solidFill>
                  <a:schemeClr val="accent5">
                    <a:lumMod val="75000"/>
                  </a:schemeClr>
                </a:solidFill>
                <a:latin typeface="Cambria" panose="02040503050406030204" pitchFamily="18" charset="0"/>
              </a:rPr>
              <a:t>Research</a:t>
            </a:r>
            <a:r>
              <a:rPr lang="ro-RO" sz="3200" dirty="0">
                <a:solidFill>
                  <a:schemeClr val="accent5">
                    <a:lumMod val="75000"/>
                  </a:schemeClr>
                </a:solidFill>
                <a:latin typeface="Cambria" panose="02040503050406030204" pitchFamily="18" charset="0"/>
              </a:rPr>
              <a:t> 29(5) 549–557, doi: 10.1177/0734242X10377915.</a:t>
            </a:r>
          </a:p>
          <a:p>
            <a:r>
              <a:rPr lang="ro-RO" sz="3200" dirty="0" err="1">
                <a:solidFill>
                  <a:schemeClr val="accent5">
                    <a:lumMod val="75000"/>
                  </a:schemeClr>
                </a:solidFill>
                <a:latin typeface="Cambria" panose="02040503050406030204" pitchFamily="18" charset="0"/>
              </a:rPr>
              <a:t>Mateu-Sbert</a:t>
            </a:r>
            <a:r>
              <a:rPr lang="ro-RO" sz="3200" dirty="0">
                <a:solidFill>
                  <a:schemeClr val="accent5">
                    <a:lumMod val="75000"/>
                  </a:schemeClr>
                </a:solidFill>
                <a:latin typeface="Cambria" panose="02040503050406030204" pitchFamily="18" charset="0"/>
              </a:rPr>
              <a:t>, J., Ricci-</a:t>
            </a:r>
            <a:r>
              <a:rPr lang="ro-RO" sz="3200" dirty="0" err="1">
                <a:solidFill>
                  <a:schemeClr val="accent5">
                    <a:lumMod val="75000"/>
                  </a:schemeClr>
                </a:solidFill>
                <a:latin typeface="Cambria" panose="02040503050406030204" pitchFamily="18" charset="0"/>
              </a:rPr>
              <a:t>Cabello</a:t>
            </a:r>
            <a:r>
              <a:rPr lang="ro-RO" sz="3200" dirty="0">
                <a:solidFill>
                  <a:schemeClr val="accent5">
                    <a:lumMod val="75000"/>
                  </a:schemeClr>
                </a:solidFill>
                <a:latin typeface="Cambria" panose="02040503050406030204" pitchFamily="18" charset="0"/>
              </a:rPr>
              <a:t>, I., </a:t>
            </a:r>
            <a:r>
              <a:rPr lang="ro-RO" sz="3200" dirty="0" err="1">
                <a:solidFill>
                  <a:schemeClr val="accent5">
                    <a:lumMod val="75000"/>
                  </a:schemeClr>
                </a:solidFill>
                <a:latin typeface="Cambria" panose="02040503050406030204" pitchFamily="18" charset="0"/>
              </a:rPr>
              <a:t>Villalonga-Olives</a:t>
            </a:r>
            <a:r>
              <a:rPr lang="ro-RO" sz="3200" dirty="0">
                <a:solidFill>
                  <a:schemeClr val="accent5">
                    <a:lumMod val="75000"/>
                  </a:schemeClr>
                </a:solidFill>
                <a:latin typeface="Cambria" panose="02040503050406030204" pitchFamily="18" charset="0"/>
              </a:rPr>
              <a:t>, E., &amp; </a:t>
            </a:r>
            <a:r>
              <a:rPr lang="ro-RO" sz="3200" dirty="0" err="1">
                <a:solidFill>
                  <a:schemeClr val="accent5">
                    <a:lumMod val="75000"/>
                  </a:schemeClr>
                </a:solidFill>
                <a:latin typeface="Cambria" panose="02040503050406030204" pitchFamily="18" charset="0"/>
              </a:rPr>
              <a:t>Cabeza-Irigoyen</a:t>
            </a:r>
            <a:r>
              <a:rPr lang="ro-RO" sz="3200" dirty="0">
                <a:solidFill>
                  <a:schemeClr val="accent5">
                    <a:lumMod val="75000"/>
                  </a:schemeClr>
                </a:solidFill>
                <a:latin typeface="Cambria" panose="02040503050406030204" pitchFamily="18" charset="0"/>
              </a:rPr>
              <a:t>, E., 2013. The impact of </a:t>
            </a:r>
            <a:r>
              <a:rPr lang="ro-RO" sz="3200" dirty="0" err="1">
                <a:solidFill>
                  <a:schemeClr val="accent5">
                    <a:lumMod val="75000"/>
                  </a:schemeClr>
                </a:solidFill>
                <a:latin typeface="Cambria" panose="02040503050406030204" pitchFamily="18" charset="0"/>
              </a:rPr>
              <a:t>tourism</a:t>
            </a:r>
            <a:r>
              <a:rPr lang="ro-RO" sz="3200" dirty="0">
                <a:solidFill>
                  <a:schemeClr val="accent5">
                    <a:lumMod val="75000"/>
                  </a:schemeClr>
                </a:solidFill>
                <a:latin typeface="Cambria" panose="02040503050406030204" pitchFamily="18" charset="0"/>
              </a:rPr>
              <a:t> on municipal solid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generation</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the</a:t>
            </a:r>
            <a:r>
              <a:rPr lang="ro-RO" sz="3200" dirty="0">
                <a:solidFill>
                  <a:schemeClr val="accent5">
                    <a:lumMod val="75000"/>
                  </a:schemeClr>
                </a:solidFill>
                <a:latin typeface="Cambria" panose="02040503050406030204" pitchFamily="18" charset="0"/>
              </a:rPr>
              <a:t> case of Menorca </a:t>
            </a:r>
            <a:r>
              <a:rPr lang="ro-RO" sz="3200" dirty="0" err="1">
                <a:solidFill>
                  <a:schemeClr val="accent5">
                    <a:lumMod val="75000"/>
                  </a:schemeClr>
                </a:solidFill>
                <a:latin typeface="Cambria" panose="02040503050406030204" pitchFamily="18" charset="0"/>
              </a:rPr>
              <a:t>Island</a:t>
            </a:r>
            <a:r>
              <a:rPr lang="ro-RO" sz="3200" dirty="0">
                <a:solidFill>
                  <a:schemeClr val="accent5">
                    <a:lumMod val="75000"/>
                  </a:schemeClr>
                </a:solidFill>
                <a:latin typeface="Cambria" panose="02040503050406030204" pitchFamily="18" charset="0"/>
              </a:rPr>
              <a:t> (Spain).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management, 33(12), 2589-2593.</a:t>
            </a:r>
          </a:p>
          <a:p>
            <a:r>
              <a:rPr lang="ro-RO" sz="3200" dirty="0" err="1">
                <a:solidFill>
                  <a:schemeClr val="accent5">
                    <a:lumMod val="75000"/>
                  </a:schemeClr>
                </a:solidFill>
                <a:latin typeface="Cambria" panose="02040503050406030204" pitchFamily="18" charset="0"/>
              </a:rPr>
              <a:t>Mendes</a:t>
            </a:r>
            <a:r>
              <a:rPr lang="ro-RO" sz="3200" dirty="0">
                <a:solidFill>
                  <a:schemeClr val="accent5">
                    <a:lumMod val="75000"/>
                  </a:schemeClr>
                </a:solidFill>
                <a:latin typeface="Cambria" panose="02040503050406030204" pitchFamily="18" charset="0"/>
              </a:rPr>
              <a:t>, P., Santos, A. C., </a:t>
            </a:r>
            <a:r>
              <a:rPr lang="ro-RO" sz="3200" dirty="0" err="1">
                <a:solidFill>
                  <a:schemeClr val="accent5">
                    <a:lumMod val="75000"/>
                  </a:schemeClr>
                </a:solidFill>
                <a:latin typeface="Cambria" panose="02040503050406030204" pitchFamily="18" charset="0"/>
              </a:rPr>
              <a:t>Nunes</a:t>
            </a:r>
            <a:r>
              <a:rPr lang="ro-RO" sz="3200" dirty="0">
                <a:solidFill>
                  <a:schemeClr val="accent5">
                    <a:lumMod val="75000"/>
                  </a:schemeClr>
                </a:solidFill>
                <a:latin typeface="Cambria" panose="02040503050406030204" pitchFamily="18" charset="0"/>
              </a:rPr>
              <a:t>, L. M.,</a:t>
            </a:r>
            <a:r>
              <a:rPr lang="ro-RO" sz="3200" dirty="0" err="1">
                <a:solidFill>
                  <a:schemeClr val="accent5">
                    <a:lumMod val="75000"/>
                  </a:schemeClr>
                </a:solidFill>
                <a:latin typeface="Cambria" panose="02040503050406030204" pitchFamily="18" charset="0"/>
              </a:rPr>
              <a:t>Teixeira</a:t>
            </a:r>
            <a:r>
              <a:rPr lang="ro-RO" sz="3200" dirty="0">
                <a:solidFill>
                  <a:schemeClr val="accent5">
                    <a:lumMod val="75000"/>
                  </a:schemeClr>
                </a:solidFill>
                <a:latin typeface="Cambria" panose="02040503050406030204" pitchFamily="18" charset="0"/>
              </a:rPr>
              <a:t>, M. R., 2013. </a:t>
            </a:r>
            <a:r>
              <a:rPr lang="ro-RO" sz="3200" dirty="0" err="1">
                <a:solidFill>
                  <a:schemeClr val="accent5">
                    <a:lumMod val="75000"/>
                  </a:schemeClr>
                </a:solidFill>
                <a:latin typeface="Cambria" panose="02040503050406030204" pitchFamily="18" charset="0"/>
              </a:rPr>
              <a:t>Evaluating</a:t>
            </a:r>
            <a:r>
              <a:rPr lang="ro-RO" sz="3200" dirty="0">
                <a:solidFill>
                  <a:schemeClr val="accent5">
                    <a:lumMod val="75000"/>
                  </a:schemeClr>
                </a:solidFill>
                <a:latin typeface="Cambria" panose="02040503050406030204" pitchFamily="18" charset="0"/>
              </a:rPr>
              <a:t> municipal solid </a:t>
            </a:r>
            <a:r>
              <a:rPr lang="ro-RO" sz="3200" dirty="0" err="1">
                <a:solidFill>
                  <a:schemeClr val="accent5">
                    <a:lumMod val="75000"/>
                  </a:schemeClr>
                </a:solidFill>
                <a:latin typeface="Cambria" panose="02040503050406030204" pitchFamily="18" charset="0"/>
              </a:rPr>
              <a:t>waste</a:t>
            </a:r>
            <a:r>
              <a:rPr lang="ro-RO" sz="3200" dirty="0">
                <a:solidFill>
                  <a:schemeClr val="accent5">
                    <a:lumMod val="75000"/>
                  </a:schemeClr>
                </a:solidFill>
                <a:latin typeface="Cambria" panose="02040503050406030204" pitchFamily="18" charset="0"/>
              </a:rPr>
              <a:t> management performance in </a:t>
            </a:r>
            <a:r>
              <a:rPr lang="ro-RO" sz="3200" dirty="0" err="1">
                <a:solidFill>
                  <a:schemeClr val="accent5">
                    <a:lumMod val="75000"/>
                  </a:schemeClr>
                </a:solidFill>
                <a:latin typeface="Cambria" panose="02040503050406030204" pitchFamily="18" charset="0"/>
              </a:rPr>
              <a:t>regions</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with</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strong</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seasonal</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variability</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Ecological</a:t>
            </a:r>
            <a:r>
              <a:rPr lang="ro-RO" sz="3200" dirty="0">
                <a:solidFill>
                  <a:schemeClr val="accent5">
                    <a:lumMod val="75000"/>
                  </a:schemeClr>
                </a:solidFill>
                <a:latin typeface="Cambria" panose="02040503050406030204" pitchFamily="18" charset="0"/>
              </a:rPr>
              <a:t> </a:t>
            </a:r>
            <a:r>
              <a:rPr lang="ro-RO" sz="3200" dirty="0" err="1">
                <a:solidFill>
                  <a:schemeClr val="accent5">
                    <a:lumMod val="75000"/>
                  </a:schemeClr>
                </a:solidFill>
                <a:latin typeface="Cambria" panose="02040503050406030204" pitchFamily="18" charset="0"/>
              </a:rPr>
              <a:t>indicators</a:t>
            </a:r>
            <a:r>
              <a:rPr lang="ro-RO" sz="3200" dirty="0">
                <a:solidFill>
                  <a:schemeClr val="accent5">
                    <a:lumMod val="75000"/>
                  </a:schemeClr>
                </a:solidFill>
                <a:latin typeface="Cambria" panose="02040503050406030204" pitchFamily="18" charset="0"/>
              </a:rPr>
              <a:t>, 30, 170-177.</a:t>
            </a:r>
          </a:p>
          <a:p>
            <a:endParaRPr lang="ro-RO"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3941902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pPr algn="ctr"/>
            <a:r>
              <a:rPr lang="ro-RO" sz="2400" dirty="0" err="1">
                <a:solidFill>
                  <a:schemeClr val="accent5">
                    <a:lumMod val="75000"/>
                  </a:schemeClr>
                </a:solidFill>
                <a:latin typeface="Cambria" panose="02040503050406030204" pitchFamily="18" charset="0"/>
              </a:rPr>
              <a:t>References</a:t>
            </a:r>
            <a:endParaRPr lang="ro-RO" sz="2400" dirty="0">
              <a:solidFill>
                <a:schemeClr val="accent5">
                  <a:lumMod val="75000"/>
                </a:schemeClr>
              </a:solidFill>
              <a:latin typeface="Cambria" panose="02040503050406030204" pitchFamily="18" charset="0"/>
            </a:endParaRPr>
          </a:p>
        </p:txBody>
      </p:sp>
      <p:sp>
        <p:nvSpPr>
          <p:cNvPr id="3" name="Substituent conținut 2"/>
          <p:cNvSpPr>
            <a:spLocks noGrp="1"/>
          </p:cNvSpPr>
          <p:nvPr>
            <p:ph idx="1"/>
          </p:nvPr>
        </p:nvSpPr>
        <p:spPr>
          <a:xfrm>
            <a:off x="838200" y="1500996"/>
            <a:ext cx="10515600" cy="4675967"/>
          </a:xfrm>
        </p:spPr>
        <p:txBody>
          <a:bodyPr>
            <a:normAutofit fontScale="32500" lnSpcReduction="20000"/>
          </a:bodyPr>
          <a:lstStyle/>
          <a:p>
            <a:r>
              <a:rPr lang="ro-RO" dirty="0" err="1">
                <a:solidFill>
                  <a:schemeClr val="accent5">
                    <a:lumMod val="75000"/>
                  </a:schemeClr>
                </a:solidFill>
                <a:latin typeface="Cambria" panose="02040503050406030204" pitchFamily="18" charset="0"/>
              </a:rPr>
              <a:t>Messerli</a:t>
            </a:r>
            <a:r>
              <a:rPr lang="ro-RO" dirty="0">
                <a:solidFill>
                  <a:schemeClr val="accent5">
                    <a:lumMod val="75000"/>
                  </a:schemeClr>
                </a:solidFill>
                <a:latin typeface="Cambria" panose="02040503050406030204" pitchFamily="18" charset="0"/>
              </a:rPr>
              <a:t>, B. </a:t>
            </a:r>
            <a:r>
              <a:rPr lang="ro-RO" dirty="0" err="1">
                <a:solidFill>
                  <a:schemeClr val="accent5">
                    <a:lumMod val="75000"/>
                  </a:schemeClr>
                </a:solidFill>
                <a:latin typeface="Cambria" panose="02040503050406030204" pitchFamily="18" charset="0"/>
              </a:rPr>
              <a:t>and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Ives</a:t>
            </a:r>
            <a:r>
              <a:rPr lang="ro-RO" dirty="0">
                <a:solidFill>
                  <a:schemeClr val="accent5">
                    <a:lumMod val="75000"/>
                  </a:schemeClr>
                </a:solidFill>
                <a:latin typeface="Cambria" panose="02040503050406030204" pitchFamily="18" charset="0"/>
              </a:rPr>
              <a:t>, J. D., (</a:t>
            </a:r>
            <a:r>
              <a:rPr lang="ro-RO" dirty="0" err="1">
                <a:solidFill>
                  <a:schemeClr val="accent5">
                    <a:lumMod val="75000"/>
                  </a:schemeClr>
                </a:solidFill>
                <a:latin typeface="Cambria" panose="02040503050406030204" pitchFamily="18" charset="0"/>
              </a:rPr>
              <a:t>eds</a:t>
            </a:r>
            <a:r>
              <a:rPr lang="ro-RO" dirty="0">
                <a:solidFill>
                  <a:schemeClr val="accent5">
                    <a:lumMod val="75000"/>
                  </a:schemeClr>
                </a:solidFill>
                <a:latin typeface="Cambria" panose="02040503050406030204" pitchFamily="18" charset="0"/>
              </a:rPr>
              <a:t>),1997.Mountains of </a:t>
            </a:r>
            <a:r>
              <a:rPr lang="ro-RO" dirty="0" err="1">
                <a:solidFill>
                  <a:schemeClr val="accent5">
                    <a:lumMod val="75000"/>
                  </a:schemeClr>
                </a:solidFill>
                <a:latin typeface="Cambria" panose="02040503050406030204" pitchFamily="18" charset="0"/>
              </a:rPr>
              <a:t>the</a:t>
            </a:r>
            <a:r>
              <a:rPr lang="ro-RO" dirty="0">
                <a:solidFill>
                  <a:schemeClr val="accent5">
                    <a:lumMod val="75000"/>
                  </a:schemeClr>
                </a:solidFill>
                <a:latin typeface="Cambria" panose="02040503050406030204" pitchFamily="18" charset="0"/>
              </a:rPr>
              <a:t> World: A global </a:t>
            </a:r>
            <a:r>
              <a:rPr lang="ro-RO" dirty="0" err="1">
                <a:solidFill>
                  <a:schemeClr val="accent5">
                    <a:lumMod val="75000"/>
                  </a:schemeClr>
                </a:solidFill>
                <a:latin typeface="Cambria" panose="02040503050406030204" pitchFamily="18" charset="0"/>
              </a:rPr>
              <a:t>priority</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Carnforth</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Parthenon</a:t>
            </a:r>
            <a:r>
              <a:rPr lang="ro-RO" dirty="0">
                <a:solidFill>
                  <a:schemeClr val="accent5">
                    <a:lumMod val="75000"/>
                  </a:schemeClr>
                </a:solidFill>
                <a:latin typeface="Cambria" panose="02040503050406030204" pitchFamily="18" charset="0"/>
              </a:rPr>
              <a:t>.</a:t>
            </a:r>
          </a:p>
          <a:p>
            <a:r>
              <a:rPr lang="ro-RO" dirty="0" err="1">
                <a:solidFill>
                  <a:schemeClr val="accent5">
                    <a:lumMod val="75000"/>
                  </a:schemeClr>
                </a:solidFill>
                <a:latin typeface="Cambria" panose="02040503050406030204" pitchFamily="18" charset="0"/>
              </a:rPr>
              <a:t>Michailidou</a:t>
            </a:r>
            <a:r>
              <a:rPr lang="ro-RO" dirty="0">
                <a:solidFill>
                  <a:schemeClr val="accent5">
                    <a:lumMod val="75000"/>
                  </a:schemeClr>
                </a:solidFill>
                <a:latin typeface="Cambria" panose="02040503050406030204" pitchFamily="18" charset="0"/>
              </a:rPr>
              <a:t>, A. V., </a:t>
            </a:r>
            <a:r>
              <a:rPr lang="ro-RO" dirty="0" err="1">
                <a:solidFill>
                  <a:schemeClr val="accent5">
                    <a:lumMod val="75000"/>
                  </a:schemeClr>
                </a:solidFill>
                <a:latin typeface="Cambria" panose="02040503050406030204" pitchFamily="18" charset="0"/>
              </a:rPr>
              <a:t>Vlachokostas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Ch</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Achillas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Ch</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Maleka</a:t>
            </a:r>
            <a:r>
              <a:rPr lang="ro-RO" dirty="0">
                <a:solidFill>
                  <a:schemeClr val="accent5">
                    <a:lumMod val="75000"/>
                  </a:schemeClr>
                </a:solidFill>
                <a:latin typeface="Cambria" panose="02040503050406030204" pitchFamily="18" charset="0"/>
              </a:rPr>
              <a:t>, D., </a:t>
            </a:r>
            <a:r>
              <a:rPr lang="ro-RO" dirty="0" err="1">
                <a:solidFill>
                  <a:schemeClr val="accent5">
                    <a:lumMod val="75000"/>
                  </a:schemeClr>
                </a:solidFill>
                <a:latin typeface="Cambria" panose="02040503050406030204" pitchFamily="18" charset="0"/>
              </a:rPr>
              <a:t>Moussiopoulos</a:t>
            </a:r>
            <a:r>
              <a:rPr lang="ro-RO" dirty="0">
                <a:solidFill>
                  <a:schemeClr val="accent5">
                    <a:lumMod val="75000"/>
                  </a:schemeClr>
                </a:solidFill>
                <a:latin typeface="Cambria" panose="02040503050406030204" pitchFamily="18" charset="0"/>
              </a:rPr>
              <a:t>, N., </a:t>
            </a:r>
            <a:r>
              <a:rPr lang="ro-RO" dirty="0" err="1">
                <a:solidFill>
                  <a:schemeClr val="accent5">
                    <a:lumMod val="75000"/>
                  </a:schemeClr>
                </a:solidFill>
                <a:latin typeface="Cambria" panose="02040503050406030204" pitchFamily="18" charset="0"/>
              </a:rPr>
              <a:t>Feleki</a:t>
            </a:r>
            <a:r>
              <a:rPr lang="ro-RO" dirty="0">
                <a:solidFill>
                  <a:schemeClr val="accent5">
                    <a:lumMod val="75000"/>
                  </a:schemeClr>
                </a:solidFill>
                <a:latin typeface="Cambria" panose="02040503050406030204" pitchFamily="18" charset="0"/>
              </a:rPr>
              <a:t>, E., 2016. Green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supply</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chain</a:t>
            </a:r>
            <a:r>
              <a:rPr lang="ro-RO" dirty="0">
                <a:solidFill>
                  <a:schemeClr val="accent5">
                    <a:lumMod val="75000"/>
                  </a:schemeClr>
                </a:solidFill>
                <a:latin typeface="Cambria" panose="02040503050406030204" pitchFamily="18" charset="0"/>
              </a:rPr>
              <a:t> management </a:t>
            </a:r>
            <a:r>
              <a:rPr lang="ro-RO" dirty="0" err="1">
                <a:solidFill>
                  <a:schemeClr val="accent5">
                    <a:lumMod val="75000"/>
                  </a:schemeClr>
                </a:solidFill>
                <a:latin typeface="Cambria" panose="02040503050406030204" pitchFamily="18" charset="0"/>
              </a:rPr>
              <a:t>based</a:t>
            </a:r>
            <a:r>
              <a:rPr lang="ro-RO" dirty="0">
                <a:solidFill>
                  <a:schemeClr val="accent5">
                    <a:lumMod val="75000"/>
                  </a:schemeClr>
                </a:solidFill>
                <a:latin typeface="Cambria" panose="02040503050406030204" pitchFamily="18" charset="0"/>
              </a:rPr>
              <a:t> on </a:t>
            </a:r>
            <a:r>
              <a:rPr lang="ro-RO" dirty="0" err="1">
                <a:solidFill>
                  <a:schemeClr val="accent5">
                    <a:lumMod val="75000"/>
                  </a:schemeClr>
                </a:solidFill>
                <a:latin typeface="Cambria" panose="02040503050406030204" pitchFamily="18" charset="0"/>
              </a:rPr>
              <a:t>life</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cycle</a:t>
            </a:r>
            <a:r>
              <a:rPr lang="ro-RO" dirty="0">
                <a:solidFill>
                  <a:schemeClr val="accent5">
                    <a:lumMod val="75000"/>
                  </a:schemeClr>
                </a:solidFill>
                <a:latin typeface="Cambria" panose="02040503050406030204" pitchFamily="18" charset="0"/>
              </a:rPr>
              <a:t> impact </a:t>
            </a:r>
            <a:r>
              <a:rPr lang="ro-RO" dirty="0" err="1">
                <a:solidFill>
                  <a:schemeClr val="accent5">
                    <a:lumMod val="75000"/>
                  </a:schemeClr>
                </a:solidFill>
                <a:latin typeface="Cambria" panose="02040503050406030204" pitchFamily="18" charset="0"/>
              </a:rPr>
              <a:t>assessment</a:t>
            </a:r>
            <a:r>
              <a:rPr lang="ro-RO" dirty="0">
                <a:solidFill>
                  <a:schemeClr val="accent5">
                    <a:lumMod val="75000"/>
                  </a:schemeClr>
                </a:solidFill>
                <a:latin typeface="Cambria" panose="02040503050406030204" pitchFamily="18" charset="0"/>
              </a:rPr>
              <a:t>. European Journal of </a:t>
            </a:r>
            <a:r>
              <a:rPr lang="ro-RO" dirty="0" err="1">
                <a:solidFill>
                  <a:schemeClr val="accent5">
                    <a:lumMod val="75000"/>
                  </a:schemeClr>
                </a:solidFill>
                <a:latin typeface="Cambria" panose="02040503050406030204" pitchFamily="18" charset="0"/>
              </a:rPr>
              <a:t>Environmental</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Sciences</a:t>
            </a:r>
            <a:r>
              <a:rPr lang="ro-RO" dirty="0">
                <a:solidFill>
                  <a:schemeClr val="accent5">
                    <a:lumMod val="75000"/>
                  </a:schemeClr>
                </a:solidFill>
                <a:latin typeface="Cambria" panose="02040503050406030204" pitchFamily="18" charset="0"/>
              </a:rPr>
              <a:t>, Vol. 6, No. 1, pp. 30–36, doi: 10.14712/23361964.2016.6.</a:t>
            </a:r>
          </a:p>
          <a:p>
            <a:r>
              <a:rPr lang="ro-RO" dirty="0">
                <a:solidFill>
                  <a:schemeClr val="accent5">
                    <a:lumMod val="75000"/>
                  </a:schemeClr>
                </a:solidFill>
                <a:latin typeface="Cambria" panose="02040503050406030204" pitchFamily="18" charset="0"/>
              </a:rPr>
              <a:t>Miller, R., </a:t>
            </a:r>
            <a:r>
              <a:rPr lang="ro-RO" dirty="0" err="1">
                <a:solidFill>
                  <a:schemeClr val="accent5">
                    <a:lumMod val="75000"/>
                  </a:schemeClr>
                </a:solidFill>
                <a:latin typeface="Cambria" panose="02040503050406030204" pitchFamily="18" charset="0"/>
              </a:rPr>
              <a:t>Howell</a:t>
            </a:r>
            <a:r>
              <a:rPr lang="ro-RO" dirty="0">
                <a:solidFill>
                  <a:schemeClr val="accent5">
                    <a:lumMod val="75000"/>
                  </a:schemeClr>
                </a:solidFill>
                <a:latin typeface="Cambria" panose="02040503050406030204" pitchFamily="18" charset="0"/>
              </a:rPr>
              <a:t>, G.,  2019. </a:t>
            </a:r>
            <a:r>
              <a:rPr lang="ro-RO" dirty="0" err="1">
                <a:solidFill>
                  <a:schemeClr val="accent5">
                    <a:lumMod val="75000"/>
                  </a:schemeClr>
                </a:solidFill>
                <a:latin typeface="Cambria" panose="02040503050406030204" pitchFamily="18" charset="0"/>
              </a:rPr>
              <a:t>Chapter</a:t>
            </a:r>
            <a:r>
              <a:rPr lang="ro-RO" dirty="0">
                <a:solidFill>
                  <a:schemeClr val="accent5">
                    <a:lumMod val="75000"/>
                  </a:schemeClr>
                </a:solidFill>
                <a:latin typeface="Cambria" panose="02040503050406030204" pitchFamily="18" charset="0"/>
              </a:rPr>
              <a:t> 8 </a:t>
            </a:r>
            <a:r>
              <a:rPr lang="ro-RO" dirty="0" err="1">
                <a:solidFill>
                  <a:schemeClr val="accent5">
                    <a:lumMod val="75000"/>
                  </a:schemeClr>
                </a:solidFill>
                <a:latin typeface="Cambria" panose="02040503050406030204" pitchFamily="18" charset="0"/>
              </a:rPr>
              <a:t>Rubbish</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and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reputation</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How</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unsustainable</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waste</a:t>
            </a:r>
            <a:r>
              <a:rPr lang="ro-RO" dirty="0">
                <a:solidFill>
                  <a:schemeClr val="accent5">
                    <a:lumMod val="75000"/>
                  </a:schemeClr>
                </a:solidFill>
                <a:latin typeface="Cambria" panose="02040503050406030204" pitchFamily="18" charset="0"/>
              </a:rPr>
              <a:t> management </a:t>
            </a:r>
            <a:r>
              <a:rPr lang="ro-RO" dirty="0" err="1">
                <a:solidFill>
                  <a:schemeClr val="accent5">
                    <a:lumMod val="75000"/>
                  </a:schemeClr>
                </a:solidFill>
                <a:latin typeface="Cambria" panose="02040503050406030204" pitchFamily="18" charset="0"/>
              </a:rPr>
              <a:t>impacts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 In: </a:t>
            </a:r>
            <a:r>
              <a:rPr lang="ro-RO" dirty="0" err="1">
                <a:solidFill>
                  <a:schemeClr val="accent5">
                    <a:lumMod val="75000"/>
                  </a:schemeClr>
                </a:solidFill>
                <a:latin typeface="Cambria" panose="02040503050406030204" pitchFamily="18" charset="0"/>
              </a:rPr>
              <a:t>Walters</a:t>
            </a:r>
            <a:r>
              <a:rPr lang="ro-RO" dirty="0">
                <a:solidFill>
                  <a:schemeClr val="accent5">
                    <a:lumMod val="75000"/>
                  </a:schemeClr>
                </a:solidFill>
                <a:latin typeface="Cambria" panose="02040503050406030204" pitchFamily="18" charset="0"/>
              </a:rPr>
              <a:t>, G. &amp; </a:t>
            </a:r>
            <a:r>
              <a:rPr lang="ro-RO" dirty="0" err="1">
                <a:solidFill>
                  <a:schemeClr val="accent5">
                    <a:lumMod val="75000"/>
                  </a:schemeClr>
                </a:solidFill>
                <a:latin typeface="Cambria" panose="02040503050406030204" pitchFamily="18" charset="0"/>
              </a:rPr>
              <a:t>Mair</a:t>
            </a:r>
            <a:r>
              <a:rPr lang="ro-RO" dirty="0">
                <a:solidFill>
                  <a:schemeClr val="accent5">
                    <a:lumMod val="75000"/>
                  </a:schemeClr>
                </a:solidFill>
                <a:latin typeface="Cambria" panose="02040503050406030204" pitchFamily="18" charset="0"/>
              </a:rPr>
              <a:t>, J. (</a:t>
            </a:r>
            <a:r>
              <a:rPr lang="ro-RO" dirty="0" err="1">
                <a:solidFill>
                  <a:schemeClr val="accent5">
                    <a:lumMod val="75000"/>
                  </a:schemeClr>
                </a:solidFill>
                <a:latin typeface="Cambria" panose="02040503050406030204" pitchFamily="18" charset="0"/>
              </a:rPr>
              <a:t>ed</a:t>
            </a:r>
            <a:r>
              <a:rPr lang="ro-RO" dirty="0">
                <a:solidFill>
                  <a:schemeClr val="accent5">
                    <a:lumMod val="75000"/>
                  </a:schemeClr>
                </a:solidFill>
                <a:latin typeface="Cambria" panose="02040503050406030204" pitchFamily="18" charset="0"/>
              </a:rPr>
              <a:t>) . Oxford: </a:t>
            </a:r>
            <a:r>
              <a:rPr lang="ro-RO" dirty="0" err="1">
                <a:solidFill>
                  <a:schemeClr val="accent5">
                    <a:lumMod val="75000"/>
                  </a:schemeClr>
                </a:solidFill>
                <a:latin typeface="Cambria" panose="02040503050406030204" pitchFamily="18" charset="0"/>
              </a:rPr>
              <a:t>Goodfellow</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Publishers</a:t>
            </a:r>
            <a:r>
              <a:rPr lang="ro-RO" dirty="0">
                <a:solidFill>
                  <a:schemeClr val="accent5">
                    <a:lumMod val="75000"/>
                  </a:schemeClr>
                </a:solidFill>
                <a:latin typeface="Cambria" panose="02040503050406030204" pitchFamily="18" charset="0"/>
              </a:rPr>
              <a:t>, doi.org/10.23912/9781911396673-4120.</a:t>
            </a:r>
          </a:p>
          <a:p>
            <a:r>
              <a:rPr lang="ro-RO" dirty="0" err="1">
                <a:solidFill>
                  <a:schemeClr val="accent5">
                    <a:lumMod val="75000"/>
                  </a:schemeClr>
                </a:solidFill>
                <a:latin typeface="Cambria" panose="02040503050406030204" pitchFamily="18" charset="0"/>
              </a:rPr>
              <a:t>Murava</a:t>
            </a:r>
            <a:r>
              <a:rPr lang="ro-RO" dirty="0">
                <a:solidFill>
                  <a:schemeClr val="accent5">
                    <a:lumMod val="75000"/>
                  </a:schemeClr>
                </a:solidFill>
                <a:latin typeface="Cambria" panose="02040503050406030204" pitchFamily="18" charset="0"/>
              </a:rPr>
              <a:t>, I.,  </a:t>
            </a:r>
            <a:r>
              <a:rPr lang="ro-RO" dirty="0" err="1">
                <a:solidFill>
                  <a:schemeClr val="accent5">
                    <a:lumMod val="75000"/>
                  </a:schemeClr>
                </a:solidFill>
                <a:latin typeface="Cambria" panose="02040503050406030204" pitchFamily="18" charset="0"/>
              </a:rPr>
              <a:t>Korobeinykova</a:t>
            </a:r>
            <a:r>
              <a:rPr lang="ro-RO" dirty="0">
                <a:solidFill>
                  <a:schemeClr val="accent5">
                    <a:lumMod val="75000"/>
                  </a:schemeClr>
                </a:solidFill>
                <a:latin typeface="Cambria" panose="02040503050406030204" pitchFamily="18" charset="0"/>
              </a:rPr>
              <a:t>, Y., 2016. The </a:t>
            </a:r>
            <a:r>
              <a:rPr lang="ro-RO" dirty="0" err="1">
                <a:solidFill>
                  <a:schemeClr val="accent5">
                    <a:lumMod val="75000"/>
                  </a:schemeClr>
                </a:solidFill>
                <a:latin typeface="Cambria" panose="02040503050406030204" pitchFamily="18" charset="0"/>
              </a:rPr>
              <a:t>analysis</a:t>
            </a:r>
            <a:r>
              <a:rPr lang="ro-RO" dirty="0">
                <a:solidFill>
                  <a:schemeClr val="accent5">
                    <a:lumMod val="75000"/>
                  </a:schemeClr>
                </a:solidFill>
                <a:latin typeface="Cambria" panose="02040503050406030204" pitchFamily="18" charset="0"/>
              </a:rPr>
              <a:t> of </a:t>
            </a:r>
            <a:r>
              <a:rPr lang="ro-RO" dirty="0" err="1">
                <a:solidFill>
                  <a:schemeClr val="accent5">
                    <a:lumMod val="75000"/>
                  </a:schemeClr>
                </a:solidFill>
                <a:latin typeface="Cambria" panose="02040503050406030204" pitchFamily="18" charset="0"/>
              </a:rPr>
              <a:t>the</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waste</a:t>
            </a:r>
            <a:r>
              <a:rPr lang="ro-RO" dirty="0">
                <a:solidFill>
                  <a:schemeClr val="accent5">
                    <a:lumMod val="75000"/>
                  </a:schemeClr>
                </a:solidFill>
                <a:latin typeface="Cambria" panose="02040503050406030204" pitchFamily="18" charset="0"/>
              </a:rPr>
              <a:t> problem in </a:t>
            </a:r>
            <a:r>
              <a:rPr lang="ro-RO" dirty="0" err="1">
                <a:solidFill>
                  <a:schemeClr val="accent5">
                    <a:lumMod val="75000"/>
                  </a:schemeClr>
                </a:solidFill>
                <a:latin typeface="Cambria" panose="02040503050406030204" pitchFamily="18" charset="0"/>
              </a:rPr>
              <a:t>tourist</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destinations</a:t>
            </a:r>
            <a:r>
              <a:rPr lang="ro-RO" dirty="0">
                <a:solidFill>
                  <a:schemeClr val="accent5">
                    <a:lumMod val="75000"/>
                  </a:schemeClr>
                </a:solidFill>
                <a:latin typeface="Cambria" panose="02040503050406030204" pitchFamily="18" charset="0"/>
              </a:rPr>
              <a:t> on </a:t>
            </a:r>
            <a:r>
              <a:rPr lang="ro-RO" dirty="0" err="1">
                <a:solidFill>
                  <a:schemeClr val="accent5">
                    <a:lumMod val="75000"/>
                  </a:schemeClr>
                </a:solidFill>
                <a:latin typeface="Cambria" panose="02040503050406030204" pitchFamily="18" charset="0"/>
              </a:rPr>
              <a:t>the</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example</a:t>
            </a:r>
            <a:r>
              <a:rPr lang="ro-RO" dirty="0">
                <a:solidFill>
                  <a:schemeClr val="accent5">
                    <a:lumMod val="75000"/>
                  </a:schemeClr>
                </a:solidFill>
                <a:latin typeface="Cambria" panose="02040503050406030204" pitchFamily="18" charset="0"/>
              </a:rPr>
              <a:t> of Carpathian </a:t>
            </a:r>
            <a:r>
              <a:rPr lang="ro-RO" dirty="0" err="1">
                <a:solidFill>
                  <a:schemeClr val="accent5">
                    <a:lumMod val="75000"/>
                  </a:schemeClr>
                </a:solidFill>
                <a:latin typeface="Cambria" panose="02040503050406030204" pitchFamily="18" charset="0"/>
              </a:rPr>
              <a:t>Region</a:t>
            </a:r>
            <a:r>
              <a:rPr lang="ro-RO" dirty="0">
                <a:solidFill>
                  <a:schemeClr val="accent5">
                    <a:lumMod val="75000"/>
                  </a:schemeClr>
                </a:solidFill>
                <a:latin typeface="Cambria" panose="02040503050406030204" pitchFamily="18" charset="0"/>
              </a:rPr>
              <a:t> In </a:t>
            </a:r>
            <a:r>
              <a:rPr lang="ro-RO" dirty="0" err="1">
                <a:solidFill>
                  <a:schemeClr val="accent5">
                    <a:lumMod val="75000"/>
                  </a:schemeClr>
                </a:solidFill>
                <a:latin typeface="Cambria" panose="02040503050406030204" pitchFamily="18" charset="0"/>
              </a:rPr>
              <a:t>Ukraine</a:t>
            </a:r>
            <a:r>
              <a:rPr lang="ro-RO" dirty="0">
                <a:solidFill>
                  <a:schemeClr val="accent5">
                    <a:lumMod val="75000"/>
                  </a:schemeClr>
                </a:solidFill>
                <a:latin typeface="Cambria" panose="02040503050406030204" pitchFamily="18" charset="0"/>
              </a:rPr>
              <a:t>. Journal of </a:t>
            </a:r>
            <a:r>
              <a:rPr lang="ro-RO" dirty="0" err="1">
                <a:solidFill>
                  <a:schemeClr val="accent5">
                    <a:lumMod val="75000"/>
                  </a:schemeClr>
                </a:solidFill>
                <a:latin typeface="Cambria" panose="02040503050406030204" pitchFamily="18" charset="0"/>
              </a:rPr>
              <a:t>Ecological</a:t>
            </a:r>
            <a:r>
              <a:rPr lang="ro-RO" dirty="0">
                <a:solidFill>
                  <a:schemeClr val="accent5">
                    <a:lumMod val="75000"/>
                  </a:schemeClr>
                </a:solidFill>
                <a:latin typeface="Cambria" panose="02040503050406030204" pitchFamily="18" charset="0"/>
              </a:rPr>
              <a:t> Engineering Volume 17, </a:t>
            </a:r>
            <a:r>
              <a:rPr lang="ro-RO" dirty="0" err="1">
                <a:solidFill>
                  <a:schemeClr val="accent5">
                    <a:lumMod val="75000"/>
                  </a:schemeClr>
                </a:solidFill>
                <a:latin typeface="Cambria" panose="02040503050406030204" pitchFamily="18" charset="0"/>
              </a:rPr>
              <a:t>Issue</a:t>
            </a:r>
            <a:r>
              <a:rPr lang="ro-RO" dirty="0">
                <a:solidFill>
                  <a:schemeClr val="accent5">
                    <a:lumMod val="75000"/>
                  </a:schemeClr>
                </a:solidFill>
                <a:latin typeface="Cambria" panose="02040503050406030204" pitchFamily="18" charset="0"/>
              </a:rPr>
              <a:t> 2, Apr. 2016, </a:t>
            </a:r>
            <a:r>
              <a:rPr lang="ro-RO" dirty="0" err="1">
                <a:solidFill>
                  <a:schemeClr val="accent5">
                    <a:lumMod val="75000"/>
                  </a:schemeClr>
                </a:solidFill>
                <a:latin typeface="Cambria" panose="02040503050406030204" pitchFamily="18" charset="0"/>
              </a:rPr>
              <a:t>pages</a:t>
            </a:r>
            <a:r>
              <a:rPr lang="ro-RO" dirty="0">
                <a:solidFill>
                  <a:schemeClr val="accent5">
                    <a:lumMod val="75000"/>
                  </a:schemeClr>
                </a:solidFill>
                <a:latin typeface="Cambria" panose="02040503050406030204" pitchFamily="18" charset="0"/>
              </a:rPr>
              <a:t> 43–51, doi: 10.12911/22998993/62285.</a:t>
            </a:r>
          </a:p>
          <a:p>
            <a:r>
              <a:rPr lang="ro-RO" dirty="0" err="1">
                <a:solidFill>
                  <a:schemeClr val="accent5">
                    <a:lumMod val="75000"/>
                  </a:schemeClr>
                </a:solidFill>
                <a:latin typeface="Cambria" panose="02040503050406030204" pitchFamily="18" charset="0"/>
              </a:rPr>
              <a:t>Nahman</a:t>
            </a:r>
            <a:r>
              <a:rPr lang="ro-RO" dirty="0">
                <a:solidFill>
                  <a:schemeClr val="accent5">
                    <a:lumMod val="75000"/>
                  </a:schemeClr>
                </a:solidFill>
                <a:latin typeface="Cambria" panose="02040503050406030204" pitchFamily="18" charset="0"/>
              </a:rPr>
              <a:t>, A.,  Godfrey, L., 2010. Economic </a:t>
            </a:r>
            <a:r>
              <a:rPr lang="ro-RO" dirty="0" err="1">
                <a:solidFill>
                  <a:schemeClr val="accent5">
                    <a:lumMod val="75000"/>
                  </a:schemeClr>
                </a:solidFill>
                <a:latin typeface="Cambria" panose="02040503050406030204" pitchFamily="18" charset="0"/>
              </a:rPr>
              <a:t>instruments</a:t>
            </a:r>
            <a:r>
              <a:rPr lang="ro-RO" dirty="0">
                <a:solidFill>
                  <a:schemeClr val="accent5">
                    <a:lumMod val="75000"/>
                  </a:schemeClr>
                </a:solidFill>
                <a:latin typeface="Cambria" panose="02040503050406030204" pitchFamily="18" charset="0"/>
              </a:rPr>
              <a:t> for solid </a:t>
            </a:r>
            <a:r>
              <a:rPr lang="ro-RO" dirty="0" err="1">
                <a:solidFill>
                  <a:schemeClr val="accent5">
                    <a:lumMod val="75000"/>
                  </a:schemeClr>
                </a:solidFill>
                <a:latin typeface="Cambria" panose="02040503050406030204" pitchFamily="18" charset="0"/>
              </a:rPr>
              <a:t>waste</a:t>
            </a:r>
            <a:r>
              <a:rPr lang="ro-RO" dirty="0">
                <a:solidFill>
                  <a:schemeClr val="accent5">
                    <a:lumMod val="75000"/>
                  </a:schemeClr>
                </a:solidFill>
                <a:latin typeface="Cambria" panose="02040503050406030204" pitchFamily="18" charset="0"/>
              </a:rPr>
              <a:t> management in South Africa: </a:t>
            </a:r>
            <a:r>
              <a:rPr lang="ro-RO" dirty="0" err="1">
                <a:solidFill>
                  <a:schemeClr val="accent5">
                    <a:lumMod val="75000"/>
                  </a:schemeClr>
                </a:solidFill>
                <a:latin typeface="Cambria" panose="02040503050406030204" pitchFamily="18" charset="0"/>
              </a:rPr>
              <a:t>Opportunities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and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constraints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Resources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Conservation</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and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Recycling</a:t>
            </a:r>
            <a:r>
              <a:rPr lang="ro-RO" dirty="0">
                <a:solidFill>
                  <a:schemeClr val="accent5">
                    <a:lumMod val="75000"/>
                  </a:schemeClr>
                </a:solidFill>
                <a:latin typeface="Cambria" panose="02040503050406030204" pitchFamily="18" charset="0"/>
              </a:rPr>
              <a:t>, 54(8), 521-531. </a:t>
            </a:r>
          </a:p>
          <a:p>
            <a:r>
              <a:rPr lang="ro-RO" dirty="0" err="1">
                <a:solidFill>
                  <a:schemeClr val="accent5">
                    <a:lumMod val="75000"/>
                  </a:schemeClr>
                </a:solidFill>
                <a:latin typeface="Cambria" panose="02040503050406030204" pitchFamily="18" charset="0"/>
              </a:rPr>
              <a:t>Passarini</a:t>
            </a:r>
            <a:r>
              <a:rPr lang="ro-RO" dirty="0">
                <a:solidFill>
                  <a:schemeClr val="accent5">
                    <a:lumMod val="75000"/>
                  </a:schemeClr>
                </a:solidFill>
                <a:latin typeface="Cambria" panose="02040503050406030204" pitchFamily="18" charset="0"/>
              </a:rPr>
              <a:t>, F., </a:t>
            </a:r>
            <a:r>
              <a:rPr lang="ro-RO" dirty="0" err="1">
                <a:solidFill>
                  <a:schemeClr val="accent5">
                    <a:lumMod val="75000"/>
                  </a:schemeClr>
                </a:solidFill>
                <a:latin typeface="Cambria" panose="02040503050406030204" pitchFamily="18" charset="0"/>
              </a:rPr>
              <a:t>Vassura</a:t>
            </a:r>
            <a:r>
              <a:rPr lang="ro-RO" dirty="0">
                <a:solidFill>
                  <a:schemeClr val="accent5">
                    <a:lumMod val="75000"/>
                  </a:schemeClr>
                </a:solidFill>
                <a:latin typeface="Cambria" panose="02040503050406030204" pitchFamily="18" charset="0"/>
              </a:rPr>
              <a:t>, I., </a:t>
            </a:r>
            <a:r>
              <a:rPr lang="ro-RO" dirty="0" err="1">
                <a:solidFill>
                  <a:schemeClr val="accent5">
                    <a:lumMod val="75000"/>
                  </a:schemeClr>
                </a:solidFill>
                <a:latin typeface="Cambria" panose="02040503050406030204" pitchFamily="18" charset="0"/>
              </a:rPr>
              <a:t>Monti</a:t>
            </a:r>
            <a:r>
              <a:rPr lang="ro-RO" dirty="0">
                <a:solidFill>
                  <a:schemeClr val="accent5">
                    <a:lumMod val="75000"/>
                  </a:schemeClr>
                </a:solidFill>
                <a:latin typeface="Cambria" panose="02040503050406030204" pitchFamily="18" charset="0"/>
              </a:rPr>
              <a:t>, F., </a:t>
            </a:r>
            <a:r>
              <a:rPr lang="ro-RO" dirty="0" err="1">
                <a:solidFill>
                  <a:schemeClr val="accent5">
                    <a:lumMod val="75000"/>
                  </a:schemeClr>
                </a:solidFill>
                <a:latin typeface="Cambria" panose="02040503050406030204" pitchFamily="18" charset="0"/>
              </a:rPr>
              <a:t>Morselli</a:t>
            </a:r>
            <a:r>
              <a:rPr lang="ro-RO" dirty="0">
                <a:solidFill>
                  <a:schemeClr val="accent5">
                    <a:lumMod val="75000"/>
                  </a:schemeClr>
                </a:solidFill>
                <a:latin typeface="Cambria" panose="02040503050406030204" pitchFamily="18" charset="0"/>
              </a:rPr>
              <a:t>, L., &amp; </a:t>
            </a:r>
            <a:r>
              <a:rPr lang="ro-RO" dirty="0" err="1">
                <a:solidFill>
                  <a:schemeClr val="accent5">
                    <a:lumMod val="75000"/>
                  </a:schemeClr>
                </a:solidFill>
                <a:latin typeface="Cambria" panose="02040503050406030204" pitchFamily="18" charset="0"/>
              </a:rPr>
              <a:t>Villani</a:t>
            </a:r>
            <a:r>
              <a:rPr lang="ro-RO" dirty="0">
                <a:solidFill>
                  <a:schemeClr val="accent5">
                    <a:lumMod val="75000"/>
                  </a:schemeClr>
                </a:solidFill>
                <a:latin typeface="Cambria" panose="02040503050406030204" pitchFamily="18" charset="0"/>
              </a:rPr>
              <a:t>, B., 2011. </a:t>
            </a:r>
            <a:r>
              <a:rPr lang="ro-RO" dirty="0" err="1">
                <a:solidFill>
                  <a:schemeClr val="accent5">
                    <a:lumMod val="75000"/>
                  </a:schemeClr>
                </a:solidFill>
                <a:latin typeface="Cambria" panose="02040503050406030204" pitchFamily="18" charset="0"/>
              </a:rPr>
              <a:t>Indicators</a:t>
            </a:r>
            <a:r>
              <a:rPr lang="ro-RO" dirty="0">
                <a:solidFill>
                  <a:schemeClr val="accent5">
                    <a:lumMod val="75000"/>
                  </a:schemeClr>
                </a:solidFill>
                <a:latin typeface="Cambria" panose="02040503050406030204" pitchFamily="18" charset="0"/>
              </a:rPr>
              <a:t> of </a:t>
            </a:r>
            <a:r>
              <a:rPr lang="ro-RO" dirty="0" err="1">
                <a:solidFill>
                  <a:schemeClr val="accent5">
                    <a:lumMod val="75000"/>
                  </a:schemeClr>
                </a:solidFill>
                <a:latin typeface="Cambria" panose="02040503050406030204" pitchFamily="18" charset="0"/>
              </a:rPr>
              <a:t>waste</a:t>
            </a:r>
            <a:r>
              <a:rPr lang="ro-RO" dirty="0">
                <a:solidFill>
                  <a:schemeClr val="accent5">
                    <a:lumMod val="75000"/>
                  </a:schemeClr>
                </a:solidFill>
                <a:latin typeface="Cambria" panose="02040503050406030204" pitchFamily="18" charset="0"/>
              </a:rPr>
              <a:t> management </a:t>
            </a:r>
            <a:r>
              <a:rPr lang="ro-RO" dirty="0" err="1">
                <a:solidFill>
                  <a:schemeClr val="accent5">
                    <a:lumMod val="75000"/>
                  </a:schemeClr>
                </a:solidFill>
                <a:latin typeface="Cambria" panose="02040503050406030204" pitchFamily="18" charset="0"/>
              </a:rPr>
              <a:t>efficiency</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related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to</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different</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territorial</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conditions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Waste</a:t>
            </a:r>
            <a:r>
              <a:rPr lang="ro-RO" dirty="0">
                <a:solidFill>
                  <a:schemeClr val="accent5">
                    <a:lumMod val="75000"/>
                  </a:schemeClr>
                </a:solidFill>
                <a:latin typeface="Cambria" panose="02040503050406030204" pitchFamily="18" charset="0"/>
              </a:rPr>
              <a:t> management 31(4), 785-792. </a:t>
            </a:r>
          </a:p>
          <a:p>
            <a:r>
              <a:rPr lang="ro-RO" dirty="0">
                <a:solidFill>
                  <a:schemeClr val="accent5">
                    <a:lumMod val="75000"/>
                  </a:schemeClr>
                </a:solidFill>
                <a:latin typeface="Cambria" panose="02040503050406030204" pitchFamily="18" charset="0"/>
              </a:rPr>
              <a:t>Raza, S.A.,  Sharif, A., </a:t>
            </a:r>
            <a:r>
              <a:rPr lang="ro-RO" dirty="0" err="1">
                <a:solidFill>
                  <a:schemeClr val="accent5">
                    <a:lumMod val="75000"/>
                  </a:schemeClr>
                </a:solidFill>
                <a:latin typeface="Cambria" panose="02040503050406030204" pitchFamily="18" charset="0"/>
              </a:rPr>
              <a:t>Wong</a:t>
            </a:r>
            <a:r>
              <a:rPr lang="ro-RO" dirty="0">
                <a:solidFill>
                  <a:schemeClr val="accent5">
                    <a:lumMod val="75000"/>
                  </a:schemeClr>
                </a:solidFill>
                <a:latin typeface="Cambria" panose="02040503050406030204" pitchFamily="18" charset="0"/>
              </a:rPr>
              <a:t>, W.K &amp; </a:t>
            </a:r>
            <a:r>
              <a:rPr lang="ro-RO" dirty="0" err="1">
                <a:solidFill>
                  <a:schemeClr val="accent5">
                    <a:lumMod val="75000"/>
                  </a:schemeClr>
                </a:solidFill>
                <a:latin typeface="Cambria" panose="02040503050406030204" pitchFamily="18" charset="0"/>
              </a:rPr>
              <a:t>Mohd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Zaini</a:t>
            </a:r>
            <a:r>
              <a:rPr lang="ro-RO" dirty="0">
                <a:solidFill>
                  <a:schemeClr val="accent5">
                    <a:lumMod val="75000"/>
                  </a:schemeClr>
                </a:solidFill>
                <a:latin typeface="Cambria" panose="02040503050406030204" pitchFamily="18" charset="0"/>
              </a:rPr>
              <a:t> Abd Karim, 2016.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development</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and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environmental</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degradation</a:t>
            </a:r>
            <a:r>
              <a:rPr lang="ro-RO" dirty="0">
                <a:solidFill>
                  <a:schemeClr val="accent5">
                    <a:lumMod val="75000"/>
                  </a:schemeClr>
                </a:solidFill>
                <a:latin typeface="Cambria" panose="02040503050406030204" pitchFamily="18" charset="0"/>
              </a:rPr>
              <a:t> in </a:t>
            </a:r>
            <a:r>
              <a:rPr lang="ro-RO" dirty="0" err="1">
                <a:solidFill>
                  <a:schemeClr val="accent5">
                    <a:lumMod val="75000"/>
                  </a:schemeClr>
                </a:solidFill>
                <a:latin typeface="Cambria" panose="02040503050406030204" pitchFamily="18" charset="0"/>
              </a:rPr>
              <a:t>the</a:t>
            </a:r>
            <a:r>
              <a:rPr lang="ro-RO" dirty="0">
                <a:solidFill>
                  <a:schemeClr val="accent5">
                    <a:lumMod val="75000"/>
                  </a:schemeClr>
                </a:solidFill>
                <a:latin typeface="Cambria" panose="02040503050406030204" pitchFamily="18" charset="0"/>
              </a:rPr>
              <a:t> United </a:t>
            </a:r>
            <a:r>
              <a:rPr lang="ro-RO" dirty="0" err="1">
                <a:solidFill>
                  <a:schemeClr val="accent5">
                    <a:lumMod val="75000"/>
                  </a:schemeClr>
                </a:solidFill>
                <a:latin typeface="Cambria" panose="02040503050406030204" pitchFamily="18" charset="0"/>
              </a:rPr>
              <a:t>States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evidence</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from</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wavelet-based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analysis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Current</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Issues</a:t>
            </a:r>
            <a:r>
              <a:rPr lang="ro-RO" dirty="0">
                <a:solidFill>
                  <a:schemeClr val="accent5">
                    <a:lumMod val="75000"/>
                  </a:schemeClr>
                </a:solidFill>
                <a:latin typeface="Cambria" panose="02040503050406030204" pitchFamily="18" charset="0"/>
              </a:rPr>
              <a:t> in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 doi.org/10.1080/13683500.2016.1192587.</a:t>
            </a:r>
          </a:p>
          <a:p>
            <a:r>
              <a:rPr lang="ro-RO" dirty="0" err="1">
                <a:solidFill>
                  <a:schemeClr val="accent5">
                    <a:lumMod val="75000"/>
                  </a:schemeClr>
                </a:solidFill>
                <a:latin typeface="Cambria" panose="02040503050406030204" pitchFamily="18" charset="0"/>
              </a:rPr>
              <a:t>Semernya</a:t>
            </a:r>
            <a:r>
              <a:rPr lang="ro-RO" dirty="0">
                <a:solidFill>
                  <a:schemeClr val="accent5">
                    <a:lumMod val="75000"/>
                  </a:schemeClr>
                </a:solidFill>
                <a:latin typeface="Cambria" panose="02040503050406030204" pitchFamily="18" charset="0"/>
              </a:rPr>
              <a:t>, L., </a:t>
            </a:r>
            <a:r>
              <a:rPr lang="ro-RO" dirty="0" err="1">
                <a:solidFill>
                  <a:schemeClr val="accent5">
                    <a:lumMod val="75000"/>
                  </a:schemeClr>
                </a:solidFill>
                <a:latin typeface="Cambria" panose="02040503050406030204" pitchFamily="18" charset="0"/>
              </a:rPr>
              <a:t>Alfthan</a:t>
            </a:r>
            <a:r>
              <a:rPr lang="ro-RO" dirty="0">
                <a:solidFill>
                  <a:schemeClr val="accent5">
                    <a:lumMod val="75000"/>
                  </a:schemeClr>
                </a:solidFill>
                <a:latin typeface="Cambria" panose="02040503050406030204" pitchFamily="18" charset="0"/>
              </a:rPr>
              <a:t>, B.,  </a:t>
            </a:r>
            <a:r>
              <a:rPr lang="ro-RO" dirty="0" err="1">
                <a:solidFill>
                  <a:schemeClr val="accent5">
                    <a:lumMod val="75000"/>
                  </a:schemeClr>
                </a:solidFill>
                <a:latin typeface="Cambria" panose="02040503050406030204" pitchFamily="18" charset="0"/>
              </a:rPr>
              <a:t>Ramola</a:t>
            </a:r>
            <a:r>
              <a:rPr lang="ro-RO" dirty="0">
                <a:solidFill>
                  <a:schemeClr val="accent5">
                    <a:lumMod val="75000"/>
                  </a:schemeClr>
                </a:solidFill>
                <a:latin typeface="Cambria" panose="02040503050406030204" pitchFamily="18" charset="0"/>
              </a:rPr>
              <a:t>, A., Adler, C., </a:t>
            </a:r>
            <a:r>
              <a:rPr lang="ro-RO" dirty="0" err="1">
                <a:solidFill>
                  <a:schemeClr val="accent5">
                    <a:lumMod val="75000"/>
                  </a:schemeClr>
                </a:solidFill>
                <a:latin typeface="Cambria" panose="02040503050406030204" pitchFamily="18" charset="0"/>
              </a:rPr>
              <a:t>Peñaranda</a:t>
            </a:r>
            <a:r>
              <a:rPr lang="ro-RO" dirty="0">
                <a:solidFill>
                  <a:schemeClr val="accent5">
                    <a:lumMod val="75000"/>
                  </a:schemeClr>
                </a:solidFill>
                <a:latin typeface="Cambria" panose="02040503050406030204" pitchFamily="18" charset="0"/>
              </a:rPr>
              <a:t>, L.F., </a:t>
            </a:r>
            <a:r>
              <a:rPr lang="ro-RO" dirty="0" err="1">
                <a:solidFill>
                  <a:schemeClr val="accent5">
                    <a:lumMod val="75000"/>
                  </a:schemeClr>
                </a:solidFill>
                <a:latin typeface="Cambria" panose="02040503050406030204" pitchFamily="18" charset="0"/>
              </a:rPr>
              <a:t>Andresen</a:t>
            </a:r>
            <a:r>
              <a:rPr lang="ro-RO" dirty="0">
                <a:solidFill>
                  <a:schemeClr val="accent5">
                    <a:lumMod val="75000"/>
                  </a:schemeClr>
                </a:solidFill>
                <a:latin typeface="Cambria" panose="02040503050406030204" pitchFamily="18" charset="0"/>
              </a:rPr>
              <a:t>, M., </a:t>
            </a:r>
            <a:r>
              <a:rPr lang="ro-RO" dirty="0" err="1">
                <a:solidFill>
                  <a:schemeClr val="accent5">
                    <a:lumMod val="75000"/>
                  </a:schemeClr>
                </a:solidFill>
                <a:latin typeface="Cambria" panose="02040503050406030204" pitchFamily="18" charset="0"/>
              </a:rPr>
              <a:t>Rucevska</a:t>
            </a:r>
            <a:r>
              <a:rPr lang="ro-RO" dirty="0">
                <a:solidFill>
                  <a:schemeClr val="accent5">
                    <a:lumMod val="75000"/>
                  </a:schemeClr>
                </a:solidFill>
                <a:latin typeface="Cambria" panose="02040503050406030204" pitchFamily="18" charset="0"/>
              </a:rPr>
              <a:t>, I., </a:t>
            </a:r>
            <a:r>
              <a:rPr lang="ro-RO" dirty="0" err="1">
                <a:solidFill>
                  <a:schemeClr val="accent5">
                    <a:lumMod val="75000"/>
                  </a:schemeClr>
                </a:solidFill>
                <a:latin typeface="Cambria" panose="02040503050406030204" pitchFamily="18" charset="0"/>
              </a:rPr>
              <a:t>Jurek</a:t>
            </a:r>
            <a:r>
              <a:rPr lang="ro-RO" dirty="0">
                <a:solidFill>
                  <a:schemeClr val="accent5">
                    <a:lumMod val="75000"/>
                  </a:schemeClr>
                </a:solidFill>
                <a:latin typeface="Cambria" panose="02040503050406030204" pitchFamily="18" charset="0"/>
              </a:rPr>
              <a:t>, M., </a:t>
            </a:r>
            <a:r>
              <a:rPr lang="ro-RO" dirty="0" err="1">
                <a:solidFill>
                  <a:schemeClr val="accent5">
                    <a:lumMod val="75000"/>
                  </a:schemeClr>
                </a:solidFill>
                <a:latin typeface="Cambria" panose="02040503050406030204" pitchFamily="18" charset="0"/>
              </a:rPr>
              <a:t>Schoolmeester</a:t>
            </a:r>
            <a:r>
              <a:rPr lang="ro-RO" dirty="0">
                <a:solidFill>
                  <a:schemeClr val="accent5">
                    <a:lumMod val="75000"/>
                  </a:schemeClr>
                </a:solidFill>
                <a:latin typeface="Cambria" panose="02040503050406030204" pitchFamily="18" charset="0"/>
              </a:rPr>
              <a:t>, T., Baker, E., </a:t>
            </a:r>
            <a:r>
              <a:rPr lang="ro-RO" dirty="0" err="1">
                <a:solidFill>
                  <a:schemeClr val="accent5">
                    <a:lumMod val="75000"/>
                  </a:schemeClr>
                </a:solidFill>
                <a:latin typeface="Cambria" panose="02040503050406030204" pitchFamily="18" charset="0"/>
              </a:rPr>
              <a:t>Hauer</a:t>
            </a:r>
            <a:r>
              <a:rPr lang="ro-RO" dirty="0">
                <a:solidFill>
                  <a:schemeClr val="accent5">
                    <a:lumMod val="75000"/>
                  </a:schemeClr>
                </a:solidFill>
                <a:latin typeface="Cambria" panose="02040503050406030204" pitchFamily="18" charset="0"/>
              </a:rPr>
              <a:t>, W. &amp; </a:t>
            </a:r>
            <a:r>
              <a:rPr lang="ro-RO" dirty="0" err="1">
                <a:solidFill>
                  <a:schemeClr val="accent5">
                    <a:lumMod val="75000"/>
                  </a:schemeClr>
                </a:solidFill>
                <a:latin typeface="Cambria" panose="02040503050406030204" pitchFamily="18" charset="0"/>
              </a:rPr>
              <a:t>Memon</a:t>
            </a:r>
            <a:r>
              <a:rPr lang="ro-RO" dirty="0">
                <a:solidFill>
                  <a:schemeClr val="accent5">
                    <a:lumMod val="75000"/>
                  </a:schemeClr>
                </a:solidFill>
                <a:latin typeface="Cambria" panose="02040503050406030204" pitchFamily="18" charset="0"/>
              </a:rPr>
              <a:t>, M., 2016. </a:t>
            </a:r>
            <a:r>
              <a:rPr lang="ro-RO" dirty="0" err="1">
                <a:solidFill>
                  <a:schemeClr val="accent5">
                    <a:lumMod val="75000"/>
                  </a:schemeClr>
                </a:solidFill>
                <a:latin typeface="Cambria" panose="02040503050406030204" pitchFamily="18" charset="0"/>
              </a:rPr>
              <a:t>Waste</a:t>
            </a:r>
            <a:r>
              <a:rPr lang="ro-RO" dirty="0">
                <a:solidFill>
                  <a:schemeClr val="accent5">
                    <a:lumMod val="75000"/>
                  </a:schemeClr>
                </a:solidFill>
                <a:latin typeface="Cambria" panose="02040503050406030204" pitchFamily="18" charset="0"/>
              </a:rPr>
              <a:t> Management Outlook for </a:t>
            </a:r>
            <a:r>
              <a:rPr lang="ro-RO" dirty="0" err="1">
                <a:solidFill>
                  <a:schemeClr val="accent5">
                    <a:lumMod val="75000"/>
                  </a:schemeClr>
                </a:solidFill>
                <a:latin typeface="Cambria" panose="02040503050406030204" pitchFamily="18" charset="0"/>
              </a:rPr>
              <a:t>Mountain</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Regions</a:t>
            </a:r>
            <a:r>
              <a:rPr lang="ro-RO" dirty="0">
                <a:solidFill>
                  <a:schemeClr val="accent5">
                    <a:lumMod val="75000"/>
                  </a:schemeClr>
                </a:solidFill>
                <a:latin typeface="Cambria" panose="02040503050406030204" pitchFamily="18" charset="0"/>
              </a:rPr>
              <a:t> – </a:t>
            </a:r>
            <a:r>
              <a:rPr lang="ro-RO" dirty="0" err="1">
                <a:solidFill>
                  <a:schemeClr val="accent5">
                    <a:lumMod val="75000"/>
                  </a:schemeClr>
                </a:solidFill>
                <a:latin typeface="Cambria" panose="02040503050406030204" pitchFamily="18" charset="0"/>
              </a:rPr>
              <a:t>Sources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and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Solutions</a:t>
            </a:r>
            <a:r>
              <a:rPr lang="ro-RO" dirty="0">
                <a:solidFill>
                  <a:schemeClr val="accent5">
                    <a:lumMod val="75000"/>
                  </a:schemeClr>
                </a:solidFill>
                <a:latin typeface="Cambria" panose="02040503050406030204" pitchFamily="18" charset="0"/>
              </a:rPr>
              <a:t>. UNEP, GRID-</a:t>
            </a:r>
            <a:r>
              <a:rPr lang="ro-RO" dirty="0" err="1">
                <a:solidFill>
                  <a:schemeClr val="accent5">
                    <a:lumMod val="75000"/>
                  </a:schemeClr>
                </a:solidFill>
                <a:latin typeface="Cambria" panose="02040503050406030204" pitchFamily="18" charset="0"/>
              </a:rPr>
              <a:t>Arendal</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and</a:t>
            </a:r>
            <a:r>
              <a:rPr lang="ro-RO" dirty="0">
                <a:solidFill>
                  <a:schemeClr val="accent5">
                    <a:lumMod val="75000"/>
                  </a:schemeClr>
                </a:solidFill>
                <a:latin typeface="Cambria" panose="02040503050406030204" pitchFamily="18" charset="0"/>
              </a:rPr>
              <a:t> ISWA. Nairobi, </a:t>
            </a:r>
            <a:r>
              <a:rPr lang="ro-RO" dirty="0" err="1">
                <a:solidFill>
                  <a:schemeClr val="accent5">
                    <a:lumMod val="75000"/>
                  </a:schemeClr>
                </a:solidFill>
                <a:latin typeface="Cambria" panose="02040503050406030204" pitchFamily="18" charset="0"/>
              </a:rPr>
              <a:t>Arendal</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and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Vienna</a:t>
            </a:r>
            <a:r>
              <a:rPr lang="ro-RO" dirty="0">
                <a:solidFill>
                  <a:schemeClr val="accent5">
                    <a:lumMod val="75000"/>
                  </a:schemeClr>
                </a:solidFill>
                <a:latin typeface="Cambria" panose="02040503050406030204" pitchFamily="18" charset="0"/>
              </a:rPr>
              <a:t>. www.unep.org, www.grida.no, www.iswa.org ISBN: 978-82-7701-158-5.</a:t>
            </a:r>
          </a:p>
          <a:p>
            <a:r>
              <a:rPr lang="ro-RO" dirty="0" err="1">
                <a:solidFill>
                  <a:schemeClr val="accent5">
                    <a:lumMod val="75000"/>
                  </a:schemeClr>
                </a:solidFill>
                <a:latin typeface="Cambria" panose="02040503050406030204" pitchFamily="18" charset="0"/>
              </a:rPr>
              <a:t>Shakouri</a:t>
            </a:r>
            <a:r>
              <a:rPr lang="ro-RO" dirty="0">
                <a:solidFill>
                  <a:schemeClr val="accent5">
                    <a:lumMod val="75000"/>
                  </a:schemeClr>
                </a:solidFill>
                <a:latin typeface="Cambria" panose="02040503050406030204" pitchFamily="18" charset="0"/>
              </a:rPr>
              <a:t>, B., </a:t>
            </a:r>
            <a:r>
              <a:rPr lang="ro-RO" dirty="0" err="1">
                <a:solidFill>
                  <a:schemeClr val="accent5">
                    <a:lumMod val="75000"/>
                  </a:schemeClr>
                </a:solidFill>
                <a:latin typeface="Cambria" panose="02040503050406030204" pitchFamily="18" charset="0"/>
              </a:rPr>
              <a:t>Khoshnevis</a:t>
            </a:r>
            <a:r>
              <a:rPr lang="ro-RO" dirty="0">
                <a:solidFill>
                  <a:schemeClr val="accent5">
                    <a:lumMod val="75000"/>
                  </a:schemeClr>
                </a:solidFill>
                <a:latin typeface="Cambria" panose="02040503050406030204" pitchFamily="18" charset="0"/>
              </a:rPr>
              <a:t>, S.,  </a:t>
            </a:r>
            <a:r>
              <a:rPr lang="ro-RO" dirty="0" err="1">
                <a:solidFill>
                  <a:schemeClr val="accent5">
                    <a:lumMod val="75000"/>
                  </a:schemeClr>
                </a:solidFill>
                <a:latin typeface="Cambria" panose="02040503050406030204" pitchFamily="18" charset="0"/>
              </a:rPr>
              <a:t>Ghorchebigi</a:t>
            </a:r>
            <a:r>
              <a:rPr lang="ro-RO" dirty="0">
                <a:solidFill>
                  <a:schemeClr val="accent5">
                    <a:lumMod val="75000"/>
                  </a:schemeClr>
                </a:solidFill>
                <a:latin typeface="Cambria" panose="02040503050406030204" pitchFamily="18" charset="0"/>
              </a:rPr>
              <a:t>, Y. &amp; E., 2017. </a:t>
            </a:r>
            <a:r>
              <a:rPr lang="ro-RO" dirty="0" err="1">
                <a:solidFill>
                  <a:schemeClr val="accent5">
                    <a:lumMod val="75000"/>
                  </a:schemeClr>
                </a:solidFill>
                <a:latin typeface="Cambria" panose="02040503050406030204" pitchFamily="18" charset="0"/>
              </a:rPr>
              <a:t>Does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development</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promote</a:t>
            </a:r>
            <a:r>
              <a:rPr lang="ro-RO" dirty="0">
                <a:solidFill>
                  <a:schemeClr val="accent5">
                    <a:lumMod val="75000"/>
                  </a:schemeClr>
                </a:solidFill>
                <a:latin typeface="Cambria" panose="02040503050406030204" pitchFamily="18" charset="0"/>
              </a:rPr>
              <a:t> CO2 </a:t>
            </a:r>
            <a:r>
              <a:rPr lang="ro-RO" dirty="0" err="1">
                <a:solidFill>
                  <a:schemeClr val="accent5">
                    <a:lumMod val="75000"/>
                  </a:schemeClr>
                </a:solidFill>
                <a:latin typeface="Cambria" panose="02040503050406030204" pitchFamily="18" charset="0"/>
              </a:rPr>
              <a:t>emissions</a:t>
            </a:r>
            <a:r>
              <a:rPr lang="ro-RO" dirty="0">
                <a:solidFill>
                  <a:schemeClr val="accent5">
                    <a:lumMod val="75000"/>
                  </a:schemeClr>
                </a:solidFill>
                <a:latin typeface="Cambria" panose="02040503050406030204" pitchFamily="18" charset="0"/>
              </a:rPr>
              <a:t>?. Anatolia, 28:3, 444-452, doi: 10.1080/13032917.2017.1335648.</a:t>
            </a:r>
          </a:p>
          <a:p>
            <a:r>
              <a:rPr lang="ro-RO" dirty="0" err="1">
                <a:solidFill>
                  <a:schemeClr val="accent5">
                    <a:lumMod val="75000"/>
                  </a:schemeClr>
                </a:solidFill>
                <a:latin typeface="Cambria" panose="02040503050406030204" pitchFamily="18" charset="0"/>
              </a:rPr>
              <a:t>Shamshiry</a:t>
            </a:r>
            <a:r>
              <a:rPr lang="ro-RO" dirty="0">
                <a:solidFill>
                  <a:schemeClr val="accent5">
                    <a:lumMod val="75000"/>
                  </a:schemeClr>
                </a:solidFill>
                <a:latin typeface="Cambria" panose="02040503050406030204" pitchFamily="18" charset="0"/>
              </a:rPr>
              <a:t>, E., </a:t>
            </a:r>
            <a:r>
              <a:rPr lang="ro-RO" dirty="0" err="1">
                <a:solidFill>
                  <a:schemeClr val="accent5">
                    <a:lumMod val="75000"/>
                  </a:schemeClr>
                </a:solidFill>
                <a:latin typeface="Cambria" panose="02040503050406030204" pitchFamily="18" charset="0"/>
              </a:rPr>
              <a:t>Nadi</a:t>
            </a:r>
            <a:r>
              <a:rPr lang="ro-RO" dirty="0">
                <a:solidFill>
                  <a:schemeClr val="accent5">
                    <a:lumMod val="75000"/>
                  </a:schemeClr>
                </a:solidFill>
                <a:latin typeface="Cambria" panose="02040503050406030204" pitchFamily="18" charset="0"/>
              </a:rPr>
              <a:t>, B., Bin </a:t>
            </a:r>
            <a:r>
              <a:rPr lang="ro-RO" dirty="0" err="1">
                <a:solidFill>
                  <a:schemeClr val="accent5">
                    <a:lumMod val="75000"/>
                  </a:schemeClr>
                </a:solidFill>
                <a:latin typeface="Cambria" panose="02040503050406030204" pitchFamily="18" charset="0"/>
              </a:rPr>
              <a:t>Mokhtar</a:t>
            </a:r>
            <a:r>
              <a:rPr lang="ro-RO" dirty="0">
                <a:solidFill>
                  <a:schemeClr val="accent5">
                    <a:lumMod val="75000"/>
                  </a:schemeClr>
                </a:solidFill>
                <a:latin typeface="Cambria" panose="02040503050406030204" pitchFamily="18" charset="0"/>
              </a:rPr>
              <a:t>, M., </a:t>
            </a:r>
            <a:r>
              <a:rPr lang="ro-RO" dirty="0" err="1">
                <a:solidFill>
                  <a:schemeClr val="accent5">
                    <a:lumMod val="75000"/>
                  </a:schemeClr>
                </a:solidFill>
                <a:latin typeface="Cambria" panose="02040503050406030204" pitchFamily="18" charset="0"/>
              </a:rPr>
              <a:t>Komoo</a:t>
            </a:r>
            <a:r>
              <a:rPr lang="ro-RO" dirty="0">
                <a:solidFill>
                  <a:schemeClr val="accent5">
                    <a:lumMod val="75000"/>
                  </a:schemeClr>
                </a:solidFill>
                <a:latin typeface="Cambria" panose="02040503050406030204" pitchFamily="18" charset="0"/>
              </a:rPr>
              <a:t>, I., </a:t>
            </a:r>
            <a:r>
              <a:rPr lang="ro-RO" dirty="0" err="1">
                <a:solidFill>
                  <a:schemeClr val="accent5">
                    <a:lumMod val="75000"/>
                  </a:schemeClr>
                </a:solidFill>
                <a:latin typeface="Cambria" panose="02040503050406030204" pitchFamily="18" charset="0"/>
              </a:rPr>
              <a:t>Saadiah</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Hashim</a:t>
            </a:r>
            <a:r>
              <a:rPr lang="ro-RO" dirty="0">
                <a:solidFill>
                  <a:schemeClr val="accent5">
                    <a:lumMod val="75000"/>
                  </a:schemeClr>
                </a:solidFill>
                <a:latin typeface="Cambria" panose="02040503050406030204" pitchFamily="18" charset="0"/>
              </a:rPr>
              <a:t>, H., &amp; </a:t>
            </a:r>
            <a:r>
              <a:rPr lang="ro-RO" dirty="0" err="1">
                <a:solidFill>
                  <a:schemeClr val="accent5">
                    <a:lumMod val="75000"/>
                  </a:schemeClr>
                </a:solidFill>
                <a:latin typeface="Cambria" panose="02040503050406030204" pitchFamily="18" charset="0"/>
              </a:rPr>
              <a:t>Yahaya</a:t>
            </a:r>
            <a:r>
              <a:rPr lang="ro-RO" dirty="0">
                <a:solidFill>
                  <a:schemeClr val="accent5">
                    <a:lumMod val="75000"/>
                  </a:schemeClr>
                </a:solidFill>
                <a:latin typeface="Cambria" panose="02040503050406030204" pitchFamily="18" charset="0"/>
              </a:rPr>
              <a:t>, N., 2011. </a:t>
            </a:r>
            <a:r>
              <a:rPr lang="ro-RO" dirty="0" err="1">
                <a:solidFill>
                  <a:schemeClr val="accent5">
                    <a:lumMod val="75000"/>
                  </a:schemeClr>
                </a:solidFill>
                <a:latin typeface="Cambria" panose="02040503050406030204" pitchFamily="18" charset="0"/>
              </a:rPr>
              <a:t>Integrated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models</a:t>
            </a:r>
            <a:r>
              <a:rPr lang="ro-RO" dirty="0">
                <a:solidFill>
                  <a:schemeClr val="accent5">
                    <a:lumMod val="75000"/>
                  </a:schemeClr>
                </a:solidFill>
                <a:latin typeface="Cambria" panose="02040503050406030204" pitchFamily="18" charset="0"/>
              </a:rPr>
              <a:t> for solid </a:t>
            </a:r>
            <a:r>
              <a:rPr lang="ro-RO" dirty="0" err="1">
                <a:solidFill>
                  <a:schemeClr val="accent5">
                    <a:lumMod val="75000"/>
                  </a:schemeClr>
                </a:solidFill>
                <a:latin typeface="Cambria" panose="02040503050406030204" pitchFamily="18" charset="0"/>
              </a:rPr>
              <a:t>waste</a:t>
            </a:r>
            <a:r>
              <a:rPr lang="ro-RO" dirty="0">
                <a:solidFill>
                  <a:schemeClr val="accent5">
                    <a:lumMod val="75000"/>
                  </a:schemeClr>
                </a:solidFill>
                <a:latin typeface="Cambria" panose="02040503050406030204" pitchFamily="18" charset="0"/>
              </a:rPr>
              <a:t> management in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regions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Langkawi</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Island</a:t>
            </a:r>
            <a:r>
              <a:rPr lang="ro-RO" dirty="0">
                <a:solidFill>
                  <a:schemeClr val="accent5">
                    <a:lumMod val="75000"/>
                  </a:schemeClr>
                </a:solidFill>
                <a:latin typeface="Cambria" panose="02040503050406030204" pitchFamily="18" charset="0"/>
              </a:rPr>
              <a:t>, Malaysia. Journal of </a:t>
            </a:r>
            <a:r>
              <a:rPr lang="ro-RO" dirty="0" err="1">
                <a:solidFill>
                  <a:schemeClr val="accent5">
                    <a:lumMod val="75000"/>
                  </a:schemeClr>
                </a:solidFill>
                <a:latin typeface="Cambria" panose="02040503050406030204" pitchFamily="18" charset="0"/>
              </a:rPr>
              <a:t>environmental</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and</a:t>
            </a:r>
            <a:r>
              <a:rPr lang="ro-RO" dirty="0">
                <a:solidFill>
                  <a:schemeClr val="accent5">
                    <a:lumMod val="75000"/>
                  </a:schemeClr>
                </a:solidFill>
                <a:latin typeface="Cambria" panose="02040503050406030204" pitchFamily="18" charset="0"/>
              </a:rPr>
              <a:t> public </a:t>
            </a:r>
            <a:r>
              <a:rPr lang="ro-RO" dirty="0" err="1">
                <a:solidFill>
                  <a:schemeClr val="accent5">
                    <a:lumMod val="75000"/>
                  </a:schemeClr>
                </a:solidFill>
                <a:latin typeface="Cambria" panose="02040503050406030204" pitchFamily="18" charset="0"/>
              </a:rPr>
              <a:t>health</a:t>
            </a:r>
            <a:r>
              <a:rPr lang="ro-RO" dirty="0">
                <a:solidFill>
                  <a:schemeClr val="accent5">
                    <a:lumMod val="75000"/>
                  </a:schemeClr>
                </a:solidFill>
                <a:latin typeface="Cambria" panose="02040503050406030204" pitchFamily="18" charset="0"/>
              </a:rPr>
              <a:t>.</a:t>
            </a:r>
          </a:p>
          <a:p>
            <a:r>
              <a:rPr lang="ro-RO" dirty="0" err="1">
                <a:solidFill>
                  <a:schemeClr val="accent5">
                    <a:lumMod val="75000"/>
                  </a:schemeClr>
                </a:solidFill>
                <a:latin typeface="Cambria" panose="02040503050406030204" pitchFamily="18" charset="0"/>
              </a:rPr>
              <a:t>Simões</a:t>
            </a:r>
            <a:r>
              <a:rPr lang="ro-RO" dirty="0">
                <a:solidFill>
                  <a:schemeClr val="accent5">
                    <a:lumMod val="75000"/>
                  </a:schemeClr>
                </a:solidFill>
                <a:latin typeface="Cambria" panose="02040503050406030204" pitchFamily="18" charset="0"/>
              </a:rPr>
              <a:t>, P., Cruz, N.F., </a:t>
            </a:r>
            <a:r>
              <a:rPr lang="ro-RO" dirty="0" err="1">
                <a:solidFill>
                  <a:schemeClr val="accent5">
                    <a:lumMod val="75000"/>
                  </a:schemeClr>
                </a:solidFill>
                <a:latin typeface="Cambria" panose="02040503050406030204" pitchFamily="18" charset="0"/>
              </a:rPr>
              <a:t>Marques</a:t>
            </a:r>
            <a:r>
              <a:rPr lang="ro-RO" dirty="0">
                <a:solidFill>
                  <a:schemeClr val="accent5">
                    <a:lumMod val="75000"/>
                  </a:schemeClr>
                </a:solidFill>
                <a:latin typeface="Cambria" panose="02040503050406030204" pitchFamily="18" charset="0"/>
              </a:rPr>
              <a:t>, R.C., 2012. The performance of private </a:t>
            </a:r>
            <a:r>
              <a:rPr lang="ro-RO" dirty="0" err="1">
                <a:solidFill>
                  <a:schemeClr val="accent5">
                    <a:lumMod val="75000"/>
                  </a:schemeClr>
                </a:solidFill>
                <a:latin typeface="Cambria" panose="02040503050406030204" pitchFamily="18" charset="0"/>
              </a:rPr>
              <a:t>partners</a:t>
            </a:r>
            <a:r>
              <a:rPr lang="ro-RO" dirty="0">
                <a:solidFill>
                  <a:schemeClr val="accent5">
                    <a:lumMod val="75000"/>
                  </a:schemeClr>
                </a:solidFill>
                <a:latin typeface="Cambria" panose="02040503050406030204" pitchFamily="18" charset="0"/>
              </a:rPr>
              <a:t> in </a:t>
            </a:r>
            <a:r>
              <a:rPr lang="ro-RO" dirty="0" err="1">
                <a:solidFill>
                  <a:schemeClr val="accent5">
                    <a:lumMod val="75000"/>
                  </a:schemeClr>
                </a:solidFill>
                <a:latin typeface="Cambria" panose="02040503050406030204" pitchFamily="18" charset="0"/>
              </a:rPr>
              <a:t>the</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waste</a:t>
            </a:r>
            <a:r>
              <a:rPr lang="ro-RO" dirty="0">
                <a:solidFill>
                  <a:schemeClr val="accent5">
                    <a:lumMod val="75000"/>
                  </a:schemeClr>
                </a:solidFill>
                <a:latin typeface="Cambria" panose="02040503050406030204" pitchFamily="18" charset="0"/>
              </a:rPr>
              <a:t> sector. Journal of </a:t>
            </a:r>
            <a:r>
              <a:rPr lang="ro-RO" dirty="0" err="1">
                <a:solidFill>
                  <a:schemeClr val="accent5">
                    <a:lumMod val="75000"/>
                  </a:schemeClr>
                </a:solidFill>
                <a:latin typeface="Cambria" panose="02040503050406030204" pitchFamily="18" charset="0"/>
              </a:rPr>
              <a:t>cleaner</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production</a:t>
            </a:r>
            <a:r>
              <a:rPr lang="ro-RO" dirty="0">
                <a:solidFill>
                  <a:schemeClr val="accent5">
                    <a:lumMod val="75000"/>
                  </a:schemeClr>
                </a:solidFill>
                <a:latin typeface="Cambria" panose="02040503050406030204" pitchFamily="18" charset="0"/>
              </a:rPr>
              <a:t>, 29-30, 214-221.</a:t>
            </a:r>
          </a:p>
          <a:p>
            <a:r>
              <a:rPr lang="ro-RO" dirty="0" err="1">
                <a:solidFill>
                  <a:schemeClr val="accent5">
                    <a:lumMod val="75000"/>
                  </a:schemeClr>
                </a:solidFill>
                <a:latin typeface="Cambria" panose="02040503050406030204" pitchFamily="18" charset="0"/>
              </a:rPr>
              <a:t>Tang</a:t>
            </a:r>
            <a:r>
              <a:rPr lang="ro-RO" dirty="0">
                <a:solidFill>
                  <a:schemeClr val="accent5">
                    <a:lumMod val="75000"/>
                  </a:schemeClr>
                </a:solidFill>
                <a:latin typeface="Cambria" panose="02040503050406030204" pitchFamily="18" charset="0"/>
              </a:rPr>
              <a:t>, C. F., &amp; </a:t>
            </a:r>
            <a:r>
              <a:rPr lang="ro-RO" dirty="0" err="1">
                <a:solidFill>
                  <a:schemeClr val="accent5">
                    <a:lumMod val="75000"/>
                  </a:schemeClr>
                </a:solidFill>
                <a:latin typeface="Cambria" panose="02040503050406030204" pitchFamily="18" charset="0"/>
              </a:rPr>
              <a:t>Abosedra</a:t>
            </a:r>
            <a:r>
              <a:rPr lang="ro-RO" dirty="0">
                <a:solidFill>
                  <a:schemeClr val="accent5">
                    <a:lumMod val="75000"/>
                  </a:schemeClr>
                </a:solidFill>
                <a:latin typeface="Cambria" panose="02040503050406030204" pitchFamily="18" charset="0"/>
              </a:rPr>
              <a:t>, S., 2014. </a:t>
            </a:r>
            <a:r>
              <a:rPr lang="ro-RO" dirty="0" err="1">
                <a:solidFill>
                  <a:schemeClr val="accent5">
                    <a:lumMod val="75000"/>
                  </a:schemeClr>
                </a:solidFill>
                <a:latin typeface="Cambria" panose="02040503050406030204" pitchFamily="18" charset="0"/>
              </a:rPr>
              <a:t>Small</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sample</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evidence</a:t>
            </a:r>
            <a:r>
              <a:rPr lang="ro-RO" dirty="0">
                <a:solidFill>
                  <a:schemeClr val="accent5">
                    <a:lumMod val="75000"/>
                  </a:schemeClr>
                </a:solidFill>
                <a:latin typeface="Cambria" panose="02040503050406030204" pitchFamily="18" charset="0"/>
              </a:rPr>
              <a:t> on </a:t>
            </a:r>
            <a:r>
              <a:rPr lang="ro-RO" dirty="0" err="1">
                <a:solidFill>
                  <a:schemeClr val="accent5">
                    <a:lumMod val="75000"/>
                  </a:schemeClr>
                </a:solidFill>
                <a:latin typeface="Cambria" panose="02040503050406030204" pitchFamily="18" charset="0"/>
              </a:rPr>
              <a:t>the</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-led </a:t>
            </a:r>
            <a:r>
              <a:rPr lang="ro-RO" dirty="0" err="1">
                <a:solidFill>
                  <a:schemeClr val="accent5">
                    <a:lumMod val="75000"/>
                  </a:schemeClr>
                </a:solidFill>
                <a:latin typeface="Cambria" panose="02040503050406030204" pitchFamily="18" charset="0"/>
              </a:rPr>
              <a:t>growth</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hypothesis</a:t>
            </a:r>
            <a:r>
              <a:rPr lang="ro-RO" dirty="0">
                <a:solidFill>
                  <a:schemeClr val="accent5">
                    <a:lumMod val="75000"/>
                  </a:schemeClr>
                </a:solidFill>
                <a:latin typeface="Cambria" panose="02040503050406030204" pitchFamily="18" charset="0"/>
              </a:rPr>
              <a:t> in </a:t>
            </a:r>
            <a:r>
              <a:rPr lang="ro-RO" dirty="0" err="1">
                <a:solidFill>
                  <a:schemeClr val="accent5">
                    <a:lumMod val="75000"/>
                  </a:schemeClr>
                </a:solidFill>
                <a:latin typeface="Cambria" panose="02040503050406030204" pitchFamily="18" charset="0"/>
              </a:rPr>
              <a:t>Lebanon</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Current</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Issues</a:t>
            </a:r>
            <a:r>
              <a:rPr lang="ro-RO" dirty="0">
                <a:solidFill>
                  <a:schemeClr val="accent5">
                    <a:lumMod val="75000"/>
                  </a:schemeClr>
                </a:solidFill>
                <a:latin typeface="Cambria" panose="02040503050406030204" pitchFamily="18" charset="0"/>
              </a:rPr>
              <a:t> in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 17(3), 234–246.</a:t>
            </a:r>
          </a:p>
          <a:p>
            <a:r>
              <a:rPr lang="ro-RO" dirty="0" err="1">
                <a:solidFill>
                  <a:schemeClr val="accent5">
                    <a:lumMod val="75000"/>
                  </a:schemeClr>
                </a:solidFill>
                <a:latin typeface="Cambria" panose="02040503050406030204" pitchFamily="18" charset="0"/>
              </a:rPr>
              <a:t>Tang</a:t>
            </a:r>
            <a:r>
              <a:rPr lang="ro-RO" dirty="0">
                <a:solidFill>
                  <a:schemeClr val="accent5">
                    <a:lumMod val="75000"/>
                  </a:schemeClr>
                </a:solidFill>
                <a:latin typeface="Cambria" panose="02040503050406030204" pitchFamily="18" charset="0"/>
              </a:rPr>
              <a:t>, C. F., 2011. </a:t>
            </a:r>
            <a:r>
              <a:rPr lang="ro-RO" dirty="0" err="1">
                <a:solidFill>
                  <a:schemeClr val="accent5">
                    <a:lumMod val="75000"/>
                  </a:schemeClr>
                </a:solidFill>
                <a:latin typeface="Cambria" panose="02040503050406030204" pitchFamily="18" charset="0"/>
              </a:rPr>
              <a:t>Is</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the</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-led </a:t>
            </a:r>
            <a:r>
              <a:rPr lang="ro-RO" dirty="0" err="1">
                <a:solidFill>
                  <a:schemeClr val="accent5">
                    <a:lumMod val="75000"/>
                  </a:schemeClr>
                </a:solidFill>
                <a:latin typeface="Cambria" panose="02040503050406030204" pitchFamily="18" charset="0"/>
              </a:rPr>
              <a:t>growth</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hypothesis</a:t>
            </a:r>
            <a:r>
              <a:rPr lang="ro-RO" dirty="0">
                <a:solidFill>
                  <a:schemeClr val="accent5">
                    <a:lumMod val="75000"/>
                  </a:schemeClr>
                </a:solidFill>
                <a:latin typeface="Cambria" panose="02040503050406030204" pitchFamily="18" charset="0"/>
              </a:rPr>
              <a:t> valid for Malaysia? A </a:t>
            </a:r>
            <a:r>
              <a:rPr lang="ro-RO" dirty="0" err="1">
                <a:solidFill>
                  <a:schemeClr val="accent5">
                    <a:lumMod val="75000"/>
                  </a:schemeClr>
                </a:solidFill>
                <a:latin typeface="Cambria" panose="02040503050406030204" pitchFamily="18" charset="0"/>
              </a:rPr>
              <a:t>view</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from</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disaggregated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markets</a:t>
            </a:r>
            <a:r>
              <a:rPr lang="ro-RO" dirty="0">
                <a:solidFill>
                  <a:schemeClr val="accent5">
                    <a:lumMod val="75000"/>
                  </a:schemeClr>
                </a:solidFill>
                <a:latin typeface="Cambria" panose="02040503050406030204" pitchFamily="18" charset="0"/>
              </a:rPr>
              <a:t>. International Journal of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Research</a:t>
            </a:r>
            <a:r>
              <a:rPr lang="ro-RO" dirty="0">
                <a:solidFill>
                  <a:schemeClr val="accent5">
                    <a:lumMod val="75000"/>
                  </a:schemeClr>
                </a:solidFill>
                <a:latin typeface="Cambria" panose="02040503050406030204" pitchFamily="18" charset="0"/>
              </a:rPr>
              <a:t>, 13(1), 97–101.</a:t>
            </a:r>
          </a:p>
          <a:p>
            <a:r>
              <a:rPr lang="ro-RO" dirty="0">
                <a:solidFill>
                  <a:schemeClr val="accent5">
                    <a:lumMod val="75000"/>
                  </a:schemeClr>
                </a:solidFill>
                <a:latin typeface="Cambria" panose="02040503050406030204" pitchFamily="18" charset="0"/>
              </a:rPr>
              <a:t>Ungureanu, D. Dezvoltarea durabilă a zonei montane din </a:t>
            </a:r>
            <a:r>
              <a:rPr lang="ro-RO" dirty="0" err="1">
                <a:solidFill>
                  <a:schemeClr val="accent5">
                    <a:lumMod val="75000"/>
                  </a:schemeClr>
                </a:solidFill>
                <a:latin typeface="Cambria" panose="02040503050406030204" pitchFamily="18" charset="0"/>
              </a:rPr>
              <a:t>România.Realități</a:t>
            </a:r>
            <a:r>
              <a:rPr lang="ro-RO" dirty="0">
                <a:solidFill>
                  <a:schemeClr val="accent5">
                    <a:lumMod val="75000"/>
                  </a:schemeClr>
                </a:solidFill>
                <a:latin typeface="Cambria" panose="02040503050406030204" pitchFamily="18" charset="0"/>
              </a:rPr>
              <a:t> și perspective. Ministerul Agriculturii și Dezvoltării Rurale – Agenția Zonei Montane</a:t>
            </a:r>
          </a:p>
          <a:p>
            <a:r>
              <a:rPr lang="ro-RO" dirty="0" err="1">
                <a:solidFill>
                  <a:schemeClr val="accent5">
                    <a:lumMod val="75000"/>
                  </a:schemeClr>
                </a:solidFill>
                <a:latin typeface="Cambria" panose="02040503050406030204" pitchFamily="18" charset="0"/>
              </a:rPr>
              <a:t>Winia</a:t>
            </a:r>
            <a:r>
              <a:rPr lang="ro-RO" dirty="0">
                <a:solidFill>
                  <a:schemeClr val="accent5">
                    <a:lumMod val="75000"/>
                  </a:schemeClr>
                </a:solidFill>
                <a:latin typeface="Cambria" panose="02040503050406030204" pitchFamily="18" charset="0"/>
              </a:rPr>
              <a:t>, N.,  </a:t>
            </a:r>
            <a:r>
              <a:rPr lang="ro-RO" dirty="0" err="1">
                <a:solidFill>
                  <a:schemeClr val="accent5">
                    <a:lumMod val="75000"/>
                  </a:schemeClr>
                </a:solidFill>
                <a:latin typeface="Cambria" panose="02040503050406030204" pitchFamily="18" charset="0"/>
              </a:rPr>
              <a:t>Gede</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Ginaya</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Gede</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Mudana</a:t>
            </a:r>
            <a:r>
              <a:rPr lang="ro-RO" dirty="0">
                <a:solidFill>
                  <a:schemeClr val="accent5">
                    <a:lumMod val="75000"/>
                  </a:schemeClr>
                </a:solidFill>
                <a:latin typeface="Cambria" panose="02040503050406030204" pitchFamily="18" charset="0"/>
              </a:rPr>
              <a:t>, Putu </a:t>
            </a:r>
            <a:r>
              <a:rPr lang="ro-RO" dirty="0" err="1">
                <a:solidFill>
                  <a:schemeClr val="accent5">
                    <a:lumMod val="75000"/>
                  </a:schemeClr>
                </a:solidFill>
                <a:latin typeface="Cambria" panose="02040503050406030204" pitchFamily="18" charset="0"/>
              </a:rPr>
              <a:t>Krisna</a:t>
            </a:r>
            <a:r>
              <a:rPr lang="ro-RO" dirty="0">
                <a:solidFill>
                  <a:schemeClr val="accent5">
                    <a:lumMod val="75000"/>
                  </a:schemeClr>
                </a:solidFill>
                <a:latin typeface="Cambria" panose="02040503050406030204" pitchFamily="18" charset="0"/>
              </a:rPr>
              <a:t> Arta </a:t>
            </a:r>
            <a:r>
              <a:rPr lang="ro-RO" dirty="0" err="1">
                <a:solidFill>
                  <a:schemeClr val="accent5">
                    <a:lumMod val="75000"/>
                  </a:schemeClr>
                </a:solidFill>
                <a:latin typeface="Cambria" panose="02040503050406030204" pitchFamily="18" charset="0"/>
              </a:rPr>
              <a:t>Widana</a:t>
            </a:r>
            <a:r>
              <a:rPr lang="ro-RO" dirty="0">
                <a:solidFill>
                  <a:schemeClr val="accent5">
                    <a:lumMod val="75000"/>
                  </a:schemeClr>
                </a:solidFill>
                <a:latin typeface="Cambria" panose="02040503050406030204" pitchFamily="18" charset="0"/>
              </a:rPr>
              <a:t>, 2019. Best Practice of Green Rural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Lesson</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from</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Sangkan</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Gunung</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Karangasem</a:t>
            </a:r>
            <a:r>
              <a:rPr lang="ro-RO" dirty="0">
                <a:solidFill>
                  <a:schemeClr val="accent5">
                    <a:lumMod val="75000"/>
                  </a:schemeClr>
                </a:solidFill>
                <a:latin typeface="Cambria" panose="02040503050406030204" pitchFamily="18" charset="0"/>
              </a:rPr>
              <a:t>. International Journal of Green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Research</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and</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Applications</a:t>
            </a:r>
            <a:r>
              <a:rPr lang="ro-RO" dirty="0">
                <a:solidFill>
                  <a:schemeClr val="accent5">
                    <a:lumMod val="75000"/>
                  </a:schemeClr>
                </a:solidFill>
                <a:latin typeface="Cambria" panose="02040503050406030204" pitchFamily="18" charset="0"/>
              </a:rPr>
              <a:t> Vol. 1, No. 1, </a:t>
            </a:r>
            <a:r>
              <a:rPr lang="ro-RO" dirty="0" err="1">
                <a:solidFill>
                  <a:schemeClr val="accent5">
                    <a:lumMod val="75000"/>
                  </a:schemeClr>
                </a:solidFill>
                <a:latin typeface="Cambria" panose="02040503050406030204" pitchFamily="18" charset="0"/>
              </a:rPr>
              <a:t>December</a:t>
            </a:r>
            <a:r>
              <a:rPr lang="ro-RO" dirty="0">
                <a:solidFill>
                  <a:schemeClr val="accent5">
                    <a:lumMod val="75000"/>
                  </a:schemeClr>
                </a:solidFill>
                <a:latin typeface="Cambria" panose="02040503050406030204" pitchFamily="18" charset="0"/>
              </a:rPr>
              <a:t> 2019.</a:t>
            </a:r>
          </a:p>
          <a:p>
            <a:r>
              <a:rPr lang="ro-RO" dirty="0">
                <a:solidFill>
                  <a:schemeClr val="accent5">
                    <a:lumMod val="75000"/>
                  </a:schemeClr>
                </a:solidFill>
                <a:latin typeface="Cambria" panose="02040503050406030204" pitchFamily="18" charset="0"/>
              </a:rPr>
              <a:t>World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Organization</a:t>
            </a:r>
            <a:r>
              <a:rPr lang="ro-RO" dirty="0">
                <a:solidFill>
                  <a:schemeClr val="accent5">
                    <a:lumMod val="75000"/>
                  </a:schemeClr>
                </a:solidFill>
                <a:latin typeface="Cambria" panose="02040503050406030204" pitchFamily="18" charset="0"/>
              </a:rPr>
              <a:t>., 2013. </a:t>
            </a:r>
            <a:r>
              <a:rPr lang="ro-RO" dirty="0" err="1">
                <a:solidFill>
                  <a:schemeClr val="accent5">
                    <a:lumMod val="75000"/>
                  </a:schemeClr>
                </a:solidFill>
                <a:latin typeface="Cambria" panose="02040503050406030204" pitchFamily="18" charset="0"/>
              </a:rPr>
              <a:t>Tourism</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satellite</a:t>
            </a:r>
            <a:r>
              <a:rPr lang="ro-RO" dirty="0">
                <a:solidFill>
                  <a:schemeClr val="accent5">
                    <a:lumMod val="75000"/>
                  </a:schemeClr>
                </a:solidFill>
                <a:latin typeface="Cambria" panose="02040503050406030204" pitchFamily="18" charset="0"/>
              </a:rPr>
              <a:t> </a:t>
            </a:r>
            <a:r>
              <a:rPr lang="ro-RO" dirty="0" err="1">
                <a:solidFill>
                  <a:schemeClr val="accent5">
                    <a:lumMod val="75000"/>
                  </a:schemeClr>
                </a:solidFill>
                <a:latin typeface="Cambria" panose="02040503050406030204" pitchFamily="18" charset="0"/>
              </a:rPr>
              <a:t>account</a:t>
            </a:r>
            <a:r>
              <a:rPr lang="ro-RO" dirty="0">
                <a:solidFill>
                  <a:schemeClr val="accent5">
                    <a:lumMod val="75000"/>
                  </a:schemeClr>
                </a:solidFill>
                <a:latin typeface="Cambria" panose="02040503050406030204" pitchFamily="18" charset="0"/>
              </a:rPr>
              <a:t> (TSA): The conceptual </a:t>
            </a:r>
            <a:r>
              <a:rPr lang="ro-RO" dirty="0" err="1">
                <a:solidFill>
                  <a:schemeClr val="accent5">
                    <a:lumMod val="75000"/>
                  </a:schemeClr>
                </a:solidFill>
                <a:latin typeface="Cambria" panose="02040503050406030204" pitchFamily="18" charset="0"/>
              </a:rPr>
              <a:t>framework</a:t>
            </a:r>
            <a:r>
              <a:rPr lang="ro-RO" dirty="0">
                <a:solidFill>
                  <a:schemeClr val="accent5">
                    <a:lumMod val="75000"/>
                  </a:schemeClr>
                </a:solidFill>
                <a:latin typeface="Cambria" panose="02040503050406030204" pitchFamily="18" charset="0"/>
              </a:rPr>
              <a:t>. Madrid: United </a:t>
            </a:r>
            <a:r>
              <a:rPr lang="ro-RO" dirty="0" err="1">
                <a:solidFill>
                  <a:schemeClr val="accent5">
                    <a:lumMod val="75000"/>
                  </a:schemeClr>
                </a:solidFill>
                <a:latin typeface="Cambria" panose="02040503050406030204" pitchFamily="18" charset="0"/>
              </a:rPr>
              <a:t>Nations</a:t>
            </a:r>
            <a:r>
              <a:rPr lang="ro-RO" dirty="0">
                <a:solidFill>
                  <a:schemeClr val="accent5">
                    <a:lumMod val="75000"/>
                  </a:schemeClr>
                </a:solidFill>
                <a:latin typeface="Cambria" panose="02040503050406030204" pitchFamily="18" charset="0"/>
              </a:rPr>
              <a:t> (UN).</a:t>
            </a:r>
          </a:p>
          <a:p>
            <a:endParaRPr lang="ro-RO" dirty="0">
              <a:solidFill>
                <a:schemeClr val="accent1">
                  <a:lumMod val="75000"/>
                </a:schemeClr>
              </a:solidFill>
              <a:latin typeface="Cambria" panose="02040503050406030204" pitchFamily="18" charset="0"/>
            </a:endParaRPr>
          </a:p>
          <a:p>
            <a:endParaRPr lang="ro-RO" dirty="0">
              <a:solidFill>
                <a:schemeClr val="accent1">
                  <a:lumMod val="75000"/>
                </a:schemeClr>
              </a:solidFill>
              <a:latin typeface="Cambria" panose="02040503050406030204" pitchFamily="18" charset="0"/>
            </a:endParaRPr>
          </a:p>
          <a:p>
            <a:endParaRPr lang="ro-RO" dirty="0">
              <a:solidFill>
                <a:schemeClr val="accent1">
                  <a:lumMod val="75000"/>
                </a:schemeClr>
              </a:solidFill>
              <a:latin typeface="Cambria" panose="02040503050406030204" pitchFamily="18" charset="0"/>
            </a:endParaRPr>
          </a:p>
        </p:txBody>
      </p:sp>
    </p:spTree>
    <p:extLst>
      <p:ext uri="{BB962C8B-B14F-4D97-AF65-F5344CB8AC3E}">
        <p14:creationId xmlns:p14="http://schemas.microsoft.com/office/powerpoint/2010/main" val="3040622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921604" y="395270"/>
            <a:ext cx="10422147" cy="971969"/>
          </a:xfrm>
        </p:spPr>
        <p:txBody>
          <a:bodyPr>
            <a:normAutofit/>
          </a:bodyPr>
          <a:lstStyle/>
          <a:p>
            <a:pPr algn="ctr"/>
            <a:r>
              <a:rPr lang="ro-RO" sz="3600" b="1" dirty="0" err="1">
                <a:solidFill>
                  <a:schemeClr val="accent5">
                    <a:lumMod val="75000"/>
                  </a:schemeClr>
                </a:solidFill>
                <a:latin typeface="Cambria" panose="02040503050406030204" pitchFamily="18" charset="0"/>
              </a:rPr>
              <a:t>Introduction</a:t>
            </a:r>
            <a:r>
              <a:rPr lang="ro-RO" sz="3600" b="1" dirty="0">
                <a:solidFill>
                  <a:schemeClr val="accent5">
                    <a:lumMod val="75000"/>
                  </a:schemeClr>
                </a:solidFill>
                <a:latin typeface="Cambria" panose="02040503050406030204" pitchFamily="18" charset="0"/>
              </a:rPr>
              <a:t> </a:t>
            </a:r>
          </a:p>
        </p:txBody>
      </p:sp>
      <p:sp>
        <p:nvSpPr>
          <p:cNvPr id="3" name="Substituent conținut 2"/>
          <p:cNvSpPr>
            <a:spLocks noGrp="1"/>
          </p:cNvSpPr>
          <p:nvPr>
            <p:ph idx="1"/>
          </p:nvPr>
        </p:nvSpPr>
        <p:spPr>
          <a:xfrm>
            <a:off x="828152" y="1220590"/>
            <a:ext cx="10515600" cy="5477773"/>
          </a:xfrm>
        </p:spPr>
        <p:txBody>
          <a:bodyPr>
            <a:normAutofit fontScale="92500" lnSpcReduction="20000"/>
          </a:bodyPr>
          <a:lstStyle/>
          <a:p>
            <a:pPr algn="just">
              <a:buFont typeface="Wingdings" panose="05000000000000000000" pitchFamily="2" charset="2"/>
              <a:buChar char="§"/>
            </a:pPr>
            <a:endParaRPr lang="ro-RO" sz="1800" dirty="0">
              <a:solidFill>
                <a:schemeClr val="accent5">
                  <a:lumMod val="75000"/>
                </a:schemeClr>
              </a:solidFill>
              <a:latin typeface="Cambria" panose="02040503050406030204" pitchFamily="18" charset="0"/>
            </a:endParaRPr>
          </a:p>
          <a:p>
            <a:pPr algn="just">
              <a:buFont typeface="Wingdings" panose="05000000000000000000" pitchFamily="2" charset="2"/>
              <a:buChar char="§"/>
            </a:pPr>
            <a:r>
              <a:rPr lang="ro-RO" sz="1800" b="1" dirty="0">
                <a:solidFill>
                  <a:schemeClr val="accent5">
                    <a:lumMod val="75000"/>
                  </a:schemeClr>
                </a:solidFill>
                <a:latin typeface="Cambria" panose="02040503050406030204" pitchFamily="18" charset="0"/>
              </a:rPr>
              <a:t>T</a:t>
            </a:r>
            <a:r>
              <a:rPr lang="en-US" sz="1800" b="1" dirty="0" err="1">
                <a:solidFill>
                  <a:schemeClr val="accent5">
                    <a:lumMod val="75000"/>
                  </a:schemeClr>
                </a:solidFill>
                <a:latin typeface="Cambria" panose="02040503050406030204" pitchFamily="18" charset="0"/>
              </a:rPr>
              <a:t>ourism</a:t>
            </a:r>
            <a:r>
              <a:rPr lang="en-US" sz="1800" dirty="0">
                <a:solidFill>
                  <a:schemeClr val="accent5">
                    <a:lumMod val="75000"/>
                  </a:schemeClr>
                </a:solidFill>
                <a:latin typeface="Cambria" panose="02040503050406030204" pitchFamily="18" charset="0"/>
              </a:rPr>
              <a:t>: „is a phenomena of travel, travel for leisure, recreation, exploration, religious, family or business purpose for a limited time period”</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Raza et al.</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2016</a:t>
            </a:r>
            <a:r>
              <a:rPr lang="ro-RO" sz="1800" dirty="0">
                <a:solidFill>
                  <a:schemeClr val="accent5">
                    <a:lumMod val="75000"/>
                  </a:schemeClr>
                </a:solidFill>
                <a:latin typeface="Cambria" panose="02040503050406030204" pitchFamily="18" charset="0"/>
              </a:rPr>
              <a:t>);</a:t>
            </a:r>
          </a:p>
          <a:p>
            <a:pPr marL="0" indent="0" algn="just">
              <a:buNone/>
            </a:pPr>
            <a:endParaRPr lang="ro-RO" sz="1800" dirty="0">
              <a:solidFill>
                <a:schemeClr val="accent5">
                  <a:lumMod val="75000"/>
                </a:schemeClr>
              </a:solidFill>
              <a:latin typeface="Cambria" panose="02040503050406030204" pitchFamily="18" charset="0"/>
            </a:endParaRPr>
          </a:p>
          <a:p>
            <a:pPr algn="just">
              <a:buFont typeface="Wingdings" panose="05000000000000000000" pitchFamily="2" charset="2"/>
              <a:buChar char="§"/>
            </a:pPr>
            <a:r>
              <a:rPr lang="en-US" sz="1800" dirty="0">
                <a:solidFill>
                  <a:schemeClr val="accent5">
                    <a:lumMod val="75000"/>
                  </a:schemeClr>
                </a:solidFill>
                <a:latin typeface="Cambria" panose="02040503050406030204" pitchFamily="18" charset="0"/>
              </a:rPr>
              <a:t>In the twenty-first century, the world globalization, the movement of populations along with the </a:t>
            </a:r>
            <a:r>
              <a:rPr lang="en-US" sz="1800" dirty="0" err="1">
                <a:solidFill>
                  <a:schemeClr val="accent5">
                    <a:lumMod val="75000"/>
                  </a:schemeClr>
                </a:solidFill>
                <a:latin typeface="Cambria" panose="02040503050406030204" pitchFamily="18" charset="0"/>
              </a:rPr>
              <a:t>tehnological</a:t>
            </a:r>
            <a:r>
              <a:rPr lang="en-US" sz="1800" dirty="0">
                <a:solidFill>
                  <a:schemeClr val="accent5">
                    <a:lumMod val="75000"/>
                  </a:schemeClr>
                </a:solidFill>
                <a:latin typeface="Cambria" panose="02040503050406030204" pitchFamily="18" charset="0"/>
              </a:rPr>
              <a:t> progress in transport and communications have helped and facilitated to develop the travel phenomenon, transforming the tourism industry into one of the largest in the world (</a:t>
            </a:r>
            <a:r>
              <a:rPr lang="en-US" sz="1800" dirty="0" err="1">
                <a:solidFill>
                  <a:schemeClr val="accent5">
                    <a:lumMod val="75000"/>
                  </a:schemeClr>
                </a:solidFill>
                <a:latin typeface="Cambria" panose="02040503050406030204" pitchFamily="18" charset="0"/>
              </a:rPr>
              <a:t>Shakouri</a:t>
            </a:r>
            <a:r>
              <a:rPr lang="en-US" sz="1800" dirty="0">
                <a:solidFill>
                  <a:schemeClr val="accent5">
                    <a:lumMod val="75000"/>
                  </a:schemeClr>
                </a:solidFill>
                <a:latin typeface="Cambria" panose="02040503050406030204" pitchFamily="18" charset="0"/>
              </a:rPr>
              <a:t> et al., 2017)</a:t>
            </a:r>
            <a:r>
              <a:rPr lang="ro-RO" sz="1800" dirty="0">
                <a:solidFill>
                  <a:schemeClr val="accent5">
                    <a:lumMod val="75000"/>
                  </a:schemeClr>
                </a:solidFill>
                <a:latin typeface="Cambria" panose="02040503050406030204" pitchFamily="18" charset="0"/>
              </a:rPr>
              <a:t>;</a:t>
            </a:r>
          </a:p>
          <a:p>
            <a:pPr marL="0" indent="0" algn="just">
              <a:buNone/>
            </a:pPr>
            <a:endParaRPr lang="ro-RO" sz="1800" dirty="0">
              <a:solidFill>
                <a:schemeClr val="accent5">
                  <a:lumMod val="75000"/>
                </a:schemeClr>
              </a:solidFill>
              <a:latin typeface="Cambria" panose="02040503050406030204" pitchFamily="18" charset="0"/>
            </a:endParaRPr>
          </a:p>
          <a:p>
            <a:pPr algn="just">
              <a:buFont typeface="Wingdings" panose="05000000000000000000" pitchFamily="2" charset="2"/>
              <a:buChar char="§"/>
            </a:pPr>
            <a:r>
              <a:rPr lang="en-US" sz="1800" dirty="0">
                <a:solidFill>
                  <a:schemeClr val="accent5">
                    <a:lumMod val="75000"/>
                  </a:schemeClr>
                </a:solidFill>
                <a:latin typeface="Cambria" panose="02040503050406030204" pitchFamily="18" charset="0"/>
              </a:rPr>
              <a:t>Tourism represents a crucial sector for the global economic growth of the last decades, having major environmental and social impacts (Greco et al., 2018);</a:t>
            </a:r>
            <a:endParaRPr lang="ro-RO" sz="1800" dirty="0">
              <a:solidFill>
                <a:schemeClr val="accent5">
                  <a:lumMod val="75000"/>
                </a:schemeClr>
              </a:solidFill>
              <a:latin typeface="Cambria" panose="02040503050406030204" pitchFamily="18" charset="0"/>
            </a:endParaRPr>
          </a:p>
          <a:p>
            <a:pPr marL="0" indent="0" algn="just">
              <a:buNone/>
            </a:pPr>
            <a:endParaRPr lang="ro-RO" sz="1800" dirty="0">
              <a:solidFill>
                <a:schemeClr val="accent5">
                  <a:lumMod val="75000"/>
                </a:schemeClr>
              </a:solidFill>
              <a:latin typeface="Cambria" panose="02040503050406030204" pitchFamily="18" charset="0"/>
            </a:endParaRPr>
          </a:p>
          <a:p>
            <a:pPr algn="just">
              <a:buFont typeface="Wingdings" panose="05000000000000000000" pitchFamily="2" charset="2"/>
              <a:buChar char="§"/>
            </a:pPr>
            <a:r>
              <a:rPr lang="en-US" sz="1800" dirty="0">
                <a:solidFill>
                  <a:schemeClr val="accent5">
                    <a:lumMod val="75000"/>
                  </a:schemeClr>
                </a:solidFill>
                <a:latin typeface="Cambria" panose="02040503050406030204" pitchFamily="18" charset="0"/>
              </a:rPr>
              <a:t>According to the World Tourism Organization, nowadays, worldwide, the tourism sector equals or even surpasses that of oil exports, food products or automobiles (</a:t>
            </a:r>
            <a:r>
              <a:rPr lang="en-US" sz="1800" dirty="0" err="1">
                <a:solidFill>
                  <a:schemeClr val="accent5">
                    <a:lumMod val="75000"/>
                  </a:schemeClr>
                </a:solidFill>
                <a:latin typeface="Cambria" panose="02040503050406030204" pitchFamily="18" charset="0"/>
              </a:rPr>
              <a:t>Michaillidou</a:t>
            </a:r>
            <a:r>
              <a:rPr lang="en-US" sz="1800" dirty="0">
                <a:solidFill>
                  <a:schemeClr val="accent5">
                    <a:lumMod val="75000"/>
                  </a:schemeClr>
                </a:solidFill>
                <a:latin typeface="Cambria" panose="02040503050406030204" pitchFamily="18" charset="0"/>
              </a:rPr>
              <a:t> et al., 2016</a:t>
            </a:r>
            <a:r>
              <a:rPr lang="ro-RO" sz="1800" dirty="0">
                <a:solidFill>
                  <a:schemeClr val="accent5">
                    <a:lumMod val="75000"/>
                  </a:schemeClr>
                </a:solidFill>
                <a:latin typeface="Cambria" panose="02040503050406030204" pitchFamily="18" charset="0"/>
              </a:rPr>
              <a:t>);</a:t>
            </a:r>
          </a:p>
          <a:p>
            <a:pPr marL="0" indent="0" algn="just">
              <a:buNone/>
            </a:pPr>
            <a:endParaRPr lang="ro-RO" sz="1800" dirty="0">
              <a:solidFill>
                <a:schemeClr val="accent5">
                  <a:lumMod val="75000"/>
                </a:schemeClr>
              </a:solidFill>
              <a:latin typeface="Cambria" panose="02040503050406030204" pitchFamily="18" charset="0"/>
            </a:endParaRPr>
          </a:p>
          <a:p>
            <a:pPr algn="just">
              <a:buFont typeface="Wingdings" panose="05000000000000000000" pitchFamily="2" charset="2"/>
              <a:buChar char="§"/>
            </a:pPr>
            <a:r>
              <a:rPr lang="en-US" sz="1800" dirty="0">
                <a:solidFill>
                  <a:schemeClr val="accent5">
                    <a:lumMod val="75000"/>
                  </a:schemeClr>
                </a:solidFill>
                <a:latin typeface="Cambria" panose="02040503050406030204" pitchFamily="18" charset="0"/>
              </a:rPr>
              <a:t>Although tourism is a driver for socio-economic development in many areas, it is also proven  to be a high resource </a:t>
            </a:r>
            <a:r>
              <a:rPr lang="en-US" sz="1800" dirty="0" err="1">
                <a:solidFill>
                  <a:schemeClr val="accent5">
                    <a:lumMod val="75000"/>
                  </a:schemeClr>
                </a:solidFill>
                <a:latin typeface="Cambria" panose="02040503050406030204" pitchFamily="18" charset="0"/>
              </a:rPr>
              <a:t>consumering</a:t>
            </a:r>
            <a:r>
              <a:rPr lang="en-US" sz="1800" dirty="0">
                <a:solidFill>
                  <a:schemeClr val="accent5">
                    <a:lumMod val="75000"/>
                  </a:schemeClr>
                </a:solidFill>
                <a:latin typeface="Cambria" panose="02040503050406030204" pitchFamily="18" charset="0"/>
              </a:rPr>
              <a:t> activity, water and energy especially, generating at the same time large  amounts of waste (</a:t>
            </a:r>
            <a:r>
              <a:rPr lang="en-US" sz="1800" dirty="0" err="1">
                <a:solidFill>
                  <a:schemeClr val="accent5">
                    <a:lumMod val="75000"/>
                  </a:schemeClr>
                </a:solidFill>
                <a:latin typeface="Cambria" panose="02040503050406030204" pitchFamily="18" charset="0"/>
              </a:rPr>
              <a:t>Antonis</a:t>
            </a:r>
            <a:r>
              <a:rPr lang="en-US" sz="1800" dirty="0">
                <a:solidFill>
                  <a:schemeClr val="accent5">
                    <a:lumMod val="75000"/>
                  </a:schemeClr>
                </a:solidFill>
                <a:latin typeface="Cambria" panose="02040503050406030204" pitchFamily="18" charset="0"/>
              </a:rPr>
              <a:t> et  al., 2014 cited in </a:t>
            </a:r>
            <a:r>
              <a:rPr lang="en-US" sz="1800" dirty="0" err="1">
                <a:solidFill>
                  <a:schemeClr val="accent5">
                    <a:lumMod val="75000"/>
                  </a:schemeClr>
                </a:solidFill>
                <a:latin typeface="Cambria" panose="02040503050406030204" pitchFamily="18" charset="0"/>
              </a:rPr>
              <a:t>Chaabane</a:t>
            </a:r>
            <a:r>
              <a:rPr lang="en-US" sz="1800" dirty="0">
                <a:solidFill>
                  <a:schemeClr val="accent5">
                    <a:lumMod val="75000"/>
                  </a:schemeClr>
                </a:solidFill>
                <a:latin typeface="Cambria" panose="02040503050406030204" pitchFamily="18" charset="0"/>
              </a:rPr>
              <a:t> et  al., 2019; Alonso-Almeida, 2013)</a:t>
            </a:r>
            <a:r>
              <a:rPr lang="ro-RO" sz="1800" dirty="0">
                <a:solidFill>
                  <a:schemeClr val="accent5">
                    <a:lumMod val="75000"/>
                  </a:schemeClr>
                </a:solidFill>
                <a:latin typeface="Cambria" panose="02040503050406030204" pitchFamily="18" charset="0"/>
              </a:rPr>
              <a:t>;</a:t>
            </a:r>
          </a:p>
          <a:p>
            <a:pPr marL="0" indent="0" algn="just">
              <a:buNone/>
            </a:pPr>
            <a:endParaRPr lang="ro-RO" sz="1800" dirty="0">
              <a:solidFill>
                <a:schemeClr val="accent5">
                  <a:lumMod val="75000"/>
                </a:schemeClr>
              </a:solidFill>
              <a:latin typeface="Cambria" panose="02040503050406030204" pitchFamily="18" charset="0"/>
            </a:endParaRPr>
          </a:p>
          <a:p>
            <a:pPr algn="just">
              <a:buFont typeface="Wingdings" panose="05000000000000000000" pitchFamily="2" charset="2"/>
              <a:buChar char="§"/>
            </a:pPr>
            <a:r>
              <a:rPr lang="en-US" sz="1800" dirty="0">
                <a:solidFill>
                  <a:schemeClr val="accent5">
                    <a:lumMod val="75000"/>
                  </a:schemeClr>
                </a:solidFill>
                <a:latin typeface="Cambria" panose="02040503050406030204" pitchFamily="18" charset="0"/>
              </a:rPr>
              <a:t>The generated waste</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mainly the solid ones</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are considered to be the most serious environmental aspect of tourism, which demands a great attention because one can’t talk about tourism without a clean environment (Gruber et al., 2016 cited in </a:t>
            </a:r>
            <a:r>
              <a:rPr lang="en-US" sz="1800" dirty="0" err="1">
                <a:solidFill>
                  <a:schemeClr val="accent5">
                    <a:lumMod val="75000"/>
                  </a:schemeClr>
                </a:solidFill>
                <a:latin typeface="Cambria" panose="02040503050406030204" pitchFamily="18" charset="0"/>
              </a:rPr>
              <a:t>Chaabane</a:t>
            </a:r>
            <a:r>
              <a:rPr lang="en-US" sz="1800" dirty="0">
                <a:solidFill>
                  <a:schemeClr val="accent5">
                    <a:lumMod val="75000"/>
                  </a:schemeClr>
                </a:solidFill>
                <a:latin typeface="Cambria" panose="02040503050406030204" pitchFamily="18" charset="0"/>
              </a:rPr>
              <a:t> et al., 2019), between the two existing an interdependence relationship</a:t>
            </a:r>
            <a:r>
              <a:rPr lang="ro-RO" sz="1800" dirty="0">
                <a:solidFill>
                  <a:schemeClr val="accent5">
                    <a:lumMod val="75000"/>
                  </a:schemeClr>
                </a:solidFill>
                <a:latin typeface="Cambria" panose="02040503050406030204" pitchFamily="18" charset="0"/>
              </a:rPr>
              <a:t>;</a:t>
            </a:r>
          </a:p>
          <a:p>
            <a:pPr>
              <a:buFont typeface="Wingdings" panose="05000000000000000000" pitchFamily="2" charset="2"/>
              <a:buChar char="§"/>
            </a:pPr>
            <a:endParaRPr lang="ro-RO" sz="1800"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1754844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pPr algn="ctr"/>
            <a:r>
              <a:rPr lang="ro-RO" sz="3600" b="1" dirty="0" err="1">
                <a:solidFill>
                  <a:schemeClr val="accent5">
                    <a:lumMod val="75000"/>
                  </a:schemeClr>
                </a:solidFill>
                <a:latin typeface="Cambria" panose="02040503050406030204" pitchFamily="18" charset="0"/>
              </a:rPr>
              <a:t>Introduction</a:t>
            </a:r>
            <a:endParaRPr lang="ro-RO" sz="3600" b="1" dirty="0">
              <a:solidFill>
                <a:schemeClr val="accent5">
                  <a:lumMod val="75000"/>
                </a:schemeClr>
              </a:solidFill>
              <a:latin typeface="Cambria" panose="02040503050406030204" pitchFamily="18" charset="0"/>
            </a:endParaRPr>
          </a:p>
        </p:txBody>
      </p:sp>
      <p:sp>
        <p:nvSpPr>
          <p:cNvPr id="3" name="Substituent conținut 2"/>
          <p:cNvSpPr>
            <a:spLocks noGrp="1"/>
          </p:cNvSpPr>
          <p:nvPr>
            <p:ph idx="1"/>
          </p:nvPr>
        </p:nvSpPr>
        <p:spPr/>
        <p:txBody>
          <a:bodyPr>
            <a:normAutofit lnSpcReduction="10000"/>
          </a:bodyPr>
          <a:lstStyle/>
          <a:p>
            <a:pPr>
              <a:buFont typeface="Wingdings" panose="05000000000000000000" pitchFamily="2" charset="2"/>
              <a:buChar char="§"/>
            </a:pPr>
            <a:r>
              <a:rPr lang="en-US" sz="1800" dirty="0">
                <a:solidFill>
                  <a:schemeClr val="accent5">
                    <a:lumMod val="75000"/>
                  </a:schemeClr>
                </a:solidFill>
                <a:latin typeface="Cambria" panose="02040503050406030204" pitchFamily="18" charset="0"/>
              </a:rPr>
              <a:t>Basically tourism activity generates waste, which damages the environment, which will subsequently lead to a decrease in tourist attractiveness</a:t>
            </a:r>
            <a:r>
              <a:rPr lang="ro-RO" sz="1800" dirty="0">
                <a:solidFill>
                  <a:schemeClr val="accent5">
                    <a:lumMod val="75000"/>
                  </a:schemeClr>
                </a:solidFill>
                <a:latin typeface="Cambria" panose="02040503050406030204" pitchFamily="18" charset="0"/>
              </a:rPr>
              <a:t>;</a:t>
            </a:r>
          </a:p>
          <a:p>
            <a:pPr marL="0" indent="0">
              <a:buNone/>
            </a:pPr>
            <a:endParaRPr lang="ro-RO" sz="1800" dirty="0">
              <a:solidFill>
                <a:schemeClr val="accent5">
                  <a:lumMod val="75000"/>
                </a:schemeClr>
              </a:solidFill>
              <a:latin typeface="Cambria" panose="02040503050406030204" pitchFamily="18" charset="0"/>
            </a:endParaRPr>
          </a:p>
          <a:p>
            <a:pPr>
              <a:buFont typeface="Wingdings" panose="05000000000000000000" pitchFamily="2" charset="2"/>
              <a:buChar char="§"/>
            </a:pPr>
            <a:r>
              <a:rPr lang="ro-RO" sz="1800" dirty="0" err="1">
                <a:solidFill>
                  <a:schemeClr val="accent5">
                    <a:lumMod val="75000"/>
                  </a:schemeClr>
                </a:solidFill>
                <a:latin typeface="Cambria" panose="02040503050406030204" pitchFamily="18" charset="0"/>
              </a:rPr>
              <a:t>Tourism</a:t>
            </a:r>
            <a:r>
              <a:rPr lang="ro-RO" sz="1800" dirty="0">
                <a:solidFill>
                  <a:schemeClr val="accent5">
                    <a:lumMod val="75000"/>
                  </a:schemeClr>
                </a:solidFill>
                <a:latin typeface="Cambria" panose="02040503050406030204" pitchFamily="18" charset="0"/>
              </a:rPr>
              <a:t> as a major </a:t>
            </a:r>
            <a:r>
              <a:rPr lang="ro-RO" sz="1800" dirty="0" err="1">
                <a:solidFill>
                  <a:schemeClr val="accent5">
                    <a:lumMod val="75000"/>
                  </a:schemeClr>
                </a:solidFill>
                <a:latin typeface="Cambria" panose="02040503050406030204" pitchFamily="18" charset="0"/>
              </a:rPr>
              <a:t>source</a:t>
            </a:r>
            <a:r>
              <a:rPr lang="ro-RO" sz="1800" dirty="0">
                <a:solidFill>
                  <a:schemeClr val="accent5">
                    <a:lumMod val="75000"/>
                  </a:schemeClr>
                </a:solidFill>
                <a:latin typeface="Cambria" panose="02040503050406030204" pitchFamily="18" charset="0"/>
              </a:rPr>
              <a:t> of </a:t>
            </a:r>
            <a:r>
              <a:rPr lang="ro-RO" sz="1800" dirty="0" err="1">
                <a:solidFill>
                  <a:schemeClr val="accent5">
                    <a:lumMod val="75000"/>
                  </a:schemeClr>
                </a:solidFill>
                <a:latin typeface="Cambria" panose="02040503050406030204" pitchFamily="18" charset="0"/>
              </a:rPr>
              <a:t>waste</a:t>
            </a:r>
            <a:r>
              <a:rPr lang="ro-RO" sz="1800" dirty="0">
                <a:solidFill>
                  <a:schemeClr val="accent5">
                    <a:lumMod val="75000"/>
                  </a:schemeClr>
                </a:solidFill>
                <a:latin typeface="Cambria" panose="02040503050406030204" pitchFamily="18" charset="0"/>
              </a:rPr>
              <a:t>, t</a:t>
            </a:r>
            <a:r>
              <a:rPr lang="en-US" sz="1800" dirty="0">
                <a:solidFill>
                  <a:schemeClr val="accent5">
                    <a:lumMod val="75000"/>
                  </a:schemeClr>
                </a:solidFill>
                <a:latin typeface="Cambria" panose="02040503050406030204" pitchFamily="18" charset="0"/>
              </a:rPr>
              <a:t>he quantities of generated waste, their management and their influence on tourism </a:t>
            </a:r>
            <a:r>
              <a:rPr lang="ro-RO" sz="1800" dirty="0" err="1">
                <a:solidFill>
                  <a:schemeClr val="accent5">
                    <a:lumMod val="75000"/>
                  </a:schemeClr>
                </a:solidFill>
                <a:latin typeface="Cambria" panose="02040503050406030204" pitchFamily="18" charset="0"/>
              </a:rPr>
              <a:t>were</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approched</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and</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studied</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in the </a:t>
            </a:r>
            <a:r>
              <a:rPr lang="ro-RO" sz="1800" dirty="0" err="1">
                <a:solidFill>
                  <a:schemeClr val="accent5">
                    <a:lumMod val="75000"/>
                  </a:schemeClr>
                </a:solidFill>
                <a:latin typeface="Cambria" panose="02040503050406030204" pitchFamily="18" charset="0"/>
              </a:rPr>
              <a:t>international</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literature</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by</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Holden (2016); </a:t>
            </a:r>
            <a:r>
              <a:rPr lang="en-US" sz="1800" dirty="0" err="1">
                <a:solidFill>
                  <a:schemeClr val="accent5">
                    <a:lumMod val="75000"/>
                  </a:schemeClr>
                </a:solidFill>
                <a:latin typeface="Cambria" panose="02040503050406030204" pitchFamily="18" charset="0"/>
              </a:rPr>
              <a:t>Mateu-Sbert</a:t>
            </a:r>
            <a:r>
              <a:rPr lang="en-US" sz="1800" dirty="0">
                <a:solidFill>
                  <a:schemeClr val="accent5">
                    <a:lumMod val="75000"/>
                  </a:schemeClr>
                </a:solidFill>
                <a:latin typeface="Cambria" panose="02040503050406030204" pitchFamily="18" charset="0"/>
              </a:rPr>
              <a:t> et al., (2013); </a:t>
            </a:r>
            <a:r>
              <a:rPr lang="en-US" sz="1800" dirty="0" err="1">
                <a:solidFill>
                  <a:schemeClr val="accent5">
                    <a:lumMod val="75000"/>
                  </a:schemeClr>
                </a:solidFill>
                <a:latin typeface="Cambria" panose="02040503050406030204" pitchFamily="18" charset="0"/>
              </a:rPr>
              <a:t>Simões</a:t>
            </a:r>
            <a:r>
              <a:rPr lang="en-US" sz="1800" dirty="0">
                <a:solidFill>
                  <a:schemeClr val="accent5">
                    <a:lumMod val="75000"/>
                  </a:schemeClr>
                </a:solidFill>
                <a:latin typeface="Cambria" panose="02040503050406030204" pitchFamily="18" charset="0"/>
              </a:rPr>
              <a:t> </a:t>
            </a:r>
            <a:r>
              <a:rPr lang="ro-RO" sz="1800" dirty="0">
                <a:solidFill>
                  <a:schemeClr val="accent5">
                    <a:lumMod val="75000"/>
                  </a:schemeClr>
                </a:solidFill>
                <a:latin typeface="Cambria" panose="02040503050406030204" pitchFamily="18" charset="0"/>
              </a:rPr>
              <a:t>&amp;</a:t>
            </a:r>
            <a:r>
              <a:rPr lang="en-US" sz="1800" dirty="0">
                <a:solidFill>
                  <a:schemeClr val="accent5">
                    <a:lumMod val="75000"/>
                  </a:schemeClr>
                </a:solidFill>
                <a:latin typeface="Cambria" panose="02040503050406030204" pitchFamily="18" charset="0"/>
              </a:rPr>
              <a:t> Marques</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(2012); Mendes et al.</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(2013); </a:t>
            </a:r>
            <a:r>
              <a:rPr lang="en-US" sz="1800" dirty="0" err="1">
                <a:solidFill>
                  <a:schemeClr val="accent5">
                    <a:lumMod val="75000"/>
                  </a:schemeClr>
                </a:solidFill>
                <a:latin typeface="Cambria" panose="02040503050406030204" pitchFamily="18" charset="0"/>
              </a:rPr>
              <a:t>Bel</a:t>
            </a:r>
            <a:r>
              <a:rPr lang="en-US" sz="1800" dirty="0">
                <a:solidFill>
                  <a:schemeClr val="accent5">
                    <a:lumMod val="75000"/>
                  </a:schemeClr>
                </a:solidFill>
                <a:latin typeface="Cambria" panose="02040503050406030204" pitchFamily="18" charset="0"/>
              </a:rPr>
              <a:t> </a:t>
            </a:r>
            <a:r>
              <a:rPr lang="ro-RO" sz="1800" dirty="0">
                <a:solidFill>
                  <a:schemeClr val="accent5">
                    <a:lumMod val="75000"/>
                  </a:schemeClr>
                </a:solidFill>
                <a:latin typeface="Cambria" panose="02040503050406030204" pitchFamily="18" charset="0"/>
              </a:rPr>
              <a:t>&amp;</a:t>
            </a:r>
            <a:r>
              <a:rPr lang="en-US" sz="1800" dirty="0">
                <a:solidFill>
                  <a:schemeClr val="accent5">
                    <a:lumMod val="75000"/>
                  </a:schemeClr>
                </a:solidFill>
                <a:latin typeface="Cambria" panose="02040503050406030204" pitchFamily="18" charset="0"/>
              </a:rPr>
              <a:t> </a:t>
            </a:r>
            <a:r>
              <a:rPr lang="en-US" sz="1800" dirty="0" err="1">
                <a:solidFill>
                  <a:schemeClr val="accent5">
                    <a:lumMod val="75000"/>
                  </a:schemeClr>
                </a:solidFill>
                <a:latin typeface="Cambria" panose="02040503050406030204" pitchFamily="18" charset="0"/>
              </a:rPr>
              <a:t>Fageda</a:t>
            </a:r>
            <a:r>
              <a:rPr lang="en-US" sz="1800" dirty="0">
                <a:solidFill>
                  <a:schemeClr val="accent5">
                    <a:lumMod val="75000"/>
                  </a:schemeClr>
                </a:solidFill>
                <a:latin typeface="Cambria" panose="02040503050406030204" pitchFamily="18" charset="0"/>
              </a:rPr>
              <a:t> (2010); </a:t>
            </a:r>
            <a:r>
              <a:rPr lang="en-US" sz="1800" dirty="0" err="1">
                <a:solidFill>
                  <a:schemeClr val="accent5">
                    <a:lumMod val="75000"/>
                  </a:schemeClr>
                </a:solidFill>
                <a:latin typeface="Cambria" panose="02040503050406030204" pitchFamily="18" charset="0"/>
              </a:rPr>
              <a:t>Giderakos</a:t>
            </a:r>
            <a:r>
              <a:rPr lang="en-US" sz="1800" dirty="0">
                <a:solidFill>
                  <a:schemeClr val="accent5">
                    <a:lumMod val="75000"/>
                  </a:schemeClr>
                </a:solidFill>
                <a:latin typeface="Cambria" panose="02040503050406030204" pitchFamily="18" charset="0"/>
              </a:rPr>
              <a:t> et al.</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(2006); </a:t>
            </a:r>
            <a:r>
              <a:rPr lang="en-US" sz="1800" dirty="0" err="1">
                <a:solidFill>
                  <a:schemeClr val="accent5">
                    <a:lumMod val="75000"/>
                  </a:schemeClr>
                </a:solidFill>
                <a:latin typeface="Cambria" panose="02040503050406030204" pitchFamily="18" charset="0"/>
              </a:rPr>
              <a:t>Shamshiry</a:t>
            </a:r>
            <a:r>
              <a:rPr lang="en-US" sz="1800" dirty="0">
                <a:solidFill>
                  <a:schemeClr val="accent5">
                    <a:lumMod val="75000"/>
                  </a:schemeClr>
                </a:solidFill>
                <a:latin typeface="Cambria" panose="02040503050406030204" pitchFamily="18" charset="0"/>
              </a:rPr>
              <a:t> et al.</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(2011); </a:t>
            </a:r>
            <a:r>
              <a:rPr lang="en-US" sz="1800" dirty="0" err="1">
                <a:solidFill>
                  <a:schemeClr val="accent5">
                    <a:lumMod val="75000"/>
                  </a:schemeClr>
                </a:solidFill>
                <a:latin typeface="Cambria" panose="02040503050406030204" pitchFamily="18" charset="0"/>
              </a:rPr>
              <a:t>Nahman</a:t>
            </a:r>
            <a:r>
              <a:rPr lang="en-US" sz="1800" dirty="0">
                <a:solidFill>
                  <a:schemeClr val="accent5">
                    <a:lumMod val="75000"/>
                  </a:schemeClr>
                </a:solidFill>
                <a:latin typeface="Cambria" panose="02040503050406030204" pitchFamily="18" charset="0"/>
              </a:rPr>
              <a:t> </a:t>
            </a:r>
            <a:r>
              <a:rPr lang="ro-RO" sz="1800" dirty="0">
                <a:solidFill>
                  <a:schemeClr val="accent5">
                    <a:lumMod val="75000"/>
                  </a:schemeClr>
                </a:solidFill>
                <a:latin typeface="Cambria" panose="02040503050406030204" pitchFamily="18" charset="0"/>
              </a:rPr>
              <a:t>&amp;</a:t>
            </a:r>
            <a:r>
              <a:rPr lang="en-US" sz="1800" dirty="0">
                <a:solidFill>
                  <a:schemeClr val="accent5">
                    <a:lumMod val="75000"/>
                  </a:schemeClr>
                </a:solidFill>
                <a:latin typeface="Cambria" panose="02040503050406030204" pitchFamily="18" charset="0"/>
              </a:rPr>
              <a:t> Godfrey (2010); </a:t>
            </a:r>
            <a:r>
              <a:rPr lang="en-US" sz="1800" dirty="0" err="1">
                <a:solidFill>
                  <a:schemeClr val="accent5">
                    <a:lumMod val="75000"/>
                  </a:schemeClr>
                </a:solidFill>
                <a:latin typeface="Cambria" panose="02040503050406030204" pitchFamily="18" charset="0"/>
              </a:rPr>
              <a:t>Passarini</a:t>
            </a:r>
            <a:r>
              <a:rPr lang="en-US" sz="1800" dirty="0">
                <a:solidFill>
                  <a:schemeClr val="accent5">
                    <a:lumMod val="75000"/>
                  </a:schemeClr>
                </a:solidFill>
                <a:latin typeface="Cambria" panose="02040503050406030204" pitchFamily="18" charset="0"/>
              </a:rPr>
              <a:t> et al., (2011); Jacobsen et al. (2012); Greco et al.</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(2018)</a:t>
            </a:r>
            <a:r>
              <a:rPr lang="ro-RO" sz="1800" dirty="0">
                <a:solidFill>
                  <a:schemeClr val="accent5">
                    <a:lumMod val="75000"/>
                  </a:schemeClr>
                </a:solidFill>
                <a:latin typeface="Cambria" panose="02040503050406030204" pitchFamily="18" charset="0"/>
              </a:rPr>
              <a:t>, etc;</a:t>
            </a:r>
          </a:p>
          <a:p>
            <a:pPr marL="0" indent="0">
              <a:buNone/>
            </a:pPr>
            <a:endParaRPr lang="ro-RO" sz="1800" dirty="0">
              <a:solidFill>
                <a:schemeClr val="accent5">
                  <a:lumMod val="75000"/>
                </a:schemeClr>
              </a:solidFill>
              <a:latin typeface="Cambria" panose="02040503050406030204" pitchFamily="18" charset="0"/>
            </a:endParaRPr>
          </a:p>
          <a:p>
            <a:pPr>
              <a:buFont typeface="Wingdings" panose="05000000000000000000" pitchFamily="2" charset="2"/>
              <a:buChar char="§"/>
            </a:pPr>
            <a:r>
              <a:rPr lang="ro-RO" sz="1800" dirty="0">
                <a:solidFill>
                  <a:schemeClr val="accent5">
                    <a:lumMod val="75000"/>
                  </a:schemeClr>
                </a:solidFill>
                <a:latin typeface="Cambria" panose="02040503050406030204" pitchFamily="18" charset="0"/>
              </a:rPr>
              <a:t>In </a:t>
            </a:r>
            <a:r>
              <a:rPr lang="ro-RO" sz="1800" dirty="0" err="1">
                <a:solidFill>
                  <a:schemeClr val="accent5">
                    <a:lumMod val="75000"/>
                  </a:schemeClr>
                </a:solidFill>
                <a:latin typeface="Cambria" panose="02040503050406030204" pitchFamily="18" charset="0"/>
              </a:rPr>
              <a:t>this</a:t>
            </a:r>
            <a:r>
              <a:rPr lang="ro-RO" sz="1800" dirty="0">
                <a:solidFill>
                  <a:schemeClr val="accent5">
                    <a:lumMod val="75000"/>
                  </a:schemeClr>
                </a:solidFill>
                <a:latin typeface="Cambria" panose="02040503050406030204" pitchFamily="18" charset="0"/>
              </a:rPr>
              <a:t> context it </a:t>
            </a:r>
            <a:r>
              <a:rPr lang="ro-RO" sz="1800" dirty="0" err="1">
                <a:solidFill>
                  <a:schemeClr val="accent5">
                    <a:lumMod val="75000"/>
                  </a:schemeClr>
                </a:solidFill>
                <a:latin typeface="Cambria" panose="02040503050406030204" pitchFamily="18" charset="0"/>
              </a:rPr>
              <a:t>becomes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mandatory</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that</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tourism </a:t>
            </a:r>
            <a:r>
              <a:rPr lang="ro-RO" sz="1800" dirty="0" err="1">
                <a:solidFill>
                  <a:schemeClr val="accent5">
                    <a:lumMod val="75000"/>
                  </a:schemeClr>
                </a:solidFill>
                <a:latin typeface="Cambria" panose="02040503050406030204" pitchFamily="18" charset="0"/>
              </a:rPr>
              <a:t>shifts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to</a:t>
            </a:r>
            <a:r>
              <a:rPr lang="ro-RO" sz="1800" dirty="0">
                <a:solidFill>
                  <a:schemeClr val="accent5">
                    <a:lumMod val="75000"/>
                  </a:schemeClr>
                </a:solidFill>
                <a:latin typeface="Cambria" panose="02040503050406030204" pitchFamily="18" charset="0"/>
              </a:rPr>
              <a:t> a </a:t>
            </a:r>
            <a:r>
              <a:rPr lang="ro-RO" sz="1800" dirty="0" err="1">
                <a:solidFill>
                  <a:schemeClr val="accent5">
                    <a:lumMod val="75000"/>
                  </a:schemeClr>
                </a:solidFill>
                <a:latin typeface="Cambria" panose="02040503050406030204" pitchFamily="18" charset="0"/>
              </a:rPr>
              <a:t>new</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sustainable</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and</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ecological</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paradigm</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without compromising the quality of the environment  (</a:t>
            </a:r>
            <a:r>
              <a:rPr lang="en-US" sz="1800" dirty="0" err="1">
                <a:solidFill>
                  <a:schemeClr val="accent5">
                    <a:lumMod val="75000"/>
                  </a:schemeClr>
                </a:solidFill>
                <a:latin typeface="Cambria" panose="02040503050406030204" pitchFamily="18" charset="0"/>
              </a:rPr>
              <a:t>Winia</a:t>
            </a:r>
            <a:r>
              <a:rPr lang="en-US" sz="1800" dirty="0">
                <a:solidFill>
                  <a:schemeClr val="accent5">
                    <a:lumMod val="75000"/>
                  </a:schemeClr>
                </a:solidFill>
                <a:latin typeface="Cambria" panose="02040503050406030204" pitchFamily="18" charset="0"/>
              </a:rPr>
              <a:t> et al.</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2019</a:t>
            </a:r>
            <a:r>
              <a:rPr lang="ro-RO" sz="1800" dirty="0">
                <a:solidFill>
                  <a:schemeClr val="accent5">
                    <a:lumMod val="75000"/>
                  </a:schemeClr>
                </a:solidFill>
                <a:latin typeface="Cambria" panose="02040503050406030204" pitchFamily="18" charset="0"/>
              </a:rPr>
              <a:t>; </a:t>
            </a:r>
            <a:r>
              <a:rPr lang="da-DK" sz="1800" dirty="0">
                <a:solidFill>
                  <a:schemeClr val="accent5">
                    <a:lumMod val="75000"/>
                  </a:schemeClr>
                </a:solidFill>
                <a:latin typeface="Cambria" panose="02040503050406030204" pitchFamily="18" charset="0"/>
              </a:rPr>
              <a:t>Tallei et al. 2013, cited in Joseph et al. 2017</a:t>
            </a:r>
            <a:r>
              <a:rPr lang="en-US" sz="1800" dirty="0">
                <a:solidFill>
                  <a:schemeClr val="accent5">
                    <a:lumMod val="75000"/>
                  </a:schemeClr>
                </a:solidFill>
                <a:latin typeface="Cambria" panose="02040503050406030204" pitchFamily="18" charset="0"/>
              </a:rPr>
              <a:t>)</a:t>
            </a:r>
            <a:r>
              <a:rPr lang="ro-RO" sz="1800" dirty="0">
                <a:solidFill>
                  <a:schemeClr val="accent5">
                    <a:lumMod val="75000"/>
                  </a:schemeClr>
                </a:solidFill>
                <a:latin typeface="Cambria" panose="02040503050406030204" pitchFamily="18" charset="0"/>
              </a:rPr>
              <a:t>;</a:t>
            </a:r>
          </a:p>
          <a:p>
            <a:pPr>
              <a:buFont typeface="Wingdings" panose="05000000000000000000" pitchFamily="2" charset="2"/>
              <a:buChar char="§"/>
            </a:pPr>
            <a:endParaRPr lang="ro-RO" sz="1800" dirty="0">
              <a:solidFill>
                <a:schemeClr val="accent5">
                  <a:lumMod val="75000"/>
                </a:schemeClr>
              </a:solidFill>
              <a:latin typeface="Cambria" panose="02040503050406030204" pitchFamily="18" charset="0"/>
            </a:endParaRPr>
          </a:p>
          <a:p>
            <a:pPr>
              <a:buFont typeface="Wingdings" panose="05000000000000000000" pitchFamily="2" charset="2"/>
              <a:buChar char="§"/>
            </a:pPr>
            <a:r>
              <a:rPr lang="en-US" sz="1800" dirty="0">
                <a:solidFill>
                  <a:schemeClr val="accent5">
                    <a:lumMod val="75000"/>
                  </a:schemeClr>
                </a:solidFill>
                <a:latin typeface="Cambria" panose="02040503050406030204" pitchFamily="18" charset="0"/>
              </a:rPr>
              <a:t>The aim of this paper is to carry out an actual analysis regarding the inadequate waste management approach from various </a:t>
            </a:r>
            <a:r>
              <a:rPr lang="en-US" sz="1800" dirty="0" err="1">
                <a:solidFill>
                  <a:schemeClr val="accent5">
                    <a:lumMod val="75000"/>
                  </a:schemeClr>
                </a:solidFill>
                <a:latin typeface="Cambria" panose="02040503050406030204" pitchFamily="18" charset="0"/>
              </a:rPr>
              <a:t>romanian</a:t>
            </a:r>
            <a:r>
              <a:rPr lang="en-US" sz="1800" dirty="0">
                <a:solidFill>
                  <a:schemeClr val="accent5">
                    <a:lumMod val="75000"/>
                  </a:schemeClr>
                </a:solidFill>
                <a:latin typeface="Cambria" panose="02040503050406030204" pitchFamily="18" charset="0"/>
              </a:rPr>
              <a:t> fragile mountain areas, with negative influences on tourism</a:t>
            </a:r>
            <a:r>
              <a:rPr lang="ro-RO" sz="1800" dirty="0">
                <a:latin typeface="Cambria" panose="02040503050406030204" pitchFamily="18" charset="0"/>
              </a:rPr>
              <a:t>.</a:t>
            </a:r>
          </a:p>
          <a:p>
            <a:pPr>
              <a:buFont typeface="Wingdings" panose="05000000000000000000" pitchFamily="2" charset="2"/>
              <a:buChar char="§"/>
            </a:pPr>
            <a:endParaRPr lang="ro-RO" sz="1800" dirty="0">
              <a:latin typeface="Cambria" panose="02040503050406030204" pitchFamily="18" charset="0"/>
            </a:endParaRPr>
          </a:p>
        </p:txBody>
      </p:sp>
    </p:spTree>
    <p:extLst>
      <p:ext uri="{BB962C8B-B14F-4D97-AF65-F5344CB8AC3E}">
        <p14:creationId xmlns:p14="http://schemas.microsoft.com/office/powerpoint/2010/main" val="1468637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pPr algn="ctr"/>
            <a:r>
              <a:rPr lang="ro-RO" sz="3600" b="1" dirty="0" err="1">
                <a:solidFill>
                  <a:schemeClr val="accent5">
                    <a:lumMod val="75000"/>
                  </a:schemeClr>
                </a:solidFill>
                <a:latin typeface="Cambria" panose="02040503050406030204" pitchFamily="18" charset="0"/>
              </a:rPr>
              <a:t>Research</a:t>
            </a:r>
            <a:r>
              <a:rPr lang="ro-RO" sz="3600" b="1" dirty="0">
                <a:solidFill>
                  <a:schemeClr val="accent5">
                    <a:lumMod val="75000"/>
                  </a:schemeClr>
                </a:solidFill>
                <a:latin typeface="Cambria" panose="02040503050406030204" pitchFamily="18" charset="0"/>
              </a:rPr>
              <a:t> </a:t>
            </a:r>
            <a:r>
              <a:rPr lang="ro-RO" sz="3600" b="1" dirty="0" err="1">
                <a:solidFill>
                  <a:schemeClr val="accent5">
                    <a:lumMod val="75000"/>
                  </a:schemeClr>
                </a:solidFill>
                <a:latin typeface="Cambria" panose="02040503050406030204" pitchFamily="18" charset="0"/>
              </a:rPr>
              <a:t>methodology</a:t>
            </a:r>
            <a:endParaRPr lang="ro-RO" sz="3600" b="1" dirty="0">
              <a:solidFill>
                <a:schemeClr val="accent5">
                  <a:lumMod val="75000"/>
                </a:schemeClr>
              </a:solidFill>
              <a:latin typeface="Cambria" panose="02040503050406030204" pitchFamily="18" charset="0"/>
            </a:endParaRPr>
          </a:p>
        </p:txBody>
      </p:sp>
      <p:sp>
        <p:nvSpPr>
          <p:cNvPr id="3" name="Substituent conținut 2"/>
          <p:cNvSpPr>
            <a:spLocks noGrp="1"/>
          </p:cNvSpPr>
          <p:nvPr>
            <p:ph idx="1"/>
          </p:nvPr>
        </p:nvSpPr>
        <p:spPr/>
        <p:txBody>
          <a:bodyPr>
            <a:normAutofit/>
          </a:bodyPr>
          <a:lstStyle/>
          <a:p>
            <a:pPr algn="just">
              <a:buFont typeface="Wingdings" panose="05000000000000000000" pitchFamily="2" charset="2"/>
              <a:buChar char="§"/>
            </a:pPr>
            <a:r>
              <a:rPr lang="en-US" sz="1800" dirty="0">
                <a:solidFill>
                  <a:schemeClr val="accent5">
                    <a:lumMod val="75000"/>
                  </a:schemeClr>
                </a:solidFill>
                <a:latin typeface="Cambria" panose="02040503050406030204" pitchFamily="18" charset="0"/>
              </a:rPr>
              <a:t>In order to emphasize the tourism-waste management relationship in the mountain area of Romania, methodologically it was appealed to</a:t>
            </a:r>
            <a:r>
              <a:rPr lang="ro-RO" sz="1800" dirty="0">
                <a:solidFill>
                  <a:schemeClr val="accent5">
                    <a:lumMod val="75000"/>
                  </a:schemeClr>
                </a:solidFill>
                <a:latin typeface="Cambria" panose="02040503050406030204" pitchFamily="18" charset="0"/>
              </a:rPr>
              <a:t>:</a:t>
            </a:r>
          </a:p>
          <a:p>
            <a:pPr algn="just">
              <a:buFont typeface="Wingdings" panose="05000000000000000000" pitchFamily="2" charset="2"/>
              <a:buChar char="§"/>
            </a:pPr>
            <a:endParaRPr lang="ro-RO" sz="1800" dirty="0">
              <a:solidFill>
                <a:schemeClr val="accent5">
                  <a:lumMod val="75000"/>
                </a:schemeClr>
              </a:solidFill>
              <a:latin typeface="Cambria" panose="02040503050406030204" pitchFamily="18" charset="0"/>
            </a:endParaRPr>
          </a:p>
          <a:p>
            <a:pPr algn="just">
              <a:buFont typeface="Wingdings" panose="05000000000000000000" pitchFamily="2" charset="2"/>
              <a:buChar char="Ø"/>
            </a:pPr>
            <a:r>
              <a:rPr lang="en-US" sz="1800" dirty="0">
                <a:solidFill>
                  <a:schemeClr val="accent5">
                    <a:lumMod val="75000"/>
                  </a:schemeClr>
                </a:solidFill>
                <a:latin typeface="Cambria" panose="02040503050406030204" pitchFamily="18" charset="0"/>
              </a:rPr>
              <a:t> data collection through the analysis and synthesis of bibliographical sources, of other relevant documents for the </a:t>
            </a:r>
            <a:r>
              <a:rPr lang="en-US" sz="1800" dirty="0" err="1">
                <a:solidFill>
                  <a:schemeClr val="accent5">
                    <a:lumMod val="75000"/>
                  </a:schemeClr>
                </a:solidFill>
                <a:latin typeface="Cambria" panose="02040503050406030204" pitchFamily="18" charset="0"/>
              </a:rPr>
              <a:t>reasearch</a:t>
            </a:r>
            <a:r>
              <a:rPr lang="en-US" sz="1800" dirty="0">
                <a:solidFill>
                  <a:schemeClr val="accent5">
                    <a:lumMod val="75000"/>
                  </a:schemeClr>
                </a:solidFill>
                <a:latin typeface="Cambria" panose="02040503050406030204" pitchFamily="18" charset="0"/>
              </a:rPr>
              <a:t>  topic</a:t>
            </a:r>
            <a:r>
              <a:rPr lang="ro-RO" sz="1800" dirty="0">
                <a:solidFill>
                  <a:schemeClr val="accent5">
                    <a:lumMod val="75000"/>
                  </a:schemeClr>
                </a:solidFill>
                <a:latin typeface="Cambria" panose="02040503050406030204" pitchFamily="18" charset="0"/>
              </a:rPr>
              <a:t>;</a:t>
            </a:r>
          </a:p>
          <a:p>
            <a:pPr algn="just">
              <a:buFont typeface="Wingdings" panose="05000000000000000000" pitchFamily="2" charset="2"/>
              <a:buChar char="Ø"/>
            </a:pPr>
            <a:r>
              <a:rPr lang="en-US" sz="1800" dirty="0">
                <a:solidFill>
                  <a:schemeClr val="accent5">
                    <a:lumMod val="75000"/>
                  </a:schemeClr>
                </a:solidFill>
                <a:latin typeface="Cambria" panose="02040503050406030204" pitchFamily="18" charset="0"/>
              </a:rPr>
              <a:t>field observations (they were conducted to see concretely and in real time what is the waste management situation from tourists’ perspective and especially  from authorities  with responsibilities in the field perspective)</a:t>
            </a:r>
            <a:r>
              <a:rPr lang="ro-RO" sz="1800" dirty="0">
                <a:solidFill>
                  <a:schemeClr val="accent5">
                    <a:lumMod val="75000"/>
                  </a:schemeClr>
                </a:solidFill>
                <a:latin typeface="Cambria" panose="02040503050406030204" pitchFamily="18" charset="0"/>
              </a:rPr>
              <a:t>;</a:t>
            </a:r>
          </a:p>
          <a:p>
            <a:pPr marL="0" indent="0" algn="just">
              <a:buNone/>
            </a:pPr>
            <a:endParaRPr lang="ro-RO" sz="1800" dirty="0">
              <a:solidFill>
                <a:schemeClr val="accent5">
                  <a:lumMod val="75000"/>
                </a:schemeClr>
              </a:solidFill>
              <a:latin typeface="Cambria" panose="02040503050406030204" pitchFamily="18" charset="0"/>
            </a:endParaRPr>
          </a:p>
          <a:p>
            <a:pPr algn="just">
              <a:buFont typeface="Wingdings" panose="05000000000000000000" pitchFamily="2" charset="2"/>
              <a:buChar char="§"/>
            </a:pPr>
            <a:r>
              <a:rPr lang="ro-RO" sz="1800" dirty="0">
                <a:solidFill>
                  <a:schemeClr val="accent5">
                    <a:lumMod val="75000"/>
                  </a:schemeClr>
                </a:solidFill>
                <a:latin typeface="Cambria" panose="02040503050406030204" pitchFamily="18" charset="0"/>
              </a:rPr>
              <a:t>T</a:t>
            </a:r>
            <a:r>
              <a:rPr lang="en-US" sz="1800" dirty="0">
                <a:solidFill>
                  <a:schemeClr val="accent5">
                    <a:lumMod val="75000"/>
                  </a:schemeClr>
                </a:solidFill>
                <a:latin typeface="Cambria" panose="02040503050406030204" pitchFamily="18" charset="0"/>
              </a:rPr>
              <a:t>he paper highlights  the negative sides of practicing tourism (waste dumped randomly, mostly in strictly forbidden areas) and the territorial </a:t>
            </a:r>
            <a:r>
              <a:rPr lang="en-US" sz="1800" dirty="0" err="1">
                <a:solidFill>
                  <a:schemeClr val="accent5">
                    <a:lumMod val="75000"/>
                  </a:schemeClr>
                </a:solidFill>
                <a:latin typeface="Cambria" panose="02040503050406030204" pitchFamily="18" charset="0"/>
              </a:rPr>
              <a:t>disfunctions</a:t>
            </a:r>
            <a:r>
              <a:rPr lang="en-US" sz="1800" dirty="0">
                <a:solidFill>
                  <a:schemeClr val="accent5">
                    <a:lumMod val="75000"/>
                  </a:schemeClr>
                </a:solidFill>
                <a:latin typeface="Cambria" panose="02040503050406030204" pitchFamily="18" charset="0"/>
              </a:rPr>
              <a:t> related to inadequate waste management (the placement of landfills on  „the top of the mountain”) which are contributing to the diminish of mountain touristic potential and recreational value.</a:t>
            </a:r>
            <a:endParaRPr lang="ro-RO" sz="1800"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1861934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pPr algn="ctr"/>
            <a:r>
              <a:rPr lang="en-US" sz="2800" b="1" dirty="0">
                <a:solidFill>
                  <a:schemeClr val="accent5">
                    <a:lumMod val="75000"/>
                  </a:schemeClr>
                </a:solidFill>
                <a:latin typeface="Cambria" panose="02040503050406030204" pitchFamily="18" charset="0"/>
              </a:rPr>
              <a:t>The study regarding the relationship tourism-waste management around the world </a:t>
            </a:r>
            <a:endParaRPr lang="ro-RO" sz="2800" b="1" dirty="0">
              <a:solidFill>
                <a:schemeClr val="accent5">
                  <a:lumMod val="75000"/>
                </a:schemeClr>
              </a:solidFill>
              <a:latin typeface="Cambria" panose="02040503050406030204" pitchFamily="18" charset="0"/>
            </a:endParaRPr>
          </a:p>
        </p:txBody>
      </p:sp>
      <p:sp>
        <p:nvSpPr>
          <p:cNvPr id="3" name="Substituent conținut 2"/>
          <p:cNvSpPr>
            <a:spLocks noGrp="1"/>
          </p:cNvSpPr>
          <p:nvPr>
            <p:ph idx="1"/>
          </p:nvPr>
        </p:nvSpPr>
        <p:spPr>
          <a:xfrm>
            <a:off x="838200" y="1825624"/>
            <a:ext cx="10515600" cy="4566549"/>
          </a:xfrm>
        </p:spPr>
        <p:txBody>
          <a:bodyPr>
            <a:normAutofit/>
          </a:bodyPr>
          <a:lstStyle/>
          <a:p>
            <a:pPr>
              <a:buFont typeface="Wingdings" panose="05000000000000000000" pitchFamily="2" charset="2"/>
              <a:buChar char="§"/>
            </a:pPr>
            <a:r>
              <a:rPr lang="en-US" sz="1800" dirty="0">
                <a:solidFill>
                  <a:schemeClr val="accent5">
                    <a:lumMod val="75000"/>
                  </a:schemeClr>
                </a:solidFill>
                <a:latin typeface="Cambria" panose="02040503050406030204" pitchFamily="18" charset="0"/>
              </a:rPr>
              <a:t>Mountains have fascinated humankind over the time, representing one of the most popular destination for tourism because of „their remote and majestic beauty” (</a:t>
            </a:r>
            <a:r>
              <a:rPr lang="en-US" sz="1800" dirty="0" err="1">
                <a:solidFill>
                  <a:schemeClr val="accent5">
                    <a:lumMod val="75000"/>
                  </a:schemeClr>
                </a:solidFill>
                <a:latin typeface="Cambria" panose="02040503050406030204" pitchFamily="18" charset="0"/>
              </a:rPr>
              <a:t>Mieczkowski</a:t>
            </a:r>
            <a:r>
              <a:rPr lang="en-US" sz="1800" dirty="0">
                <a:solidFill>
                  <a:schemeClr val="accent5">
                    <a:lumMod val="75000"/>
                  </a:schemeClr>
                </a:solidFill>
                <a:latin typeface="Cambria" panose="02040503050406030204" pitchFamily="18" charset="0"/>
              </a:rPr>
              <a:t>, 1995 cited in Apollo, 2016)</a:t>
            </a:r>
            <a:r>
              <a:rPr lang="ro-RO" sz="1800" dirty="0">
                <a:solidFill>
                  <a:schemeClr val="accent5">
                    <a:lumMod val="75000"/>
                  </a:schemeClr>
                </a:solidFill>
                <a:latin typeface="Cambria" panose="02040503050406030204" pitchFamily="18" charset="0"/>
              </a:rPr>
              <a:t>;</a:t>
            </a:r>
          </a:p>
          <a:p>
            <a:pPr>
              <a:buFont typeface="Wingdings" panose="05000000000000000000" pitchFamily="2" charset="2"/>
              <a:buChar char="§"/>
            </a:pPr>
            <a:r>
              <a:rPr lang="en-US" sz="1800" dirty="0">
                <a:solidFill>
                  <a:schemeClr val="accent5">
                    <a:lumMod val="75000"/>
                  </a:schemeClr>
                </a:solidFill>
                <a:latin typeface="Cambria" panose="02040503050406030204" pitchFamily="18" charset="0"/>
              </a:rPr>
              <a:t>Nowadays, the delicate </a:t>
            </a:r>
            <a:r>
              <a:rPr lang="ro-RO" sz="1800" dirty="0" err="1">
                <a:solidFill>
                  <a:schemeClr val="accent5">
                    <a:lumMod val="75000"/>
                  </a:schemeClr>
                </a:solidFill>
                <a:latin typeface="Cambria" panose="02040503050406030204" pitchFamily="18" charset="0"/>
              </a:rPr>
              <a:t>mountain</a:t>
            </a:r>
            <a:r>
              <a:rPr lang="ro-RO" sz="1800" dirty="0">
                <a:solidFill>
                  <a:schemeClr val="accent5">
                    <a:lumMod val="75000"/>
                  </a:schemeClr>
                </a:solidFill>
                <a:latin typeface="Cambria" panose="02040503050406030204" pitchFamily="18" charset="0"/>
              </a:rPr>
              <a:t> </a:t>
            </a:r>
            <a:r>
              <a:rPr lang="en-US" sz="1800" dirty="0">
                <a:solidFill>
                  <a:schemeClr val="accent5">
                    <a:lumMod val="75000"/>
                  </a:schemeClr>
                </a:solidFill>
                <a:latin typeface="Cambria" panose="02040503050406030204" pitchFamily="18" charset="0"/>
              </a:rPr>
              <a:t>ecosystems are invaded by an increasing number of </a:t>
            </a:r>
            <a:r>
              <a:rPr lang="en-US" sz="1800" dirty="0" err="1">
                <a:solidFill>
                  <a:schemeClr val="accent5">
                    <a:lumMod val="75000"/>
                  </a:schemeClr>
                </a:solidFill>
                <a:latin typeface="Cambria" panose="02040503050406030204" pitchFamily="18" charset="0"/>
              </a:rPr>
              <a:t>vistors</a:t>
            </a:r>
            <a:r>
              <a:rPr lang="en-US" sz="1800" dirty="0">
                <a:solidFill>
                  <a:schemeClr val="accent5">
                    <a:lumMod val="75000"/>
                  </a:schemeClr>
                </a:solidFill>
                <a:latin typeface="Cambria" panose="02040503050406030204" pitchFamily="18" charset="0"/>
              </a:rPr>
              <a:t>, the worldwide touristic activity being steadily growing since 1960 (Boyle </a:t>
            </a:r>
            <a:r>
              <a:rPr lang="ro-RO" sz="1800" dirty="0">
                <a:solidFill>
                  <a:schemeClr val="accent5">
                    <a:lumMod val="75000"/>
                  </a:schemeClr>
                </a:solidFill>
                <a:latin typeface="Cambria" panose="02040503050406030204" pitchFamily="18" charset="0"/>
              </a:rPr>
              <a:t>&amp;</a:t>
            </a:r>
            <a:r>
              <a:rPr lang="en-US" sz="1800" dirty="0">
                <a:solidFill>
                  <a:schemeClr val="accent5">
                    <a:lumMod val="75000"/>
                  </a:schemeClr>
                </a:solidFill>
                <a:latin typeface="Cambria" panose="02040503050406030204" pitchFamily="18" charset="0"/>
              </a:rPr>
              <a:t> Samson, 1985; Cordell </a:t>
            </a:r>
            <a:r>
              <a:rPr lang="ro-RO" sz="1800" dirty="0">
                <a:solidFill>
                  <a:schemeClr val="accent5">
                    <a:lumMod val="75000"/>
                  </a:schemeClr>
                </a:solidFill>
                <a:latin typeface="Cambria" panose="02040503050406030204" pitchFamily="18" charset="0"/>
              </a:rPr>
              <a:t>&amp;</a:t>
            </a:r>
            <a:r>
              <a:rPr lang="en-US" sz="1800" dirty="0">
                <a:solidFill>
                  <a:schemeClr val="accent5">
                    <a:lumMod val="75000"/>
                  </a:schemeClr>
                </a:solidFill>
                <a:latin typeface="Cambria" panose="02040503050406030204" pitchFamily="18" charset="0"/>
              </a:rPr>
              <a:t> Super, 2000; Jin–</a:t>
            </a:r>
            <a:r>
              <a:rPr lang="en-US" sz="1800" dirty="0" err="1">
                <a:solidFill>
                  <a:schemeClr val="accent5">
                    <a:lumMod val="75000"/>
                  </a:schemeClr>
                </a:solidFill>
                <a:latin typeface="Cambria" panose="02040503050406030204" pitchFamily="18" charset="0"/>
              </a:rPr>
              <a:t>Hyung</a:t>
            </a:r>
            <a:r>
              <a:rPr lang="en-US" sz="1800" dirty="0">
                <a:solidFill>
                  <a:schemeClr val="accent5">
                    <a:lumMod val="75000"/>
                  </a:schemeClr>
                </a:solidFill>
                <a:latin typeface="Cambria" panose="02040503050406030204" pitchFamily="18" charset="0"/>
              </a:rPr>
              <a:t> et al., 2001; Apollo 2015; </a:t>
            </a:r>
            <a:r>
              <a:rPr lang="en-US" sz="1800" dirty="0" err="1">
                <a:solidFill>
                  <a:schemeClr val="accent5">
                    <a:lumMod val="75000"/>
                  </a:schemeClr>
                </a:solidFill>
                <a:latin typeface="Cambria" panose="02040503050406030204" pitchFamily="18" charset="0"/>
              </a:rPr>
              <a:t>Pröbstl</a:t>
            </a:r>
            <a:r>
              <a:rPr lang="en-US" sz="1800" dirty="0">
                <a:solidFill>
                  <a:schemeClr val="accent5">
                    <a:lumMod val="75000"/>
                  </a:schemeClr>
                </a:solidFill>
                <a:latin typeface="Cambria" panose="02040503050406030204" pitchFamily="18" charset="0"/>
              </a:rPr>
              <a:t>–</a:t>
            </a:r>
            <a:r>
              <a:rPr lang="en-US" sz="1800" dirty="0" err="1">
                <a:solidFill>
                  <a:schemeClr val="accent5">
                    <a:lumMod val="75000"/>
                  </a:schemeClr>
                </a:solidFill>
                <a:latin typeface="Cambria" panose="02040503050406030204" pitchFamily="18" charset="0"/>
              </a:rPr>
              <a:t>Haider</a:t>
            </a:r>
            <a:r>
              <a:rPr lang="en-US" sz="1800" dirty="0">
                <a:solidFill>
                  <a:schemeClr val="accent5">
                    <a:lumMod val="75000"/>
                  </a:schemeClr>
                </a:solidFill>
                <a:latin typeface="Cambria" panose="02040503050406030204" pitchFamily="18" charset="0"/>
              </a:rPr>
              <a:t> et al., 2016 cited  in Apollo, 2016)</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because</a:t>
            </a:r>
            <a:r>
              <a:rPr lang="ro-RO" sz="1800" dirty="0">
                <a:solidFill>
                  <a:schemeClr val="accent5">
                    <a:lumMod val="75000"/>
                  </a:schemeClr>
                </a:solidFill>
                <a:latin typeface="Cambria" panose="02040503050406030204" pitchFamily="18" charset="0"/>
              </a:rPr>
              <a:t> of </a:t>
            </a:r>
            <a:r>
              <a:rPr lang="ro-RO" sz="1800" dirty="0" err="1">
                <a:solidFill>
                  <a:schemeClr val="accent5">
                    <a:lumMod val="75000"/>
                  </a:schemeClr>
                </a:solidFill>
                <a:latin typeface="Cambria" panose="02040503050406030204" pitchFamily="18" charset="0"/>
              </a:rPr>
              <a:t>the</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great</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offer</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available</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the</a:t>
            </a:r>
            <a:r>
              <a:rPr lang="ro-RO" sz="1800" dirty="0">
                <a:solidFill>
                  <a:schemeClr val="accent5">
                    <a:lumMod val="75000"/>
                  </a:schemeClr>
                </a:solidFill>
                <a:latin typeface="Cambria" panose="02040503050406030204" pitchFamily="18" charset="0"/>
              </a:rPr>
              <a:t> practice of </a:t>
            </a:r>
            <a:r>
              <a:rPr lang="ro-RO" sz="1800" dirty="0" err="1">
                <a:solidFill>
                  <a:schemeClr val="accent5">
                    <a:lumMod val="75000"/>
                  </a:schemeClr>
                </a:solidFill>
                <a:latin typeface="Cambria" panose="02040503050406030204" pitchFamily="18" charset="0"/>
              </a:rPr>
              <a:t>backpacking</a:t>
            </a:r>
            <a:r>
              <a:rPr lang="ro-RO" sz="1800" dirty="0">
                <a:solidFill>
                  <a:schemeClr val="accent5">
                    <a:lumMod val="75000"/>
                  </a:schemeClr>
                </a:solidFill>
                <a:latin typeface="Cambria" panose="02040503050406030204" pitchFamily="18" charset="0"/>
              </a:rPr>
              <a:t>, ecoturism, </a:t>
            </a:r>
            <a:r>
              <a:rPr lang="ro-RO" sz="1800" dirty="0" err="1">
                <a:solidFill>
                  <a:schemeClr val="accent5">
                    <a:lumMod val="75000"/>
                  </a:schemeClr>
                </a:solidFill>
                <a:latin typeface="Cambria" panose="02040503050406030204" pitchFamily="18" charset="0"/>
              </a:rPr>
              <a:t>adventure</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tourism</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trekking</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mountain</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climbing</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ski</a:t>
            </a:r>
            <a:r>
              <a:rPr lang="ro-RO" sz="1800" dirty="0">
                <a:solidFill>
                  <a:schemeClr val="accent5">
                    <a:lumMod val="75000"/>
                  </a:schemeClr>
                </a:solidFill>
                <a:latin typeface="Cambria" panose="02040503050406030204" pitchFamily="18" charset="0"/>
              </a:rPr>
              <a:t>, etc;</a:t>
            </a:r>
          </a:p>
          <a:p>
            <a:pPr algn="just">
              <a:buFont typeface="Wingdings" panose="05000000000000000000" pitchFamily="2" charset="2"/>
              <a:buChar char="§"/>
            </a:pPr>
            <a:r>
              <a:rPr lang="en-US" sz="1800" dirty="0" err="1">
                <a:solidFill>
                  <a:schemeClr val="accent5">
                    <a:lumMod val="75000"/>
                  </a:schemeClr>
                </a:solidFill>
                <a:latin typeface="Cambria" panose="02040503050406030204" pitchFamily="18" charset="0"/>
              </a:rPr>
              <a:t>Th</a:t>
            </a:r>
            <a:r>
              <a:rPr lang="ro-RO" sz="1800" dirty="0">
                <a:solidFill>
                  <a:schemeClr val="accent5">
                    <a:lumMod val="75000"/>
                  </a:schemeClr>
                </a:solidFill>
                <a:latin typeface="Cambria" panose="02040503050406030204" pitchFamily="18" charset="0"/>
              </a:rPr>
              <a:t>e</a:t>
            </a:r>
            <a:r>
              <a:rPr lang="en-US" sz="1800" dirty="0">
                <a:solidFill>
                  <a:schemeClr val="accent5">
                    <a:lumMod val="75000"/>
                  </a:schemeClr>
                </a:solidFill>
                <a:latin typeface="Cambria" panose="02040503050406030204" pitchFamily="18" charset="0"/>
              </a:rPr>
              <a:t> large number of tourists which inhabit the mountains for a limited period of time generates important amounts of waste whose composition and volume depend on the type of activity and </a:t>
            </a:r>
            <a:r>
              <a:rPr lang="en-US" sz="1800" dirty="0" err="1">
                <a:solidFill>
                  <a:schemeClr val="accent5">
                    <a:lumMod val="75000"/>
                  </a:schemeClr>
                </a:solidFill>
                <a:latin typeface="Cambria" panose="02040503050406030204" pitchFamily="18" charset="0"/>
              </a:rPr>
              <a:t>behaviour</a:t>
            </a:r>
            <a:r>
              <a:rPr lang="en-US" sz="1800" dirty="0">
                <a:solidFill>
                  <a:schemeClr val="accent5">
                    <a:lumMod val="75000"/>
                  </a:schemeClr>
                </a:solidFill>
                <a:latin typeface="Cambria" panose="02040503050406030204" pitchFamily="18" charset="0"/>
              </a:rPr>
              <a:t> adopted</a:t>
            </a:r>
            <a:r>
              <a:rPr lang="ro-RO" sz="1800" dirty="0">
                <a:solidFill>
                  <a:schemeClr val="accent5">
                    <a:lumMod val="75000"/>
                  </a:schemeClr>
                </a:solidFill>
                <a:latin typeface="Cambria" panose="02040503050406030204" pitchFamily="18" charset="0"/>
              </a:rPr>
              <a:t> (Manfredi et al., 2010; Allison, 2008; </a:t>
            </a:r>
            <a:r>
              <a:rPr lang="ro-RO" sz="1800" dirty="0" err="1">
                <a:solidFill>
                  <a:schemeClr val="accent5">
                    <a:lumMod val="75000"/>
                  </a:schemeClr>
                </a:solidFill>
                <a:latin typeface="Cambria" panose="02040503050406030204" pitchFamily="18" charset="0"/>
              </a:rPr>
              <a:t>Kuniyal</a:t>
            </a:r>
            <a:r>
              <a:rPr lang="ro-RO" sz="1800" dirty="0">
                <a:solidFill>
                  <a:schemeClr val="accent5">
                    <a:lumMod val="75000"/>
                  </a:schemeClr>
                </a:solidFill>
                <a:latin typeface="Cambria" panose="02040503050406030204" pitchFamily="18" charset="0"/>
              </a:rPr>
              <a:t>, 2005a; </a:t>
            </a:r>
            <a:r>
              <a:rPr lang="ro-RO" sz="1800" dirty="0" err="1">
                <a:solidFill>
                  <a:schemeClr val="accent5">
                    <a:lumMod val="75000"/>
                  </a:schemeClr>
                </a:solidFill>
                <a:latin typeface="Cambria" panose="02040503050406030204" pitchFamily="18" charset="0"/>
              </a:rPr>
              <a:t>Byers</a:t>
            </a:r>
            <a:r>
              <a:rPr lang="ro-RO" sz="1800" dirty="0">
                <a:solidFill>
                  <a:schemeClr val="accent5">
                    <a:lumMod val="75000"/>
                  </a:schemeClr>
                </a:solidFill>
                <a:latin typeface="Cambria" panose="02040503050406030204" pitchFamily="18" charset="0"/>
              </a:rPr>
              <a:t>, 2014 </a:t>
            </a:r>
            <a:r>
              <a:rPr lang="ro-RO" sz="1800" dirty="0" err="1">
                <a:solidFill>
                  <a:schemeClr val="accent5">
                    <a:lumMod val="75000"/>
                  </a:schemeClr>
                </a:solidFill>
                <a:latin typeface="Cambria" panose="02040503050406030204" pitchFamily="18" charset="0"/>
              </a:rPr>
              <a:t>cited</a:t>
            </a:r>
            <a:r>
              <a:rPr lang="ro-RO" sz="1800" dirty="0">
                <a:solidFill>
                  <a:schemeClr val="accent5">
                    <a:lumMod val="75000"/>
                  </a:schemeClr>
                </a:solidFill>
                <a:latin typeface="Cambria" panose="02040503050406030204" pitchFamily="18" charset="0"/>
              </a:rPr>
              <a:t> in </a:t>
            </a:r>
            <a:r>
              <a:rPr lang="ro-RO" sz="1800" dirty="0" err="1">
                <a:solidFill>
                  <a:schemeClr val="accent5">
                    <a:lumMod val="75000"/>
                  </a:schemeClr>
                </a:solidFill>
                <a:latin typeface="Cambria" panose="02040503050406030204" pitchFamily="18" charset="0"/>
              </a:rPr>
              <a:t>Semernya</a:t>
            </a:r>
            <a:r>
              <a:rPr lang="ro-RO" sz="1800" dirty="0">
                <a:solidFill>
                  <a:schemeClr val="accent5">
                    <a:lumMod val="75000"/>
                  </a:schemeClr>
                </a:solidFill>
                <a:latin typeface="Cambria" panose="02040503050406030204" pitchFamily="18" charset="0"/>
              </a:rPr>
              <a:t> et al., 2016);</a:t>
            </a:r>
          </a:p>
          <a:p>
            <a:pPr algn="just">
              <a:buFont typeface="Wingdings" panose="05000000000000000000" pitchFamily="2" charset="2"/>
              <a:buChar char="§"/>
            </a:pPr>
            <a:r>
              <a:rPr lang="ro-RO" sz="1800" dirty="0">
                <a:solidFill>
                  <a:schemeClr val="accent5">
                    <a:lumMod val="75000"/>
                  </a:schemeClr>
                </a:solidFill>
                <a:latin typeface="Cambria" panose="02040503050406030204" pitchFamily="18" charset="0"/>
              </a:rPr>
              <a:t>The </a:t>
            </a:r>
            <a:r>
              <a:rPr lang="ro-RO" sz="1800" dirty="0" err="1">
                <a:solidFill>
                  <a:schemeClr val="accent5">
                    <a:lumMod val="75000"/>
                  </a:schemeClr>
                </a:solidFill>
                <a:latin typeface="Cambria" panose="02040503050406030204" pitchFamily="18" charset="0"/>
              </a:rPr>
              <a:t>studies</a:t>
            </a:r>
            <a:r>
              <a:rPr lang="ro-RO" sz="1800" dirty="0">
                <a:solidFill>
                  <a:schemeClr val="accent5">
                    <a:lumMod val="75000"/>
                  </a:schemeClr>
                </a:solidFill>
                <a:latin typeface="Cambria" panose="02040503050406030204" pitchFamily="18" charset="0"/>
              </a:rPr>
              <a:t> show a </a:t>
            </a:r>
            <a:r>
              <a:rPr lang="ro-RO" sz="1800" dirty="0" err="1">
                <a:solidFill>
                  <a:schemeClr val="accent5">
                    <a:lumMod val="75000"/>
                  </a:schemeClr>
                </a:solidFill>
                <a:latin typeface="Cambria" panose="02040503050406030204" pitchFamily="18" charset="0"/>
              </a:rPr>
              <a:t>wide</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range</a:t>
            </a:r>
            <a:r>
              <a:rPr lang="ro-RO" sz="1800" dirty="0">
                <a:solidFill>
                  <a:schemeClr val="accent5">
                    <a:lumMod val="75000"/>
                  </a:schemeClr>
                </a:solidFill>
                <a:latin typeface="Cambria" panose="02040503050406030204" pitchFamily="18" charset="0"/>
              </a:rPr>
              <a:t> of </a:t>
            </a:r>
            <a:r>
              <a:rPr lang="ro-RO" sz="1800" dirty="0" err="1">
                <a:solidFill>
                  <a:schemeClr val="accent5">
                    <a:lumMod val="75000"/>
                  </a:schemeClr>
                </a:solidFill>
                <a:latin typeface="Cambria" panose="02040503050406030204" pitchFamily="18" charset="0"/>
              </a:rPr>
              <a:t>waste</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see</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figure</a:t>
            </a:r>
            <a:r>
              <a:rPr lang="ro-RO" sz="1800" dirty="0">
                <a:solidFill>
                  <a:schemeClr val="accent5">
                    <a:lumMod val="75000"/>
                  </a:schemeClr>
                </a:solidFill>
                <a:latin typeface="Cambria" panose="02040503050406030204" pitchFamily="18" charset="0"/>
              </a:rPr>
              <a:t> 1) </a:t>
            </a:r>
            <a:r>
              <a:rPr lang="ro-RO" sz="1800" dirty="0" err="1">
                <a:solidFill>
                  <a:schemeClr val="accent5">
                    <a:lumMod val="75000"/>
                  </a:schemeClr>
                </a:solidFill>
                <a:latin typeface="Cambria" panose="02040503050406030204" pitchFamily="18" charset="0"/>
              </a:rPr>
              <a:t>which</a:t>
            </a:r>
            <a:r>
              <a:rPr lang="ro-RO" sz="1800" dirty="0">
                <a:solidFill>
                  <a:schemeClr val="accent5">
                    <a:lumMod val="75000"/>
                  </a:schemeClr>
                </a:solidFill>
                <a:latin typeface="Cambria" panose="02040503050406030204" pitchFamily="18" charset="0"/>
              </a:rPr>
              <a:t> include: </a:t>
            </a:r>
            <a:r>
              <a:rPr lang="ro-RO" sz="1800" dirty="0" err="1">
                <a:solidFill>
                  <a:schemeClr val="accent5">
                    <a:lumMod val="75000"/>
                  </a:schemeClr>
                </a:solidFill>
                <a:latin typeface="Cambria" panose="02040503050406030204" pitchFamily="18" charset="0"/>
              </a:rPr>
              <a:t>food</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packagings</a:t>
            </a:r>
            <a:r>
              <a:rPr lang="ro-RO" sz="1800" dirty="0">
                <a:solidFill>
                  <a:schemeClr val="accent5">
                    <a:lumMod val="75000"/>
                  </a:schemeClr>
                </a:solidFill>
                <a:latin typeface="Cambria" panose="02040503050406030204" pitchFamily="18" charset="0"/>
              </a:rPr>
              <a:t>, metal tins, plastic </a:t>
            </a:r>
            <a:r>
              <a:rPr lang="ro-RO" sz="1800" dirty="0" err="1">
                <a:solidFill>
                  <a:schemeClr val="accent5">
                    <a:lumMod val="75000"/>
                  </a:schemeClr>
                </a:solidFill>
                <a:latin typeface="Cambria" panose="02040503050406030204" pitchFamily="18" charset="0"/>
              </a:rPr>
              <a:t>bottles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glass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bottles</a:t>
            </a:r>
            <a:r>
              <a:rPr lang="ro-RO" sz="1800" dirty="0">
                <a:solidFill>
                  <a:schemeClr val="accent5">
                    <a:lumMod val="75000"/>
                  </a:schemeClr>
                </a:solidFill>
                <a:latin typeface="Cambria" panose="02040503050406030204" pitchFamily="18" charset="0"/>
              </a:rPr>
              <a:t>, plastic </a:t>
            </a:r>
            <a:r>
              <a:rPr lang="ro-RO" sz="1800" dirty="0" err="1">
                <a:solidFill>
                  <a:schemeClr val="accent5">
                    <a:lumMod val="75000"/>
                  </a:schemeClr>
                </a:solidFill>
                <a:latin typeface="Cambria" panose="02040503050406030204" pitchFamily="18" charset="0"/>
              </a:rPr>
              <a:t>bags</a:t>
            </a:r>
            <a:r>
              <a:rPr lang="ro-RO" sz="1800" dirty="0">
                <a:solidFill>
                  <a:schemeClr val="accent5">
                    <a:lumMod val="75000"/>
                  </a:schemeClr>
                </a:solidFill>
                <a:latin typeface="Cambria" panose="02040503050406030204" pitchFamily="18" charset="0"/>
              </a:rPr>
              <a:t>, personal </a:t>
            </a:r>
            <a:r>
              <a:rPr lang="ro-RO" sz="1800" dirty="0" err="1">
                <a:solidFill>
                  <a:schemeClr val="accent5">
                    <a:lumMod val="75000"/>
                  </a:schemeClr>
                </a:solidFill>
                <a:latin typeface="Cambria" panose="02040503050406030204" pitchFamily="18" charset="0"/>
              </a:rPr>
              <a:t>hygiene</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products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recipients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detergents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tin</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cases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drums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containers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bateries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used</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climbing</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and</a:t>
            </a:r>
            <a:r>
              <a:rPr lang="ro-RO" sz="1800" dirty="0">
                <a:solidFill>
                  <a:schemeClr val="accent5">
                    <a:lumMod val="75000"/>
                  </a:schemeClr>
                </a:solidFill>
                <a:latin typeface="Cambria" panose="02040503050406030204" pitchFamily="18" charset="0"/>
              </a:rPr>
              <a:t> camping  </a:t>
            </a:r>
            <a:r>
              <a:rPr lang="ro-RO" sz="1800" dirty="0" err="1">
                <a:solidFill>
                  <a:schemeClr val="accent5">
                    <a:lumMod val="75000"/>
                  </a:schemeClr>
                </a:solidFill>
                <a:latin typeface="Cambria" panose="02040503050406030204" pitchFamily="18" charset="0"/>
              </a:rPr>
              <a:t>equipment</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abandoned</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used</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vehicles</a:t>
            </a:r>
            <a:r>
              <a:rPr lang="ro-RO" sz="1800" dirty="0">
                <a:solidFill>
                  <a:schemeClr val="accent5">
                    <a:lumMod val="75000"/>
                  </a:schemeClr>
                </a:solidFill>
                <a:latin typeface="Cambria" panose="02040503050406030204" pitchFamily="18" charset="0"/>
              </a:rPr>
              <a:t>, etc (</a:t>
            </a:r>
            <a:r>
              <a:rPr lang="ro-RO" sz="1800" dirty="0" err="1">
                <a:solidFill>
                  <a:schemeClr val="accent5">
                    <a:lumMod val="75000"/>
                  </a:schemeClr>
                </a:solidFill>
                <a:latin typeface="Cambria" panose="02040503050406030204" pitchFamily="18" charset="0"/>
              </a:rPr>
              <a:t>Semernya</a:t>
            </a:r>
            <a:r>
              <a:rPr lang="ro-RO" sz="1800" dirty="0">
                <a:solidFill>
                  <a:schemeClr val="accent5">
                    <a:lumMod val="75000"/>
                  </a:schemeClr>
                </a:solidFill>
                <a:latin typeface="Cambria" panose="02040503050406030204" pitchFamily="18" charset="0"/>
              </a:rPr>
              <a:t> et al., 2016). </a:t>
            </a:r>
          </a:p>
          <a:p>
            <a:pPr>
              <a:buFont typeface="Wingdings" panose="05000000000000000000" pitchFamily="2" charset="2"/>
              <a:buChar char="§"/>
            </a:pPr>
            <a:endParaRPr lang="ro-RO" sz="1800" dirty="0">
              <a:latin typeface="Cambria" panose="02040503050406030204" pitchFamily="18" charset="0"/>
            </a:endParaRPr>
          </a:p>
          <a:p>
            <a:pPr>
              <a:buFont typeface="Wingdings" panose="05000000000000000000" pitchFamily="2" charset="2"/>
              <a:buChar char="§"/>
            </a:pPr>
            <a:endParaRPr lang="ro-RO" sz="1800" dirty="0">
              <a:latin typeface="Cambria" panose="02040503050406030204" pitchFamily="18" charset="0"/>
            </a:endParaRPr>
          </a:p>
        </p:txBody>
      </p:sp>
    </p:spTree>
    <p:extLst>
      <p:ext uri="{BB962C8B-B14F-4D97-AF65-F5344CB8AC3E}">
        <p14:creationId xmlns:p14="http://schemas.microsoft.com/office/powerpoint/2010/main" val="3362361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pPr algn="ctr"/>
            <a:r>
              <a:rPr lang="en-US" sz="2400" b="1" dirty="0">
                <a:solidFill>
                  <a:schemeClr val="accent5">
                    <a:lumMod val="75000"/>
                  </a:schemeClr>
                </a:solidFill>
                <a:latin typeface="Cambria" panose="02040503050406030204" pitchFamily="18" charset="0"/>
              </a:rPr>
              <a:t>The study regarding the relationship tourism-waste management around the world</a:t>
            </a:r>
            <a:endParaRPr lang="ro-RO" dirty="0">
              <a:solidFill>
                <a:schemeClr val="accent5">
                  <a:lumMod val="75000"/>
                </a:schemeClr>
              </a:solidFill>
            </a:endParaRPr>
          </a:p>
        </p:txBody>
      </p:sp>
      <p:pic>
        <p:nvPicPr>
          <p:cNvPr id="5" name="Imagine 4"/>
          <p:cNvPicPr>
            <a:picLocks noChangeAspect="1"/>
          </p:cNvPicPr>
          <p:nvPr/>
        </p:nvPicPr>
        <p:blipFill>
          <a:blip r:embed="rId2"/>
          <a:stretch>
            <a:fillRect/>
          </a:stretch>
        </p:blipFill>
        <p:spPr>
          <a:xfrm>
            <a:off x="2234243" y="2277374"/>
            <a:ext cx="7588002" cy="3778369"/>
          </a:xfrm>
          <a:prstGeom prst="rect">
            <a:avLst/>
          </a:prstGeom>
        </p:spPr>
      </p:pic>
    </p:spTree>
    <p:extLst>
      <p:ext uri="{BB962C8B-B14F-4D97-AF65-F5344CB8AC3E}">
        <p14:creationId xmlns:p14="http://schemas.microsoft.com/office/powerpoint/2010/main" val="2501346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pPr algn="ctr"/>
            <a:r>
              <a:rPr lang="en-US" sz="2800" b="1" dirty="0">
                <a:solidFill>
                  <a:schemeClr val="accent5">
                    <a:lumMod val="75000"/>
                  </a:schemeClr>
                </a:solidFill>
                <a:latin typeface="Cambria" panose="02040503050406030204" pitchFamily="18" charset="0"/>
              </a:rPr>
              <a:t>The study regarding the relationship tourism-waste management, around the world</a:t>
            </a:r>
            <a:endParaRPr lang="ro-RO" sz="2800" dirty="0">
              <a:solidFill>
                <a:schemeClr val="accent5">
                  <a:lumMod val="75000"/>
                </a:schemeClr>
              </a:solidFill>
            </a:endParaRPr>
          </a:p>
        </p:txBody>
      </p:sp>
      <p:sp>
        <p:nvSpPr>
          <p:cNvPr id="3" name="Substituent conținut 2"/>
          <p:cNvSpPr>
            <a:spLocks noGrp="1"/>
          </p:cNvSpPr>
          <p:nvPr>
            <p:ph idx="1"/>
          </p:nvPr>
        </p:nvSpPr>
        <p:spPr/>
        <p:txBody>
          <a:bodyPr>
            <a:normAutofit lnSpcReduction="10000"/>
          </a:bodyPr>
          <a:lstStyle/>
          <a:p>
            <a:pPr algn="just">
              <a:buFont typeface="Wingdings" panose="05000000000000000000" pitchFamily="2" charset="2"/>
              <a:buChar char="§"/>
            </a:pPr>
            <a:r>
              <a:rPr lang="ro-RO" sz="1800" dirty="0">
                <a:solidFill>
                  <a:schemeClr val="accent5">
                    <a:lumMod val="75000"/>
                  </a:schemeClr>
                </a:solidFill>
                <a:latin typeface="Cambria" panose="02040503050406030204" pitchFamily="18" charset="0"/>
              </a:rPr>
              <a:t>W</a:t>
            </a:r>
            <a:r>
              <a:rPr lang="en-US" sz="1800" dirty="0" err="1">
                <a:solidFill>
                  <a:schemeClr val="accent5">
                    <a:lumMod val="75000"/>
                  </a:schemeClr>
                </a:solidFill>
                <a:latin typeface="Cambria" panose="02040503050406030204" pitchFamily="18" charset="0"/>
              </a:rPr>
              <a:t>aste</a:t>
            </a:r>
            <a:r>
              <a:rPr lang="en-US" sz="1800" dirty="0">
                <a:solidFill>
                  <a:schemeClr val="accent5">
                    <a:lumMod val="75000"/>
                  </a:schemeClr>
                </a:solidFill>
                <a:latin typeface="Cambria" panose="02040503050406030204" pitchFamily="18" charset="0"/>
              </a:rPr>
              <a:t> are abandoned or left behind near tourist paths, trails, footpaths, forest openings, forests and sometimes are found accumulated in water bodies or even glaciers (Pickering </a:t>
            </a:r>
            <a:r>
              <a:rPr lang="ro-RO" sz="1800" dirty="0">
                <a:solidFill>
                  <a:schemeClr val="accent5">
                    <a:lumMod val="75000"/>
                  </a:schemeClr>
                </a:solidFill>
                <a:latin typeface="Cambria" panose="02040503050406030204" pitchFamily="18" charset="0"/>
              </a:rPr>
              <a:t>&amp;</a:t>
            </a:r>
            <a:r>
              <a:rPr lang="en-US" sz="1800" dirty="0">
                <a:solidFill>
                  <a:schemeClr val="accent5">
                    <a:lumMod val="75000"/>
                  </a:schemeClr>
                </a:solidFill>
                <a:latin typeface="Cambria" panose="02040503050406030204" pitchFamily="18" charset="0"/>
              </a:rPr>
              <a:t> Barros, 2015; Welling, </a:t>
            </a:r>
            <a:r>
              <a:rPr lang="en-US" sz="1800" dirty="0" err="1">
                <a:solidFill>
                  <a:schemeClr val="accent5">
                    <a:lumMod val="75000"/>
                  </a:schemeClr>
                </a:solidFill>
                <a:latin typeface="Cambria" panose="02040503050406030204" pitchFamily="18" charset="0"/>
              </a:rPr>
              <a:t>Árnason</a:t>
            </a:r>
            <a:r>
              <a:rPr lang="en-US" sz="1800" dirty="0">
                <a:solidFill>
                  <a:schemeClr val="accent5">
                    <a:lumMod val="75000"/>
                  </a:schemeClr>
                </a:solidFill>
                <a:latin typeface="Cambria" panose="02040503050406030204" pitchFamily="18" charset="0"/>
              </a:rPr>
              <a:t> </a:t>
            </a:r>
            <a:r>
              <a:rPr lang="ro-RO" sz="1800" dirty="0">
                <a:solidFill>
                  <a:schemeClr val="accent5">
                    <a:lumMod val="75000"/>
                  </a:schemeClr>
                </a:solidFill>
                <a:latin typeface="Cambria" panose="02040503050406030204" pitchFamily="18" charset="0"/>
              </a:rPr>
              <a:t>&amp;</a:t>
            </a:r>
            <a:r>
              <a:rPr lang="en-US" sz="1800" dirty="0" err="1">
                <a:solidFill>
                  <a:schemeClr val="accent5">
                    <a:lumMod val="75000"/>
                  </a:schemeClr>
                </a:solidFill>
                <a:latin typeface="Cambria" panose="02040503050406030204" pitchFamily="18" charset="0"/>
              </a:rPr>
              <a:t>Ólafsdottír</a:t>
            </a:r>
            <a:r>
              <a:rPr lang="en-US" sz="1800" dirty="0">
                <a:solidFill>
                  <a:schemeClr val="accent5">
                    <a:lumMod val="75000"/>
                  </a:schemeClr>
                </a:solidFill>
                <a:latin typeface="Cambria" panose="02040503050406030204" pitchFamily="18" charset="0"/>
              </a:rPr>
              <a:t>, 2015 cited in </a:t>
            </a:r>
            <a:r>
              <a:rPr lang="en-US" sz="1800" dirty="0" err="1">
                <a:solidFill>
                  <a:schemeClr val="accent5">
                    <a:lumMod val="75000"/>
                  </a:schemeClr>
                </a:solidFill>
                <a:latin typeface="Cambria" panose="02040503050406030204" pitchFamily="18" charset="0"/>
              </a:rPr>
              <a:t>Semernya</a:t>
            </a:r>
            <a:r>
              <a:rPr lang="en-US" sz="1800" dirty="0">
                <a:solidFill>
                  <a:schemeClr val="accent5">
                    <a:lumMod val="75000"/>
                  </a:schemeClr>
                </a:solidFill>
                <a:latin typeface="Cambria" panose="02040503050406030204" pitchFamily="18" charset="0"/>
              </a:rPr>
              <a:t> et al., 2016)</a:t>
            </a:r>
            <a:r>
              <a:rPr lang="ro-RO" sz="1800" dirty="0">
                <a:solidFill>
                  <a:schemeClr val="accent5">
                    <a:lumMod val="75000"/>
                  </a:schemeClr>
                </a:solidFill>
                <a:latin typeface="Cambria" panose="02040503050406030204" pitchFamily="18" charset="0"/>
              </a:rPr>
              <a:t>;</a:t>
            </a:r>
          </a:p>
          <a:p>
            <a:pPr marL="0" indent="0" algn="just">
              <a:buNone/>
            </a:pPr>
            <a:endParaRPr lang="ro-RO" sz="1800" dirty="0">
              <a:solidFill>
                <a:schemeClr val="accent5">
                  <a:lumMod val="75000"/>
                </a:schemeClr>
              </a:solidFill>
              <a:latin typeface="Cambria" panose="02040503050406030204" pitchFamily="18" charset="0"/>
            </a:endParaRPr>
          </a:p>
          <a:p>
            <a:pPr algn="just">
              <a:buFont typeface="Wingdings" panose="05000000000000000000" pitchFamily="2" charset="2"/>
              <a:buChar char="§"/>
            </a:pPr>
            <a:r>
              <a:rPr lang="ro-RO" sz="1800" dirty="0">
                <a:solidFill>
                  <a:schemeClr val="accent5">
                    <a:lumMod val="75000"/>
                  </a:schemeClr>
                </a:solidFill>
                <a:latin typeface="Cambria" panose="02040503050406030204" pitchFamily="18" charset="0"/>
              </a:rPr>
              <a:t>A </a:t>
            </a:r>
            <a:r>
              <a:rPr lang="ro-RO" sz="1800" dirty="0" err="1">
                <a:solidFill>
                  <a:schemeClr val="accent5">
                    <a:lumMod val="75000"/>
                  </a:schemeClr>
                </a:solidFill>
                <a:latin typeface="Cambria" panose="02040503050406030204" pitchFamily="18" charset="0"/>
              </a:rPr>
              <a:t>common</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type</a:t>
            </a:r>
            <a:r>
              <a:rPr lang="ro-RO" sz="1800" dirty="0">
                <a:solidFill>
                  <a:schemeClr val="accent5">
                    <a:lumMod val="75000"/>
                  </a:schemeClr>
                </a:solidFill>
                <a:latin typeface="Cambria" panose="02040503050406030204" pitchFamily="18" charset="0"/>
              </a:rPr>
              <a:t> of </a:t>
            </a:r>
            <a:r>
              <a:rPr lang="ro-RO" sz="1800" dirty="0" err="1">
                <a:solidFill>
                  <a:schemeClr val="accent5">
                    <a:lumMod val="75000"/>
                  </a:schemeClr>
                </a:solidFill>
                <a:latin typeface="Cambria" panose="02040503050406030204" pitchFamily="18" charset="0"/>
              </a:rPr>
              <a:t>waste</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when</a:t>
            </a:r>
            <a:r>
              <a:rPr lang="ro-RO" sz="1800" dirty="0">
                <a:solidFill>
                  <a:schemeClr val="accent5">
                    <a:lumMod val="75000"/>
                  </a:schemeClr>
                </a:solidFill>
                <a:latin typeface="Cambria" panose="02040503050406030204" pitchFamily="18" charset="0"/>
              </a:rPr>
              <a:t> it </a:t>
            </a:r>
            <a:r>
              <a:rPr lang="ro-RO" sz="1800" dirty="0" err="1">
                <a:solidFill>
                  <a:schemeClr val="accent5">
                    <a:lumMod val="75000"/>
                  </a:schemeClr>
                </a:solidFill>
                <a:latin typeface="Cambria" panose="02040503050406030204" pitchFamily="18" charset="0"/>
              </a:rPr>
              <a:t>comes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to</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adventure</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tourism</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trekking</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climbing</a:t>
            </a:r>
            <a:r>
              <a:rPr lang="ro-RO" sz="1800" dirty="0">
                <a:solidFill>
                  <a:schemeClr val="accent5">
                    <a:lumMod val="75000"/>
                  </a:schemeClr>
                </a:solidFill>
                <a:latin typeface="Cambria" panose="02040503050406030204" pitchFamily="18" charset="0"/>
              </a:rPr>
              <a:t>) are </a:t>
            </a:r>
            <a:r>
              <a:rPr lang="en-US" sz="1800" dirty="0">
                <a:solidFill>
                  <a:schemeClr val="accent5">
                    <a:lumMod val="75000"/>
                  </a:schemeClr>
                </a:solidFill>
                <a:latin typeface="Cambria" panose="02040503050406030204" pitchFamily="18" charset="0"/>
              </a:rPr>
              <a:t>human waste (urine and </a:t>
            </a:r>
            <a:r>
              <a:rPr lang="en-US" sz="1800" dirty="0" err="1">
                <a:solidFill>
                  <a:schemeClr val="accent5">
                    <a:lumMod val="75000"/>
                  </a:schemeClr>
                </a:solidFill>
                <a:latin typeface="Cambria" panose="02040503050406030204" pitchFamily="18" charset="0"/>
              </a:rPr>
              <a:t>faeces</a:t>
            </a:r>
            <a:r>
              <a:rPr lang="en-US" sz="1800" dirty="0">
                <a:solidFill>
                  <a:schemeClr val="accent5">
                    <a:lumMod val="75000"/>
                  </a:schemeClr>
                </a:solidFill>
                <a:latin typeface="Cambria" panose="02040503050406030204" pitchFamily="18" charset="0"/>
              </a:rPr>
              <a:t>) or litter </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which</a:t>
            </a:r>
            <a:r>
              <a:rPr lang="ro-RO" sz="1800" dirty="0">
                <a:solidFill>
                  <a:schemeClr val="accent5">
                    <a:lumMod val="75000"/>
                  </a:schemeClr>
                </a:solidFill>
                <a:latin typeface="Cambria" panose="02040503050406030204" pitchFamily="18" charset="0"/>
              </a:rPr>
              <a:t> are </a:t>
            </a:r>
            <a:r>
              <a:rPr lang="ro-RO" sz="1800" dirty="0" err="1">
                <a:solidFill>
                  <a:schemeClr val="accent5">
                    <a:lumMod val="75000"/>
                  </a:schemeClr>
                </a:solidFill>
                <a:latin typeface="Cambria" panose="02040503050406030204" pitchFamily="18" charset="0"/>
              </a:rPr>
              <a:t>polluting</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the</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environment</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with</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significant</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consequences</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especially</a:t>
            </a:r>
            <a:r>
              <a:rPr lang="ro-RO" sz="1800" dirty="0">
                <a:solidFill>
                  <a:schemeClr val="accent5">
                    <a:lumMod val="75000"/>
                  </a:schemeClr>
                </a:solidFill>
                <a:latin typeface="Cambria" panose="02040503050406030204" pitchFamily="18" charset="0"/>
              </a:rPr>
              <a:t> at </a:t>
            </a:r>
            <a:r>
              <a:rPr lang="ro-RO" sz="1800" dirty="0" err="1">
                <a:solidFill>
                  <a:schemeClr val="accent5">
                    <a:lumMod val="75000"/>
                  </a:schemeClr>
                </a:solidFill>
                <a:latin typeface="Cambria" panose="02040503050406030204" pitchFamily="18" charset="0"/>
              </a:rPr>
              <a:t>high</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altitudes</a:t>
            </a:r>
            <a:r>
              <a:rPr lang="ro-RO" sz="1800" dirty="0">
                <a:solidFill>
                  <a:schemeClr val="accent5">
                    <a:lumMod val="75000"/>
                  </a:schemeClr>
                </a:solidFill>
                <a:latin typeface="Cambria" panose="02040503050406030204" pitchFamily="18" charset="0"/>
              </a:rPr>
              <a:t> (over 1500 m) in intensive </a:t>
            </a:r>
            <a:r>
              <a:rPr lang="ro-RO" sz="1800" dirty="0" err="1">
                <a:solidFill>
                  <a:schemeClr val="accent5">
                    <a:lumMod val="75000"/>
                  </a:schemeClr>
                </a:solidFill>
                <a:latin typeface="Cambria" panose="02040503050406030204" pitchFamily="18" charset="0"/>
              </a:rPr>
              <a:t>frequented</a:t>
            </a:r>
            <a:r>
              <a:rPr lang="ro-RO" sz="1800" dirty="0">
                <a:solidFill>
                  <a:schemeClr val="accent5">
                    <a:lumMod val="75000"/>
                  </a:schemeClr>
                </a:solidFill>
                <a:latin typeface="Cambria" panose="02040503050406030204" pitchFamily="18" charset="0"/>
              </a:rPr>
              <a:t> </a:t>
            </a:r>
            <a:r>
              <a:rPr lang="ro-RO" sz="1800" dirty="0" err="1">
                <a:solidFill>
                  <a:schemeClr val="accent5">
                    <a:lumMod val="75000"/>
                  </a:schemeClr>
                </a:solidFill>
                <a:latin typeface="Cambria" panose="02040503050406030204" pitchFamily="18" charset="0"/>
              </a:rPr>
              <a:t>areas</a:t>
            </a:r>
            <a:r>
              <a:rPr lang="ro-RO" sz="1800" dirty="0">
                <a:solidFill>
                  <a:schemeClr val="accent5">
                    <a:lumMod val="75000"/>
                  </a:schemeClr>
                </a:solidFill>
                <a:latin typeface="Cambria" panose="02040503050406030204" pitchFamily="18" charset="0"/>
              </a:rPr>
              <a:t> (Everest, Kilimanjaro, Kenya, The </a:t>
            </a:r>
            <a:r>
              <a:rPr lang="ro-RO" sz="1800" dirty="0" err="1">
                <a:solidFill>
                  <a:schemeClr val="accent5">
                    <a:lumMod val="75000"/>
                  </a:schemeClr>
                </a:solidFill>
                <a:latin typeface="Cambria" panose="02040503050406030204" pitchFamily="18" charset="0"/>
              </a:rPr>
              <a:t>Rocky</a:t>
            </a:r>
            <a:r>
              <a:rPr lang="ro-RO" sz="1800" dirty="0">
                <a:solidFill>
                  <a:schemeClr val="accent5">
                    <a:lumMod val="75000"/>
                  </a:schemeClr>
                </a:solidFill>
                <a:latin typeface="Cambria" panose="02040503050406030204" pitchFamily="18" charset="0"/>
              </a:rPr>
              <a:t> Mountains, The </a:t>
            </a:r>
            <a:r>
              <a:rPr lang="ro-RO" sz="1800" dirty="0" err="1">
                <a:solidFill>
                  <a:schemeClr val="accent5">
                    <a:lumMod val="75000"/>
                  </a:schemeClr>
                </a:solidFill>
                <a:latin typeface="Cambria" panose="02040503050406030204" pitchFamily="18" charset="0"/>
              </a:rPr>
              <a:t>Andes</a:t>
            </a:r>
            <a:r>
              <a:rPr lang="ro-RO" sz="1800" dirty="0">
                <a:solidFill>
                  <a:schemeClr val="accent5">
                    <a:lumMod val="75000"/>
                  </a:schemeClr>
                </a:solidFill>
                <a:latin typeface="Cambria" panose="02040503050406030204" pitchFamily="18" charset="0"/>
              </a:rPr>
              <a:t>, The </a:t>
            </a:r>
            <a:r>
              <a:rPr lang="ro-RO" sz="1800" dirty="0" err="1">
                <a:solidFill>
                  <a:schemeClr val="accent5">
                    <a:lumMod val="75000"/>
                  </a:schemeClr>
                </a:solidFill>
                <a:latin typeface="Cambria" panose="02040503050406030204" pitchFamily="18" charset="0"/>
              </a:rPr>
              <a:t>Alps</a:t>
            </a:r>
            <a:r>
              <a:rPr lang="ro-RO" sz="1800" dirty="0">
                <a:solidFill>
                  <a:schemeClr val="accent5">
                    <a:lumMod val="75000"/>
                  </a:schemeClr>
                </a:solidFill>
                <a:latin typeface="Cambria" panose="02040503050406030204" pitchFamily="18" charset="0"/>
              </a:rPr>
              <a:t>) (Apollo, 2016; </a:t>
            </a:r>
            <a:r>
              <a:rPr lang="ro-RO" sz="1800" dirty="0" err="1">
                <a:solidFill>
                  <a:schemeClr val="accent5">
                    <a:lumMod val="75000"/>
                  </a:schemeClr>
                </a:solidFill>
                <a:latin typeface="Cambria" panose="02040503050406030204" pitchFamily="18" charset="0"/>
              </a:rPr>
              <a:t>Kaseva</a:t>
            </a:r>
            <a:r>
              <a:rPr lang="ro-RO" sz="1800" dirty="0">
                <a:solidFill>
                  <a:schemeClr val="accent5">
                    <a:lumMod val="75000"/>
                  </a:schemeClr>
                </a:solidFill>
                <a:latin typeface="Cambria" panose="02040503050406030204" pitchFamily="18" charset="0"/>
              </a:rPr>
              <a:t>, 2009; </a:t>
            </a:r>
            <a:r>
              <a:rPr lang="ro-RO" sz="1800" dirty="0" err="1">
                <a:solidFill>
                  <a:schemeClr val="accent5">
                    <a:lumMod val="75000"/>
                  </a:schemeClr>
                </a:solidFill>
                <a:latin typeface="Cambria" panose="02040503050406030204" pitchFamily="18" charset="0"/>
              </a:rPr>
              <a:t>Lebersorger</a:t>
            </a:r>
            <a:r>
              <a:rPr lang="ro-RO" sz="1800" dirty="0">
                <a:solidFill>
                  <a:schemeClr val="accent5">
                    <a:lumMod val="75000"/>
                  </a:schemeClr>
                </a:solidFill>
                <a:latin typeface="Cambria" panose="02040503050406030204" pitchFamily="18" charset="0"/>
              </a:rPr>
              <a:t> et al., 2010; </a:t>
            </a:r>
            <a:r>
              <a:rPr lang="ro-RO" sz="1800" dirty="0" err="1">
                <a:solidFill>
                  <a:schemeClr val="accent5">
                    <a:lumMod val="75000"/>
                  </a:schemeClr>
                </a:solidFill>
                <a:latin typeface="Cambria" panose="02040503050406030204" pitchFamily="18" charset="0"/>
              </a:rPr>
              <a:t>Semernya</a:t>
            </a:r>
            <a:r>
              <a:rPr lang="ro-RO" sz="1800" dirty="0">
                <a:solidFill>
                  <a:schemeClr val="accent5">
                    <a:lumMod val="75000"/>
                  </a:schemeClr>
                </a:solidFill>
                <a:latin typeface="Cambria" panose="02040503050406030204" pitchFamily="18" charset="0"/>
              </a:rPr>
              <a:t> et al. 2016; Hu et al., 2018), but c</a:t>
            </a:r>
            <a:r>
              <a:rPr lang="en-US" sz="1800" dirty="0" err="1">
                <a:solidFill>
                  <a:schemeClr val="accent5">
                    <a:lumMod val="75000"/>
                  </a:schemeClr>
                </a:solidFill>
                <a:latin typeface="Cambria" panose="02040503050406030204" pitchFamily="18" charset="0"/>
              </a:rPr>
              <a:t>ases</a:t>
            </a:r>
            <a:r>
              <a:rPr lang="en-US" sz="1800" dirty="0">
                <a:solidFill>
                  <a:schemeClr val="accent5">
                    <a:lumMod val="75000"/>
                  </a:schemeClr>
                </a:solidFill>
                <a:latin typeface="Cambria" panose="02040503050406030204" pitchFamily="18" charset="0"/>
              </a:rPr>
              <a:t> of contamination were reported also in Europe (Edwards, 2015; Goodwin, </a:t>
            </a:r>
            <a:r>
              <a:rPr lang="en-US" sz="1800" dirty="0" err="1">
                <a:solidFill>
                  <a:schemeClr val="accent5">
                    <a:lumMod val="75000"/>
                  </a:schemeClr>
                </a:solidFill>
                <a:latin typeface="Cambria" panose="02040503050406030204" pitchFamily="18" charset="0"/>
              </a:rPr>
              <a:t>Loso</a:t>
            </a:r>
            <a:r>
              <a:rPr lang="en-US" sz="1800" dirty="0">
                <a:solidFill>
                  <a:schemeClr val="accent5">
                    <a:lumMod val="75000"/>
                  </a:schemeClr>
                </a:solidFill>
                <a:latin typeface="Cambria" panose="02040503050406030204" pitchFamily="18" charset="0"/>
              </a:rPr>
              <a:t> </a:t>
            </a:r>
            <a:r>
              <a:rPr lang="ro-RO" sz="1800" dirty="0">
                <a:solidFill>
                  <a:schemeClr val="accent5">
                    <a:lumMod val="75000"/>
                  </a:schemeClr>
                </a:solidFill>
                <a:latin typeface="Cambria" panose="02040503050406030204" pitchFamily="18" charset="0"/>
              </a:rPr>
              <a:t>&amp; </a:t>
            </a:r>
            <a:r>
              <a:rPr lang="en-US" sz="1800" dirty="0">
                <a:solidFill>
                  <a:schemeClr val="accent5">
                    <a:lumMod val="75000"/>
                  </a:schemeClr>
                </a:solidFill>
                <a:latin typeface="Cambria" panose="02040503050406030204" pitchFamily="18" charset="0"/>
              </a:rPr>
              <a:t>Braun, 2012 cited </a:t>
            </a:r>
            <a:r>
              <a:rPr lang="en-US" sz="1800" dirty="0" err="1">
                <a:solidFill>
                  <a:schemeClr val="accent5">
                    <a:lumMod val="75000"/>
                  </a:schemeClr>
                </a:solidFill>
                <a:latin typeface="Cambria" panose="02040503050406030204" pitchFamily="18" charset="0"/>
              </a:rPr>
              <a:t>în</a:t>
            </a:r>
            <a:r>
              <a:rPr lang="en-US" sz="1800" dirty="0">
                <a:solidFill>
                  <a:schemeClr val="accent5">
                    <a:lumMod val="75000"/>
                  </a:schemeClr>
                </a:solidFill>
                <a:latin typeface="Cambria" panose="02040503050406030204" pitchFamily="18" charset="0"/>
              </a:rPr>
              <a:t> </a:t>
            </a:r>
            <a:r>
              <a:rPr lang="en-US" sz="1800" dirty="0" err="1">
                <a:solidFill>
                  <a:schemeClr val="accent5">
                    <a:lumMod val="75000"/>
                  </a:schemeClr>
                </a:solidFill>
                <a:latin typeface="Cambria" panose="02040503050406030204" pitchFamily="18" charset="0"/>
              </a:rPr>
              <a:t>Semernya</a:t>
            </a:r>
            <a:r>
              <a:rPr lang="en-US" sz="1800" dirty="0">
                <a:solidFill>
                  <a:schemeClr val="accent5">
                    <a:lumMod val="75000"/>
                  </a:schemeClr>
                </a:solidFill>
                <a:latin typeface="Cambria" panose="02040503050406030204" pitchFamily="18" charset="0"/>
              </a:rPr>
              <a:t> et al., 2016). </a:t>
            </a:r>
            <a:endParaRPr lang="ro-RO" sz="1800" dirty="0">
              <a:solidFill>
                <a:schemeClr val="accent5">
                  <a:lumMod val="75000"/>
                </a:schemeClr>
              </a:solidFill>
              <a:latin typeface="Cambria" panose="02040503050406030204" pitchFamily="18" charset="0"/>
            </a:endParaRPr>
          </a:p>
          <a:p>
            <a:pPr algn="just">
              <a:buFont typeface="Wingdings" panose="05000000000000000000" pitchFamily="2" charset="2"/>
              <a:buChar char="§"/>
            </a:pPr>
            <a:endParaRPr lang="ro-RO" sz="1800" dirty="0">
              <a:solidFill>
                <a:schemeClr val="accent5">
                  <a:lumMod val="75000"/>
                </a:schemeClr>
              </a:solidFill>
              <a:latin typeface="Cambria" panose="02040503050406030204" pitchFamily="18" charset="0"/>
            </a:endParaRPr>
          </a:p>
          <a:p>
            <a:pPr algn="just">
              <a:buFont typeface="Wingdings" panose="05000000000000000000" pitchFamily="2" charset="2"/>
              <a:buChar char="§"/>
            </a:pPr>
            <a:r>
              <a:rPr lang="en-US" sz="1800" dirty="0">
                <a:solidFill>
                  <a:schemeClr val="accent5">
                    <a:lumMod val="75000"/>
                  </a:schemeClr>
                </a:solidFill>
                <a:latin typeface="Cambria" panose="02040503050406030204" pitchFamily="18" charset="0"/>
              </a:rPr>
              <a:t>Apart from the facts mentioned before, these waste are a source of visual and olfactory pollution and determine the proliferation of vectors for different diseases (flies, parasites), fact that influences negative tourist satisfaction and implicitly  the local economy (Hu et al., 2018</a:t>
            </a:r>
            <a:r>
              <a:rPr lang="ro-RO" sz="1800" dirty="0">
                <a:solidFill>
                  <a:schemeClr val="accent5">
                    <a:lumMod val="75000"/>
                  </a:schemeClr>
                </a:solidFill>
                <a:latin typeface="Cambria" panose="02040503050406030204" pitchFamily="18" charset="0"/>
              </a:rPr>
              <a:t>).</a:t>
            </a:r>
          </a:p>
          <a:p>
            <a:pPr marL="0" indent="0" algn="just">
              <a:buNone/>
            </a:pPr>
            <a:r>
              <a:rPr lang="ro-RO" sz="1800" dirty="0">
                <a:solidFill>
                  <a:schemeClr val="accent5">
                    <a:lumMod val="75000"/>
                  </a:schemeClr>
                </a:solidFill>
                <a:latin typeface="Cambria" panose="02040503050406030204" pitchFamily="18" charset="0"/>
              </a:rPr>
              <a:t> </a:t>
            </a:r>
          </a:p>
        </p:txBody>
      </p:sp>
    </p:spTree>
    <p:extLst>
      <p:ext uri="{BB962C8B-B14F-4D97-AF65-F5344CB8AC3E}">
        <p14:creationId xmlns:p14="http://schemas.microsoft.com/office/powerpoint/2010/main" val="846354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pPr algn="ctr"/>
            <a:r>
              <a:rPr lang="ro-RO" sz="2400" b="1" dirty="0">
                <a:solidFill>
                  <a:schemeClr val="accent5">
                    <a:lumMod val="75000"/>
                  </a:schemeClr>
                </a:solidFill>
                <a:latin typeface="Cambria" panose="02040503050406030204" pitchFamily="18" charset="0"/>
              </a:rPr>
              <a:t>A</a:t>
            </a:r>
            <a:r>
              <a:rPr lang="en-US" sz="2400" b="1" dirty="0">
                <a:solidFill>
                  <a:schemeClr val="accent5">
                    <a:lumMod val="75000"/>
                  </a:schemeClr>
                </a:solidFill>
                <a:latin typeface="Cambria" panose="02040503050406030204" pitchFamily="18" charset="0"/>
              </a:rPr>
              <a:t> critical analysis  regarding the relationship tourism-waste management  in Romania’s mountain area</a:t>
            </a:r>
            <a:endParaRPr lang="ro-RO" sz="2400" b="1" dirty="0">
              <a:solidFill>
                <a:schemeClr val="accent5">
                  <a:lumMod val="75000"/>
                </a:schemeClr>
              </a:solidFill>
              <a:latin typeface="Cambria" panose="02040503050406030204" pitchFamily="18" charset="0"/>
            </a:endParaRPr>
          </a:p>
        </p:txBody>
      </p:sp>
      <p:sp>
        <p:nvSpPr>
          <p:cNvPr id="3" name="Substituent conținut 2"/>
          <p:cNvSpPr>
            <a:spLocks noGrp="1"/>
          </p:cNvSpPr>
          <p:nvPr>
            <p:ph idx="1"/>
          </p:nvPr>
        </p:nvSpPr>
        <p:spPr>
          <a:xfrm>
            <a:off x="838200" y="1535502"/>
            <a:ext cx="10515600" cy="5175849"/>
          </a:xfrm>
        </p:spPr>
        <p:txBody>
          <a:bodyPr>
            <a:normAutofit lnSpcReduction="10000"/>
          </a:bodyPr>
          <a:lstStyle/>
          <a:p>
            <a:pPr marL="0" indent="0" algn="just">
              <a:buNone/>
            </a:pPr>
            <a:r>
              <a:rPr lang="en-US" sz="1800" dirty="0">
                <a:solidFill>
                  <a:schemeClr val="accent5">
                    <a:lumMod val="75000"/>
                  </a:schemeClr>
                </a:solidFill>
                <a:latin typeface="Cambria" panose="02040503050406030204" pitchFamily="18" charset="0"/>
              </a:rPr>
              <a:t>In Romania the mountain area accounts for </a:t>
            </a:r>
            <a:r>
              <a:rPr lang="en-US" sz="1800" dirty="0" err="1">
                <a:solidFill>
                  <a:schemeClr val="accent5">
                    <a:lumMod val="75000"/>
                  </a:schemeClr>
                </a:solidFill>
                <a:latin typeface="Cambria" panose="02040503050406030204" pitchFamily="18" charset="0"/>
              </a:rPr>
              <a:t>aprox</a:t>
            </a:r>
            <a:r>
              <a:rPr lang="en-US" sz="1800" dirty="0">
                <a:solidFill>
                  <a:schemeClr val="accent5">
                    <a:lumMod val="75000"/>
                  </a:schemeClr>
                </a:solidFill>
                <a:latin typeface="Cambria" panose="02040503050406030204" pitchFamily="18" charset="0"/>
              </a:rPr>
              <a:t>. 30% of total surface (</a:t>
            </a:r>
            <a:r>
              <a:rPr lang="en-US" sz="1800" dirty="0" err="1">
                <a:solidFill>
                  <a:schemeClr val="accent5">
                    <a:lumMod val="75000"/>
                  </a:schemeClr>
                </a:solidFill>
                <a:latin typeface="Cambria" panose="02040503050406030204" pitchFamily="18" charset="0"/>
              </a:rPr>
              <a:t>Ungureanu</a:t>
            </a:r>
            <a:r>
              <a:rPr lang="en-US" sz="1800" dirty="0">
                <a:solidFill>
                  <a:schemeClr val="accent5">
                    <a:lumMod val="75000"/>
                  </a:schemeClr>
                </a:solidFill>
                <a:latin typeface="Cambria" panose="02040503050406030204" pitchFamily="18" charset="0"/>
              </a:rPr>
              <a:t>, Ministry of Agriculture and Rural Development – National Agency of Mountain Area), the spectacular beauty of </a:t>
            </a:r>
            <a:r>
              <a:rPr lang="en-US" sz="1800" dirty="0" err="1">
                <a:solidFill>
                  <a:schemeClr val="accent5">
                    <a:lumMod val="75000"/>
                  </a:schemeClr>
                </a:solidFill>
                <a:latin typeface="Cambria" panose="02040503050406030204" pitchFamily="18" charset="0"/>
              </a:rPr>
              <a:t>carpathian</a:t>
            </a:r>
            <a:r>
              <a:rPr lang="en-US" sz="1800" dirty="0">
                <a:solidFill>
                  <a:schemeClr val="accent5">
                    <a:lumMod val="75000"/>
                  </a:schemeClr>
                </a:solidFill>
                <a:latin typeface="Cambria" panose="02040503050406030204" pitchFamily="18" charset="0"/>
              </a:rPr>
              <a:t> mountain areas (see figure 2) attracting  a large number of tourists which show a predilection for rural mountain areas (</a:t>
            </a:r>
            <a:r>
              <a:rPr lang="en-US" sz="1800" dirty="0" err="1">
                <a:solidFill>
                  <a:schemeClr val="accent5">
                    <a:lumMod val="75000"/>
                  </a:schemeClr>
                </a:solidFill>
                <a:latin typeface="Cambria" panose="02040503050406030204" pitchFamily="18" charset="0"/>
              </a:rPr>
              <a:t>Ibănescu</a:t>
            </a:r>
            <a:r>
              <a:rPr lang="en-US" sz="1800" dirty="0">
                <a:solidFill>
                  <a:schemeClr val="accent5">
                    <a:lumMod val="75000"/>
                  </a:schemeClr>
                </a:solidFill>
                <a:latin typeface="Cambria" panose="02040503050406030204" pitchFamily="18" charset="0"/>
              </a:rPr>
              <a:t> et al., 2018)</a:t>
            </a:r>
            <a:r>
              <a:rPr lang="ro-RO" sz="1800" dirty="0">
                <a:solidFill>
                  <a:schemeClr val="accent5">
                    <a:lumMod val="75000"/>
                  </a:schemeClr>
                </a:solidFill>
                <a:latin typeface="Cambria" panose="02040503050406030204" pitchFamily="18" charset="0"/>
              </a:rPr>
              <a:t>.</a:t>
            </a:r>
            <a:endParaRPr lang="en-US" sz="1800" dirty="0">
              <a:solidFill>
                <a:schemeClr val="accent5">
                  <a:lumMod val="75000"/>
                </a:schemeClr>
              </a:solidFill>
              <a:latin typeface="Cambria" panose="02040503050406030204" pitchFamily="18" charset="0"/>
            </a:endParaRPr>
          </a:p>
          <a:p>
            <a:pPr marL="0" indent="0">
              <a:buNone/>
            </a:pPr>
            <a:endParaRPr lang="ro-RO" dirty="0"/>
          </a:p>
          <a:p>
            <a:pPr marL="0" indent="0">
              <a:buNone/>
            </a:pPr>
            <a:endParaRPr lang="en-US" dirty="0"/>
          </a:p>
          <a:p>
            <a:pPr marL="0" indent="0">
              <a:buNone/>
            </a:pPr>
            <a:endParaRPr lang="ro-RO" dirty="0"/>
          </a:p>
          <a:p>
            <a:pPr marL="0" indent="0">
              <a:buNone/>
            </a:pPr>
            <a:endParaRPr lang="ro-RO" dirty="0"/>
          </a:p>
          <a:p>
            <a:pPr marL="0" indent="0">
              <a:buNone/>
            </a:pPr>
            <a:endParaRPr lang="ro-RO" dirty="0"/>
          </a:p>
          <a:p>
            <a:pPr marL="0" indent="0">
              <a:buNone/>
            </a:pPr>
            <a:endParaRPr lang="ro-RO" dirty="0"/>
          </a:p>
          <a:p>
            <a:pPr marL="0" indent="0" algn="ctr">
              <a:buNone/>
            </a:pPr>
            <a:endParaRPr lang="ro-RO" dirty="0"/>
          </a:p>
          <a:p>
            <a:pPr marL="0" indent="0" algn="ctr">
              <a:buNone/>
            </a:pPr>
            <a:endParaRPr lang="ro-RO" sz="1000" dirty="0">
              <a:latin typeface="Cambria" panose="02040503050406030204" pitchFamily="18" charset="0"/>
            </a:endParaRPr>
          </a:p>
          <a:p>
            <a:pPr marL="0" indent="0" algn="ctr">
              <a:buNone/>
            </a:pPr>
            <a:endParaRPr lang="ro-RO" sz="1000" dirty="0">
              <a:latin typeface="Cambria" panose="02040503050406030204" pitchFamily="18" charset="0"/>
            </a:endParaRPr>
          </a:p>
          <a:p>
            <a:pPr marL="0" indent="0" algn="ctr">
              <a:buNone/>
            </a:pPr>
            <a:r>
              <a:rPr lang="ro-RO" sz="1000" dirty="0" err="1">
                <a:latin typeface="Cambria" panose="02040503050406030204" pitchFamily="18" charset="0"/>
              </a:rPr>
              <a:t>Figure</a:t>
            </a:r>
            <a:r>
              <a:rPr lang="ro-RO" sz="1000" dirty="0">
                <a:latin typeface="Cambria" panose="02040503050406030204" pitchFamily="18" charset="0"/>
              </a:rPr>
              <a:t> 2. </a:t>
            </a:r>
            <a:r>
              <a:rPr lang="ro-RO" sz="1000" dirty="0" err="1">
                <a:latin typeface="Cambria" panose="02040503050406030204" pitchFamily="18" charset="0"/>
              </a:rPr>
              <a:t>Mountain</a:t>
            </a:r>
            <a:r>
              <a:rPr lang="ro-RO" sz="1000" dirty="0">
                <a:latin typeface="Cambria" panose="02040503050406030204" pitchFamily="18" charset="0"/>
              </a:rPr>
              <a:t> </a:t>
            </a:r>
            <a:r>
              <a:rPr lang="ro-RO" sz="1000" dirty="0" err="1">
                <a:latin typeface="Cambria" panose="02040503050406030204" pitchFamily="18" charset="0"/>
              </a:rPr>
              <a:t>landscape</a:t>
            </a:r>
            <a:r>
              <a:rPr lang="ro-RO" sz="1000" dirty="0">
                <a:latin typeface="Cambria" panose="02040503050406030204" pitchFamily="18" charset="0"/>
              </a:rPr>
              <a:t> Vatra Dornei (</a:t>
            </a:r>
            <a:r>
              <a:rPr lang="ro-RO" sz="1000" dirty="0" err="1">
                <a:latin typeface="Cambria" panose="02040503050406030204" pitchFamily="18" charset="0"/>
              </a:rPr>
              <a:t>Photo</a:t>
            </a:r>
            <a:r>
              <a:rPr lang="ro-RO" sz="1000" dirty="0">
                <a:latin typeface="Cambria" panose="02040503050406030204" pitchFamily="18" charset="0"/>
              </a:rPr>
              <a:t> </a:t>
            </a:r>
            <a:r>
              <a:rPr lang="ro-RO" sz="1000" dirty="0" err="1">
                <a:latin typeface="Cambria" panose="02040503050406030204" pitchFamily="18" charset="0"/>
              </a:rPr>
              <a:t>source</a:t>
            </a:r>
            <a:r>
              <a:rPr lang="ro-RO" sz="1000" dirty="0">
                <a:latin typeface="Cambria" panose="02040503050406030204" pitchFamily="18" charset="0"/>
              </a:rPr>
              <a:t>: Emanuela-Adina Cociș)</a:t>
            </a:r>
          </a:p>
        </p:txBody>
      </p:sp>
      <p:pic>
        <p:nvPicPr>
          <p:cNvPr id="5" name="Imagine 4"/>
          <p:cNvPicPr>
            <a:picLocks noChangeAspect="1"/>
          </p:cNvPicPr>
          <p:nvPr/>
        </p:nvPicPr>
        <p:blipFill>
          <a:blip r:embed="rId2"/>
          <a:stretch>
            <a:fillRect/>
          </a:stretch>
        </p:blipFill>
        <p:spPr>
          <a:xfrm>
            <a:off x="2400647" y="2708320"/>
            <a:ext cx="2627604" cy="3505504"/>
          </a:xfrm>
          <a:prstGeom prst="rect">
            <a:avLst/>
          </a:prstGeom>
        </p:spPr>
      </p:pic>
      <p:pic>
        <p:nvPicPr>
          <p:cNvPr id="6" name="Imagine 5"/>
          <p:cNvPicPr>
            <a:picLocks noChangeAspect="1"/>
          </p:cNvPicPr>
          <p:nvPr/>
        </p:nvPicPr>
        <p:blipFill>
          <a:blip r:embed="rId3"/>
          <a:stretch>
            <a:fillRect/>
          </a:stretch>
        </p:blipFill>
        <p:spPr>
          <a:xfrm>
            <a:off x="6418169" y="2708320"/>
            <a:ext cx="2633700" cy="3511600"/>
          </a:xfrm>
          <a:prstGeom prst="rect">
            <a:avLst/>
          </a:prstGeom>
        </p:spPr>
      </p:pic>
    </p:spTree>
    <p:extLst>
      <p:ext uri="{BB962C8B-B14F-4D97-AF65-F5344CB8AC3E}">
        <p14:creationId xmlns:p14="http://schemas.microsoft.com/office/powerpoint/2010/main" val="1558245712"/>
      </p:ext>
    </p:extLst>
  </p:cSld>
  <p:clrMapOvr>
    <a:masterClrMapping/>
  </p:clrMapOvr>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3953</Words>
  <Application>Microsoft Office PowerPoint</Application>
  <PresentationFormat>Widescreen</PresentationFormat>
  <Paragraphs>167</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Narrow</vt:lpstr>
      <vt:lpstr>Calibri</vt:lpstr>
      <vt:lpstr>Calibri Light</vt:lpstr>
      <vt:lpstr>Cambria</vt:lpstr>
      <vt:lpstr>Courier New</vt:lpstr>
      <vt:lpstr>Wingdings</vt:lpstr>
      <vt:lpstr>Temă Office</vt:lpstr>
      <vt:lpstr> </vt:lpstr>
      <vt:lpstr>Content</vt:lpstr>
      <vt:lpstr>Introduction </vt:lpstr>
      <vt:lpstr>Introduction</vt:lpstr>
      <vt:lpstr>Research methodology</vt:lpstr>
      <vt:lpstr>The study regarding the relationship tourism-waste management around the world </vt:lpstr>
      <vt:lpstr>The study regarding the relationship tourism-waste management around the world</vt:lpstr>
      <vt:lpstr>The study regarding the relationship tourism-waste management, around the world</vt:lpstr>
      <vt:lpstr>A critical analysis  regarding the relationship tourism-waste management  in Romania’s mountain area</vt:lpstr>
      <vt:lpstr>A critical analysis  regarding the relationship tourism-waste management  in Romania’s mountain area</vt:lpstr>
      <vt:lpstr>A critical analysis  regarding the relationship tourism-waste management  in Romania’s mountain area</vt:lpstr>
      <vt:lpstr>A critical analysis  regarding the relationship tourism-waste management  in Romania’s mountain area</vt:lpstr>
      <vt:lpstr>A critical analysis  regarding the relationship tourism-waste management  in Romania’s mountain area</vt:lpstr>
      <vt:lpstr>A critical analysis  regarding the relationship tourism-waste management  in Romania’s mountain area</vt:lpstr>
      <vt:lpstr>A critical analysis  regarding the relationship tourism-waste management  in Romania’s mountain area</vt:lpstr>
      <vt:lpstr>A critical analysis  regarding the relationship tourism-waste management  in Romania’s mountain area</vt:lpstr>
      <vt:lpstr>A critical analysis  regarding the relationship tourism-waste management  in Romania’s mountain area</vt:lpstr>
      <vt:lpstr>Discussions and conclusions </vt:lpstr>
      <vt:lpstr>Discussions and conclusions</vt:lpstr>
      <vt:lpstr>Acknowledgements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beauty and the beast”: a critical analysis of tourism – waste management relationship in Romania's mountain area </dc:title>
  <dc:creator>Utilizator</dc:creator>
  <cp:lastModifiedBy>Tacu</cp:lastModifiedBy>
  <cp:revision>37</cp:revision>
  <dcterms:created xsi:type="dcterms:W3CDTF">2020-09-10T09:08:03Z</dcterms:created>
  <dcterms:modified xsi:type="dcterms:W3CDTF">2020-09-29T14:35:51Z</dcterms:modified>
</cp:coreProperties>
</file>