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1pPr>
    <a:lvl2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2pPr>
    <a:lvl3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3pPr>
    <a:lvl4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4pPr>
    <a:lvl5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5pPr>
    <a:lvl6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6pPr>
    <a:lvl7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7pPr>
    <a:lvl8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8pPr>
    <a:lvl9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Ref idx="minor">
          <a:srgbClr val="7B867F">
            <a:alpha val="92000"/>
          </a:srgbClr>
        </a:fontRef>
        <a:srgbClr val="7B867F">
          <a:alpha val="92000"/>
        </a:srgbClr>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wholeTbl>
    <a:band2H>
      <a:tcTxStyle/>
      <a:tcStyle>
        <a:tcBdr/>
        <a:fill>
          <a:solidFill>
            <a:srgbClr val="BFC0B3">
              <a:alpha val="30000"/>
            </a:srgbClr>
          </a:solidFill>
        </a:fill>
      </a:tcStyle>
    </a:band2H>
    <a:firstCol>
      <a:tcTxStyle b="on" i="off">
        <a:fontRef idx="minor">
          <a:srgbClr val="F5F5EA"/>
        </a:fontRef>
        <a:srgbClr val="F5F5EA"/>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firstCol>
    <a:lastRow>
      <a:tcTxStyle b="on" i="off">
        <a:fontRef idx="minor">
          <a:srgbClr val="7B867F">
            <a:alpha val="92000"/>
          </a:srgbClr>
        </a:fontRef>
        <a:srgbClr val="7B867F">
          <a:alpha val="92000"/>
        </a:srgbClr>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254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lastRow>
    <a:firstRow>
      <a:tcTxStyle b="on" i="off">
        <a:fontRef idx="minor">
          <a:srgbClr val="F5F5EA"/>
        </a:fontRef>
        <a:srgbClr val="F5F5EA"/>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firstRow>
  </a:tblStyle>
  <a:tblStyle styleId="{C7B018BB-80A7-4F77-B60F-C8B233D01FF8}" styleName="">
    <a:tblBg/>
    <a:wholeTbl>
      <a:tcTxStyle b="on" i="off">
        <a:fontRef idx="minor">
          <a:srgbClr val="7B867F">
            <a:alpha val="92000"/>
          </a:srgbClr>
        </a:fontRef>
        <a:srgbClr val="7B867F">
          <a:alpha val="92000"/>
        </a:srgbClr>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wholeTbl>
    <a:band2H>
      <a:tcTxStyle/>
      <a:tcStyle>
        <a:tcBdr/>
        <a:fill>
          <a:solidFill>
            <a:srgbClr val="BFC0B3">
              <a:alpha val="30000"/>
            </a:srgbClr>
          </a:solidFill>
        </a:fill>
      </a:tcStyle>
    </a:band2H>
    <a:firstCol>
      <a:tcTxStyle b="on" i="off">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firstCol>
    <a:lastRow>
      <a:tcTxStyle b="on" i="off">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lastRow>
    <a:firstRow>
      <a:tcTxStyle b="on" i="off">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firstRow>
  </a:tblStyle>
  <a:tblStyle styleId="{EEE7283C-3CF3-47DC-8721-378D4A62B228}" styleName="">
    <a:tblBg/>
    <a:wholeTbl>
      <a:tcTxStyle b="off" i="off">
        <a:fontRef idx="minor">
          <a:srgbClr val="546056"/>
        </a:fontRef>
        <a:srgbClr val="546056"/>
      </a:tcTxStyle>
      <a:tcStyle>
        <a:tcBdr>
          <a:left>
            <a:ln w="12700" cap="flat">
              <a:solidFill>
                <a:srgbClr val="B59660"/>
              </a:solidFill>
              <a:prstDash val="solid"/>
              <a:miter lim="400000"/>
            </a:ln>
          </a:left>
          <a:right>
            <a:ln w="12700" cap="flat">
              <a:solidFill>
                <a:srgbClr val="B59660"/>
              </a:solidFill>
              <a:prstDash val="solid"/>
              <a:miter lim="400000"/>
            </a:ln>
          </a:right>
          <a:top>
            <a:ln w="12700" cap="flat">
              <a:solidFill>
                <a:srgbClr val="B59660"/>
              </a:solidFill>
              <a:prstDash val="solid"/>
              <a:miter lim="400000"/>
            </a:ln>
          </a:top>
          <a:bottom>
            <a:ln w="12700" cap="flat">
              <a:solidFill>
                <a:srgbClr val="B59660"/>
              </a:solidFill>
              <a:prstDash val="solid"/>
              <a:miter lim="400000"/>
            </a:ln>
          </a:bottom>
          <a:insideH>
            <a:ln w="12700" cap="flat">
              <a:solidFill>
                <a:srgbClr val="B59660"/>
              </a:solidFill>
              <a:prstDash val="solid"/>
              <a:miter lim="400000"/>
            </a:ln>
          </a:insideH>
          <a:insideV>
            <a:ln w="12700" cap="flat">
              <a:solidFill>
                <a:srgbClr val="B59660"/>
              </a:solidFill>
              <a:prstDash val="solid"/>
              <a:miter lim="400000"/>
            </a:ln>
          </a:insideV>
        </a:tcBdr>
        <a:fill>
          <a:noFill/>
        </a:fill>
      </a:tcStyle>
    </a:wholeTbl>
    <a:band2H>
      <a:tcTxStyle/>
      <a:tcStyle>
        <a:tcBdr/>
        <a:fill>
          <a:solidFill>
            <a:srgbClr val="BFC0B3">
              <a:alpha val="30000"/>
            </a:srgbClr>
          </a:solidFill>
        </a:fill>
      </a:tcStyle>
    </a:band2H>
    <a:firstCol>
      <a:tcTxStyle b="on" i="off">
        <a:fontRef idx="minor">
          <a:srgbClr val="F5F5EA"/>
        </a:fontRef>
        <a:srgbClr val="F5F5E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546056"/>
        </a:fontRef>
        <a:srgbClr val="546056"/>
      </a:tcTxStyle>
      <a:tcStyle>
        <a:tcBdr>
          <a:left>
            <a:ln w="12700" cap="flat">
              <a:noFill/>
              <a:miter lim="400000"/>
            </a:ln>
          </a:left>
          <a:right>
            <a:ln w="12700" cap="flat">
              <a:noFill/>
              <a:miter lim="400000"/>
            </a:ln>
          </a:right>
          <a:top>
            <a:ln w="25400" cap="flat">
              <a:solidFill>
                <a:srgbClr val="B59660"/>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n" i="off">
        <a:fontRef idx="minor">
          <a:srgbClr val="F5F5EA"/>
        </a:fontRef>
        <a:srgbClr val="F5F5E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CF821DB8-F4EB-4A41-A1BA-3FCAFE7338EE}" styleName="">
    <a:tblBg/>
    <a:wholeTbl>
      <a:tcTxStyle b="on" i="off">
        <a:fontRef idx="minor">
          <a:srgbClr val="7B867F">
            <a:alpha val="92000"/>
          </a:srgbClr>
        </a:fontRef>
        <a:srgbClr val="7B867F">
          <a:alpha val="92000"/>
        </a:srgbClr>
      </a:tcTxStyle>
      <a:tcStyle>
        <a:tcBdr>
          <a:left>
            <a:ln w="12700" cap="flat">
              <a:noFill/>
              <a:miter lim="400000"/>
            </a:ln>
          </a:left>
          <a:right>
            <a:ln w="12700" cap="flat">
              <a:noFill/>
              <a:miter lim="400000"/>
            </a:ln>
          </a:right>
          <a:top>
            <a:ln w="12700" cap="flat">
              <a:solidFill>
                <a:srgbClr val="070707">
                  <a:alpha val="50000"/>
                </a:srgbClr>
              </a:solidFill>
              <a:prstDash val="solid"/>
              <a:miter lim="400000"/>
            </a:ln>
          </a:top>
          <a:bottom>
            <a:ln w="127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noFill/>
        </a:fill>
      </a:tcStyle>
    </a:wholeTbl>
    <a:band2H>
      <a:tcTxStyle/>
      <a:tcStyle>
        <a:tcBdr/>
        <a:fill>
          <a:solidFill>
            <a:srgbClr val="BFC0B3">
              <a:alpha val="30000"/>
            </a:srgbClr>
          </a:solidFill>
        </a:fill>
      </a:tcStyle>
    </a:band2H>
    <a:firstCol>
      <a:tcTxStyle b="on" i="off">
        <a:fontRef idx="minor">
          <a:srgbClr val="F5F5EA"/>
        </a:fontRef>
        <a:srgbClr val="F5F5EA"/>
      </a:tcTxStyle>
      <a:tcStyle>
        <a:tcBdr>
          <a:left>
            <a:ln w="12700" cap="flat">
              <a:solidFill>
                <a:srgbClr val="070707">
                  <a:alpha val="50000"/>
                </a:srgbClr>
              </a:solidFill>
              <a:prstDash val="solid"/>
              <a:miter lim="400000"/>
            </a:ln>
          </a:left>
          <a:right>
            <a:ln w="25400" cap="flat">
              <a:solidFill>
                <a:srgbClr val="070707">
                  <a:alpha val="50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070707">
                  <a:alpha val="50000"/>
                </a:srgbClr>
              </a:solidFill>
              <a:prstDash val="solid"/>
              <a:miter lim="400000"/>
            </a:ln>
          </a:insideV>
        </a:tcBdr>
        <a:fill>
          <a:solidFill>
            <a:srgbClr val="8F8E8A">
              <a:alpha val="80000"/>
            </a:srgbClr>
          </a:solidFill>
        </a:fill>
      </a:tcStyle>
    </a:firstCol>
    <a:lastRow>
      <a:tcTxStyle b="on" i="off">
        <a:fontRef idx="minor">
          <a:srgbClr val="F5F5EA"/>
        </a:fontRef>
        <a:srgbClr val="F5F5EA"/>
      </a:tcTxStyle>
      <a:tcStyle>
        <a:tcBdr>
          <a:left>
            <a:ln w="12700" cap="flat">
              <a:noFill/>
              <a:miter lim="400000"/>
            </a:ln>
          </a:left>
          <a:right>
            <a:ln w="12700" cap="flat">
              <a:noFill/>
              <a:miter lim="400000"/>
            </a:ln>
          </a:right>
          <a:top>
            <a:ln w="25400" cap="flat">
              <a:solidFill>
                <a:srgbClr val="070707">
                  <a:alpha val="50000"/>
                </a:srgbClr>
              </a:solidFill>
              <a:prstDash val="solid"/>
              <a:miter lim="400000"/>
            </a:ln>
          </a:top>
          <a:bottom>
            <a:ln w="127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solidFill>
            <a:schemeClr val="accent2">
              <a:alpha val="90000"/>
            </a:schemeClr>
          </a:solidFill>
        </a:fill>
      </a:tcStyle>
    </a:lastRow>
    <a:firstRow>
      <a:tcTxStyle b="on" i="off">
        <a:fontRef idx="minor">
          <a:srgbClr val="F5F5EA"/>
        </a:fontRef>
        <a:srgbClr val="F5F5EA"/>
      </a:tcTxStyle>
      <a:tcStyle>
        <a:tcBdr>
          <a:left>
            <a:ln w="12700" cap="flat">
              <a:noFill/>
              <a:miter lim="400000"/>
            </a:ln>
          </a:left>
          <a:right>
            <a:ln w="12700" cap="flat">
              <a:noFill/>
              <a:miter lim="400000"/>
            </a:ln>
          </a:right>
          <a:top>
            <a:ln w="12700" cap="flat">
              <a:solidFill>
                <a:srgbClr val="070707">
                  <a:alpha val="50000"/>
                </a:srgbClr>
              </a:solidFill>
              <a:prstDash val="solid"/>
              <a:miter lim="400000"/>
            </a:ln>
          </a:top>
          <a:bottom>
            <a:ln w="254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solidFill>
            <a:schemeClr val="accent2">
              <a:alpha val="90000"/>
            </a:schemeClr>
          </a:solidFill>
        </a:fill>
      </a:tcStyle>
    </a:firstRow>
  </a:tblStyle>
  <a:tblStyle styleId="{33BA23B1-9221-436E-865A-0063620EA4FD}" styleName="">
    <a:tblBg/>
    <a:wholeTbl>
      <a:tcTxStyle b="off" i="off">
        <a:fontRef idx="minor">
          <a:srgbClr val="546056"/>
        </a:fontRef>
        <a:srgbClr val="546056"/>
      </a:tcTxStyle>
      <a:tcStyle>
        <a:tcBdr>
          <a:left>
            <a:ln w="12700" cap="flat">
              <a:solidFill>
                <a:srgbClr val="474E49">
                  <a:alpha val="92000"/>
                </a:srgbClr>
              </a:solidFill>
              <a:prstDash val="solid"/>
              <a:miter lim="400000"/>
            </a:ln>
          </a:left>
          <a:right>
            <a:ln w="12700" cap="flat">
              <a:solidFill>
                <a:srgbClr val="474E49">
                  <a:alpha val="92000"/>
                </a:srgbClr>
              </a:solidFill>
              <a:prstDash val="solid"/>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solidFill>
                <a:srgbClr val="474E49">
                  <a:alpha val="92000"/>
                </a:srgbClr>
              </a:solidFill>
              <a:prstDash val="solid"/>
              <a:miter lim="400000"/>
            </a:ln>
          </a:insideH>
          <a:insideV>
            <a:ln w="12700" cap="flat">
              <a:solidFill>
                <a:srgbClr val="474E49">
                  <a:alpha val="92000"/>
                </a:srgbClr>
              </a:solidFill>
              <a:prstDash val="solid"/>
              <a:miter lim="400000"/>
            </a:ln>
          </a:insideV>
        </a:tcBdr>
        <a:fill>
          <a:noFill/>
        </a:fill>
      </a:tcStyle>
    </a:wholeTbl>
    <a:band2H>
      <a:tcTxStyle/>
      <a:tcStyle>
        <a:tcBdr/>
        <a:fill>
          <a:solidFill>
            <a:srgbClr val="BFC0B3">
              <a:alpha val="30000"/>
            </a:srgbClr>
          </a:solidFill>
        </a:fill>
      </a:tcStyle>
    </a:band2H>
    <a:firstCol>
      <a:tcTxStyle b="on" i="off">
        <a:fontRef idx="minor">
          <a:srgbClr val="546056"/>
        </a:fontRef>
        <a:srgbClr val="546056"/>
      </a:tcTxStyle>
      <a:tcStyle>
        <a:tcBdr>
          <a:left>
            <a:ln w="12700" cap="flat">
              <a:solidFill>
                <a:srgbClr val="474E49">
                  <a:alpha val="92000"/>
                </a:srgbClr>
              </a:solidFill>
              <a:prstDash val="solid"/>
              <a:miter lim="400000"/>
            </a:ln>
          </a:left>
          <a:right>
            <a:ln w="12700" cap="flat">
              <a:solidFill>
                <a:srgbClr val="474E49">
                  <a:alpha val="92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C6E72">
              <a:alpha val="11000"/>
            </a:srgbClr>
          </a:solidFill>
        </a:fill>
      </a:tcStyle>
    </a:firstCol>
    <a:lastRow>
      <a:tcTxStyle b="on" i="off">
        <a:fontRef idx="minor">
          <a:srgbClr val="546056"/>
        </a:fontRef>
        <a:srgbClr val="546056"/>
      </a:tcTxStyle>
      <a:tcStyle>
        <a:tcBdr>
          <a:left>
            <a:ln w="12700" cap="flat">
              <a:noFill/>
              <a:miter lim="400000"/>
            </a:ln>
          </a:left>
          <a:right>
            <a:ln w="12700" cap="flat">
              <a:noFill/>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noFill/>
              <a:miter lim="400000"/>
            </a:ln>
          </a:insideH>
          <a:insideV>
            <a:ln w="12700" cap="flat">
              <a:noFill/>
              <a:miter lim="400000"/>
            </a:ln>
          </a:insideV>
        </a:tcBdr>
        <a:fill>
          <a:no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noFill/>
              <a:miter lim="400000"/>
            </a:ln>
          </a:insideH>
          <a:insideV>
            <a:ln w="12700" cap="flat">
              <a:noFill/>
              <a:miter lim="400000"/>
            </a:ln>
          </a:insideV>
        </a:tcBdr>
        <a:fill>
          <a:solidFill>
            <a:srgbClr val="6C6E72">
              <a:alpha val="80000"/>
            </a:srgbClr>
          </a:solidFill>
        </a:fill>
      </a:tcStyle>
    </a:firstRow>
  </a:tblStyle>
  <a:tblStyle styleId="{2708684C-4D16-4618-839F-0558EEFCDFE6}" styleName="">
    <a:tblBg/>
    <a:wholeTbl>
      <a:tcTxStyle b="off" i="off">
        <a:fontRef idx="minor">
          <a:srgbClr val="546056"/>
        </a:fontRef>
        <a:srgbClr val="546056"/>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BFC0B3">
              <a:alpha val="30000"/>
            </a:srgbClr>
          </a:solidFill>
        </a:fill>
      </a:tcStyle>
    </a:band2H>
    <a:firstCol>
      <a:tcTxStyle b="on" i="off">
        <a:fontRef idx="minor">
          <a:srgbClr val="546056"/>
        </a:fontRef>
        <a:srgbClr val="546056"/>
      </a:tcTxStyle>
      <a:tcStyle>
        <a:tcBdr>
          <a:left>
            <a:ln w="12700" cap="flat">
              <a:noFill/>
              <a:miter lim="400000"/>
            </a:ln>
          </a:left>
          <a:right>
            <a:ln w="12700" cap="flat">
              <a:solidFill>
                <a:srgbClr val="000000"/>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000000"/>
              </a:solidFill>
              <a:custDash>
                <a:ds d="200000" sp="200000"/>
              </a:custDash>
              <a:miter lim="400000"/>
            </a:ln>
          </a:insideV>
        </a:tcBdr>
        <a:fill>
          <a:noFill/>
        </a:fill>
      </a:tcStyle>
    </a:firstCol>
    <a:lastRow>
      <a:tcTxStyle b="on" i="off">
        <a:fontRef idx="minor">
          <a:srgbClr val="546056"/>
        </a:fontRef>
        <a:srgbClr val="546056"/>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noFill/>
              <a:miter lim="400000"/>
            </a:ln>
          </a:insideV>
        </a:tcBdr>
        <a:fill>
          <a:noFill/>
        </a:fill>
      </a:tcStyle>
    </a:lastRow>
    <a:firstRow>
      <a:tcTxStyle b="on" i="off">
        <a:fontRef idx="minor">
          <a:srgbClr val="546056"/>
        </a:fontRef>
        <a:srgbClr val="546056"/>
      </a:tcTxStyle>
      <a:tcStyle>
        <a:tcBdr>
          <a:left>
            <a:ln w="12700" cap="flat">
              <a:noFill/>
              <a:miter lim="400000"/>
            </a:ln>
          </a:left>
          <a:right>
            <a:ln w="12700" cap="flat">
              <a:noFill/>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1541"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xfrm>
            <a:off x="1143000" y="685800"/>
            <a:ext cx="4572000" cy="3429000"/>
          </a:xfrm>
          <a:prstGeom prst="rect">
            <a:avLst/>
          </a:prstGeom>
        </p:spPr>
        <p:txBody>
          <a:bodyPr/>
          <a:lstStyle/>
          <a:p>
            <a:endParaRPr/>
          </a:p>
        </p:txBody>
      </p:sp>
      <p:sp>
        <p:nvSpPr>
          <p:cNvPr id="129" name="Shape 12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u și subtitlu">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ext titlu"/>
          <p:cNvSpPr txBox="1">
            <a:spLocks noGrp="1"/>
          </p:cNvSpPr>
          <p:nvPr>
            <p:ph type="title"/>
          </p:nvPr>
        </p:nvSpPr>
        <p:spPr>
          <a:xfrm>
            <a:off x="647700" y="2095500"/>
            <a:ext cx="11709400" cy="2908300"/>
          </a:xfrm>
          <a:prstGeom prst="rect">
            <a:avLst/>
          </a:prstGeom>
        </p:spPr>
        <p:txBody>
          <a:bodyPr anchor="b"/>
          <a:lstStyle>
            <a:lvl1pPr algn="ctr">
              <a:defRPr>
                <a:solidFill>
                  <a:srgbClr val="546056"/>
                </a:solidFill>
              </a:defRPr>
            </a:lvl1pPr>
          </a:lstStyle>
          <a:p>
            <a:r>
              <a:t>Text titlu</a:t>
            </a:r>
          </a:p>
        </p:txBody>
      </p:sp>
      <p:sp>
        <p:nvSpPr>
          <p:cNvPr id="12" name="Nivel corp unu…"/>
          <p:cNvSpPr txBox="1">
            <a:spLocks noGrp="1"/>
          </p:cNvSpPr>
          <p:nvPr>
            <p:ph type="body" sz="quarter" idx="1"/>
          </p:nvPr>
        </p:nvSpPr>
        <p:spPr>
          <a:xfrm>
            <a:off x="647700" y="5207000"/>
            <a:ext cx="11709400" cy="1397000"/>
          </a:xfrm>
          <a:prstGeom prst="rect">
            <a:avLst/>
          </a:prstGeom>
        </p:spPr>
        <p:txBody>
          <a:bodyPr anchor="t"/>
          <a:lstStyle>
            <a:lvl1pPr marL="0" indent="0" algn="ctr">
              <a:lnSpc>
                <a:spcPct val="110000"/>
              </a:lnSpc>
              <a:spcBef>
                <a:spcPts val="0"/>
              </a:spcBef>
              <a:buSzTx/>
              <a:buNone/>
              <a:defRPr sz="3200" i="1">
                <a:solidFill>
                  <a:srgbClr val="717D75"/>
                </a:solidFill>
                <a:latin typeface="Hoefler Text"/>
                <a:ea typeface="Hoefler Text"/>
                <a:cs typeface="Hoefler Text"/>
                <a:sym typeface="Hoefler Text"/>
              </a:defRPr>
            </a:lvl1pPr>
            <a:lvl2pPr marL="0" indent="0" algn="ctr">
              <a:lnSpc>
                <a:spcPct val="110000"/>
              </a:lnSpc>
              <a:spcBef>
                <a:spcPts val="0"/>
              </a:spcBef>
              <a:buSzTx/>
              <a:buNone/>
              <a:defRPr sz="3200" i="1">
                <a:solidFill>
                  <a:srgbClr val="717D75"/>
                </a:solidFill>
                <a:latin typeface="Hoefler Text"/>
                <a:ea typeface="Hoefler Text"/>
                <a:cs typeface="Hoefler Text"/>
                <a:sym typeface="Hoefler Text"/>
              </a:defRPr>
            </a:lvl2pPr>
            <a:lvl3pPr marL="0" indent="0" algn="ctr">
              <a:lnSpc>
                <a:spcPct val="110000"/>
              </a:lnSpc>
              <a:spcBef>
                <a:spcPts val="0"/>
              </a:spcBef>
              <a:buSzTx/>
              <a:buNone/>
              <a:defRPr sz="3200" i="1">
                <a:solidFill>
                  <a:srgbClr val="717D75"/>
                </a:solidFill>
                <a:latin typeface="Hoefler Text"/>
                <a:ea typeface="Hoefler Text"/>
                <a:cs typeface="Hoefler Text"/>
                <a:sym typeface="Hoefler Text"/>
              </a:defRPr>
            </a:lvl3pPr>
            <a:lvl4pPr marL="0" indent="0" algn="ctr">
              <a:lnSpc>
                <a:spcPct val="110000"/>
              </a:lnSpc>
              <a:spcBef>
                <a:spcPts val="0"/>
              </a:spcBef>
              <a:buSzTx/>
              <a:buNone/>
              <a:defRPr sz="3200" i="1">
                <a:solidFill>
                  <a:srgbClr val="717D75"/>
                </a:solidFill>
                <a:latin typeface="Hoefler Text"/>
                <a:ea typeface="Hoefler Text"/>
                <a:cs typeface="Hoefler Text"/>
                <a:sym typeface="Hoefler Text"/>
              </a:defRPr>
            </a:lvl4pPr>
            <a:lvl5pPr marL="0" indent="0" algn="ctr">
              <a:lnSpc>
                <a:spcPct val="110000"/>
              </a:lnSpc>
              <a:spcBef>
                <a:spcPts val="0"/>
              </a:spcBef>
              <a:buSzTx/>
              <a:buNone/>
              <a:defRPr sz="3200" i="1">
                <a:solidFill>
                  <a:srgbClr val="717D75"/>
                </a:solidFill>
                <a:latin typeface="Hoefler Text"/>
                <a:ea typeface="Hoefler Text"/>
                <a:cs typeface="Hoefler Text"/>
                <a:sym typeface="Hoefler Text"/>
              </a:defRPr>
            </a:lvl5pPr>
          </a:lstStyle>
          <a:p>
            <a:r>
              <a:t>Nivel corp unu</a:t>
            </a:r>
          </a:p>
          <a:p>
            <a:pPr lvl="1"/>
            <a:r>
              <a:t>Nivel corp doi</a:t>
            </a:r>
          </a:p>
          <a:p>
            <a:pPr lvl="2"/>
            <a:r>
              <a:t>Nivel corp trei</a:t>
            </a:r>
          </a:p>
          <a:p>
            <a:pPr lvl="3"/>
            <a:r>
              <a:t>Nivel corp patru</a:t>
            </a:r>
          </a:p>
          <a:p>
            <a:pPr lvl="4"/>
            <a:r>
              <a:t>Nivel corp cinci</a:t>
            </a:r>
          </a:p>
        </p:txBody>
      </p:sp>
      <p:sp>
        <p:nvSpPr>
          <p:cNvPr id="13" name="Număr diapozitiv"/>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oză - 3 exemplar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5" name="Imagine"/>
          <p:cNvSpPr>
            <a:spLocks noGrp="1"/>
          </p:cNvSpPr>
          <p:nvPr>
            <p:ph type="pic" sz="half" idx="13"/>
          </p:nvPr>
        </p:nvSpPr>
        <p:spPr>
          <a:xfrm>
            <a:off x="6261100" y="4902200"/>
            <a:ext cx="6406171" cy="4241800"/>
          </a:xfrm>
          <a:prstGeom prst="rect">
            <a:avLst/>
          </a:prstGeom>
          <a:ln w="9525">
            <a:round/>
          </a:ln>
        </p:spPr>
        <p:txBody>
          <a:bodyPr lIns="91439" tIns="45719" rIns="91439" bIns="45719" anchor="t">
            <a:noAutofit/>
          </a:bodyPr>
          <a:lstStyle/>
          <a:p>
            <a:endParaRPr/>
          </a:p>
        </p:txBody>
      </p:sp>
      <p:sp>
        <p:nvSpPr>
          <p:cNvPr id="96" name="Imagine"/>
          <p:cNvSpPr>
            <a:spLocks noGrp="1"/>
          </p:cNvSpPr>
          <p:nvPr>
            <p:ph type="pic" sz="half" idx="14"/>
          </p:nvPr>
        </p:nvSpPr>
        <p:spPr>
          <a:xfrm>
            <a:off x="5284562" y="546100"/>
            <a:ext cx="7121970" cy="4368801"/>
          </a:xfrm>
          <a:prstGeom prst="rect">
            <a:avLst/>
          </a:prstGeom>
          <a:ln w="9525">
            <a:round/>
          </a:ln>
        </p:spPr>
        <p:txBody>
          <a:bodyPr lIns="91439" tIns="45719" rIns="91439" bIns="45719" anchor="t">
            <a:noAutofit/>
          </a:bodyPr>
          <a:lstStyle/>
          <a:p>
            <a:endParaRPr/>
          </a:p>
        </p:txBody>
      </p:sp>
      <p:sp>
        <p:nvSpPr>
          <p:cNvPr id="97" name="Imagine"/>
          <p:cNvSpPr>
            <a:spLocks noGrp="1"/>
          </p:cNvSpPr>
          <p:nvPr>
            <p:ph type="pic" idx="15"/>
          </p:nvPr>
        </p:nvSpPr>
        <p:spPr>
          <a:xfrm>
            <a:off x="622300" y="457200"/>
            <a:ext cx="5892801" cy="8839201"/>
          </a:xfrm>
          <a:prstGeom prst="rect">
            <a:avLst/>
          </a:prstGeom>
          <a:ln w="9525">
            <a:round/>
          </a:ln>
        </p:spPr>
        <p:txBody>
          <a:bodyPr lIns="91439" tIns="45719" rIns="91439" bIns="45719" anchor="t">
            <a:noAutofit/>
          </a:bodyPr>
          <a:lstStyle/>
          <a:p>
            <a:endParaRPr/>
          </a:p>
        </p:txBody>
      </p:sp>
      <p:sp>
        <p:nvSpPr>
          <p:cNvPr id="98" name="Număr diapozitiv"/>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Cita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5" name="–Ion Popescu"/>
          <p:cNvSpPr txBox="1">
            <a:spLocks noGrp="1"/>
          </p:cNvSpPr>
          <p:nvPr>
            <p:ph type="body" sz="quarter" idx="13"/>
          </p:nvPr>
        </p:nvSpPr>
        <p:spPr>
          <a:xfrm>
            <a:off x="2044700" y="6642100"/>
            <a:ext cx="8902700" cy="635000"/>
          </a:xfrm>
          <a:prstGeom prst="rect">
            <a:avLst/>
          </a:prstGeom>
        </p:spPr>
        <p:txBody>
          <a:bodyPr anchor="t">
            <a:spAutoFit/>
          </a:bodyPr>
          <a:lstStyle>
            <a:lvl1pPr marL="0" indent="0" algn="ctr">
              <a:spcBef>
                <a:spcPts val="0"/>
              </a:spcBef>
              <a:buSzTx/>
              <a:buNone/>
              <a:defRPr sz="3200" i="1"/>
            </a:lvl1pPr>
          </a:lstStyle>
          <a:p>
            <a:r>
              <a:t>–Ion Popescu</a:t>
            </a:r>
          </a:p>
        </p:txBody>
      </p:sp>
      <p:sp>
        <p:nvSpPr>
          <p:cNvPr id="106" name="“Scrieți un citat aici.”"/>
          <p:cNvSpPr txBox="1">
            <a:spLocks noGrp="1"/>
          </p:cNvSpPr>
          <p:nvPr>
            <p:ph type="body" sz="quarter" idx="14"/>
          </p:nvPr>
        </p:nvSpPr>
        <p:spPr>
          <a:xfrm>
            <a:off x="2044700" y="4203700"/>
            <a:ext cx="8902700" cy="812800"/>
          </a:xfrm>
          <a:prstGeom prst="rect">
            <a:avLst/>
          </a:prstGeom>
        </p:spPr>
        <p:txBody>
          <a:bodyPr>
            <a:spAutoFit/>
          </a:bodyPr>
          <a:lstStyle>
            <a:lvl1pPr marL="0" indent="0" algn="ctr">
              <a:spcBef>
                <a:spcPts val="2400"/>
              </a:spcBef>
              <a:buSzTx/>
              <a:buNone/>
            </a:lvl1pPr>
          </a:lstStyle>
          <a:p>
            <a:r>
              <a:t>“Scrieți un citat aici.” </a:t>
            </a:r>
          </a:p>
        </p:txBody>
      </p:sp>
      <p:sp>
        <p:nvSpPr>
          <p:cNvPr id="107" name="Număr diapozitiv"/>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oză">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4" name="Imagine"/>
          <p:cNvSpPr>
            <a:spLocks noGrp="1"/>
          </p:cNvSpPr>
          <p:nvPr>
            <p:ph type="pic" idx="13"/>
          </p:nvPr>
        </p:nvSpPr>
        <p:spPr>
          <a:xfrm>
            <a:off x="-3576127" y="-359578"/>
            <a:ext cx="16624301" cy="10197776"/>
          </a:xfrm>
          <a:prstGeom prst="rect">
            <a:avLst/>
          </a:prstGeom>
        </p:spPr>
        <p:txBody>
          <a:bodyPr lIns="91439" tIns="45719" rIns="91439" bIns="45719" anchor="t">
            <a:noAutofit/>
          </a:bodyPr>
          <a:lstStyle/>
          <a:p>
            <a:endParaRPr/>
          </a:p>
        </p:txBody>
      </p:sp>
      <p:sp>
        <p:nvSpPr>
          <p:cNvPr id="115" name="Număr diapozitiv"/>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Necompleta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2" name="Număr diapozitiv"/>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oză - 3 exemplare (a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Imagine"/>
          <p:cNvSpPr>
            <a:spLocks noGrp="1"/>
          </p:cNvSpPr>
          <p:nvPr>
            <p:ph type="pic" sz="half" idx="13"/>
          </p:nvPr>
        </p:nvSpPr>
        <p:spPr>
          <a:xfrm>
            <a:off x="4457700" y="292100"/>
            <a:ext cx="4114800" cy="6172200"/>
          </a:xfrm>
          <a:prstGeom prst="rect">
            <a:avLst/>
          </a:prstGeom>
          <a:ln w="9525">
            <a:round/>
          </a:ln>
        </p:spPr>
        <p:txBody>
          <a:bodyPr lIns="91439" tIns="45719" rIns="91439" bIns="45719" anchor="t">
            <a:noAutofit/>
          </a:bodyPr>
          <a:lstStyle/>
          <a:p>
            <a:endParaRPr/>
          </a:p>
        </p:txBody>
      </p:sp>
      <p:sp>
        <p:nvSpPr>
          <p:cNvPr id="21" name="Imagine"/>
          <p:cNvSpPr>
            <a:spLocks noGrp="1"/>
          </p:cNvSpPr>
          <p:nvPr>
            <p:ph type="pic" idx="14"/>
          </p:nvPr>
        </p:nvSpPr>
        <p:spPr>
          <a:xfrm>
            <a:off x="4927600" y="-330200"/>
            <a:ext cx="10115867" cy="6756400"/>
          </a:xfrm>
          <a:prstGeom prst="rect">
            <a:avLst/>
          </a:prstGeom>
          <a:ln w="9525">
            <a:round/>
          </a:ln>
        </p:spPr>
        <p:txBody>
          <a:bodyPr lIns="91439" tIns="45719" rIns="91439" bIns="45719" anchor="t">
            <a:noAutofit/>
          </a:bodyPr>
          <a:lstStyle/>
          <a:p>
            <a:endParaRPr/>
          </a:p>
        </p:txBody>
      </p:sp>
      <p:sp>
        <p:nvSpPr>
          <p:cNvPr id="22" name="Imagine"/>
          <p:cNvSpPr>
            <a:spLocks noGrp="1"/>
          </p:cNvSpPr>
          <p:nvPr>
            <p:ph type="pic" sz="quarter" idx="15"/>
          </p:nvPr>
        </p:nvSpPr>
        <p:spPr>
          <a:xfrm>
            <a:off x="355600" y="304800"/>
            <a:ext cx="4114800" cy="6147628"/>
          </a:xfrm>
          <a:prstGeom prst="rect">
            <a:avLst/>
          </a:prstGeom>
          <a:ln w="9525">
            <a:round/>
          </a:ln>
        </p:spPr>
        <p:txBody>
          <a:bodyPr lIns="91439" tIns="45719" rIns="91439" bIns="45719" anchor="t">
            <a:noAutofit/>
          </a:bodyPr>
          <a:lstStyle/>
          <a:p>
            <a:endParaRPr/>
          </a:p>
        </p:txBody>
      </p:sp>
      <p:sp>
        <p:nvSpPr>
          <p:cNvPr id="23" name="Text titlu"/>
          <p:cNvSpPr txBox="1">
            <a:spLocks noGrp="1"/>
          </p:cNvSpPr>
          <p:nvPr>
            <p:ph type="title"/>
          </p:nvPr>
        </p:nvSpPr>
        <p:spPr>
          <a:xfrm>
            <a:off x="647700" y="6794500"/>
            <a:ext cx="11709400" cy="1422400"/>
          </a:xfrm>
          <a:prstGeom prst="rect">
            <a:avLst/>
          </a:prstGeom>
        </p:spPr>
        <p:txBody>
          <a:bodyPr anchor="b"/>
          <a:lstStyle>
            <a:lvl1pPr algn="ctr">
              <a:defRPr>
                <a:solidFill>
                  <a:srgbClr val="546056"/>
                </a:solidFill>
              </a:defRPr>
            </a:lvl1pPr>
          </a:lstStyle>
          <a:p>
            <a:r>
              <a:t>Text titlu</a:t>
            </a:r>
          </a:p>
        </p:txBody>
      </p:sp>
      <p:sp>
        <p:nvSpPr>
          <p:cNvPr id="24" name="Nivel corp unu…"/>
          <p:cNvSpPr txBox="1">
            <a:spLocks noGrp="1"/>
          </p:cNvSpPr>
          <p:nvPr>
            <p:ph type="body" sz="quarter" idx="1"/>
          </p:nvPr>
        </p:nvSpPr>
        <p:spPr>
          <a:xfrm>
            <a:off x="647700" y="8204200"/>
            <a:ext cx="11709400" cy="1282700"/>
          </a:xfrm>
          <a:prstGeom prst="rect">
            <a:avLst/>
          </a:prstGeom>
        </p:spPr>
        <p:txBody>
          <a:bodyPr anchor="t"/>
          <a:lstStyle>
            <a:lvl1pPr marL="0" indent="0" algn="ctr">
              <a:lnSpc>
                <a:spcPct val="110000"/>
              </a:lnSpc>
              <a:spcBef>
                <a:spcPts val="0"/>
              </a:spcBef>
              <a:buSzTx/>
              <a:buNone/>
              <a:defRPr sz="3200" i="1">
                <a:solidFill>
                  <a:srgbClr val="717D75"/>
                </a:solidFill>
                <a:latin typeface="Hoefler Text"/>
                <a:ea typeface="Hoefler Text"/>
                <a:cs typeface="Hoefler Text"/>
                <a:sym typeface="Hoefler Text"/>
              </a:defRPr>
            </a:lvl1pPr>
            <a:lvl2pPr marL="0" indent="0" algn="ctr">
              <a:lnSpc>
                <a:spcPct val="110000"/>
              </a:lnSpc>
              <a:spcBef>
                <a:spcPts val="0"/>
              </a:spcBef>
              <a:buSzTx/>
              <a:buNone/>
              <a:defRPr sz="3200" i="1">
                <a:solidFill>
                  <a:srgbClr val="717D75"/>
                </a:solidFill>
                <a:latin typeface="Hoefler Text"/>
                <a:ea typeface="Hoefler Text"/>
                <a:cs typeface="Hoefler Text"/>
                <a:sym typeface="Hoefler Text"/>
              </a:defRPr>
            </a:lvl2pPr>
            <a:lvl3pPr marL="0" indent="0" algn="ctr">
              <a:lnSpc>
                <a:spcPct val="110000"/>
              </a:lnSpc>
              <a:spcBef>
                <a:spcPts val="0"/>
              </a:spcBef>
              <a:buSzTx/>
              <a:buNone/>
              <a:defRPr sz="3200" i="1">
                <a:solidFill>
                  <a:srgbClr val="717D75"/>
                </a:solidFill>
                <a:latin typeface="Hoefler Text"/>
                <a:ea typeface="Hoefler Text"/>
                <a:cs typeface="Hoefler Text"/>
                <a:sym typeface="Hoefler Text"/>
              </a:defRPr>
            </a:lvl3pPr>
            <a:lvl4pPr marL="0" indent="0" algn="ctr">
              <a:lnSpc>
                <a:spcPct val="110000"/>
              </a:lnSpc>
              <a:spcBef>
                <a:spcPts val="0"/>
              </a:spcBef>
              <a:buSzTx/>
              <a:buNone/>
              <a:defRPr sz="3200" i="1">
                <a:solidFill>
                  <a:srgbClr val="717D75"/>
                </a:solidFill>
                <a:latin typeface="Hoefler Text"/>
                <a:ea typeface="Hoefler Text"/>
                <a:cs typeface="Hoefler Text"/>
                <a:sym typeface="Hoefler Text"/>
              </a:defRPr>
            </a:lvl4pPr>
            <a:lvl5pPr marL="0" indent="0" algn="ctr">
              <a:lnSpc>
                <a:spcPct val="110000"/>
              </a:lnSpc>
              <a:spcBef>
                <a:spcPts val="0"/>
              </a:spcBef>
              <a:buSzTx/>
              <a:buNone/>
              <a:defRPr sz="3200" i="1">
                <a:solidFill>
                  <a:srgbClr val="717D75"/>
                </a:solidFill>
                <a:latin typeface="Hoefler Text"/>
                <a:ea typeface="Hoefler Text"/>
                <a:cs typeface="Hoefler Text"/>
                <a:sym typeface="Hoefler Text"/>
              </a:defRPr>
            </a:lvl5pPr>
          </a:lstStyle>
          <a:p>
            <a:r>
              <a:t>Nivel corp unu</a:t>
            </a:r>
          </a:p>
          <a:p>
            <a:pPr lvl="1"/>
            <a:r>
              <a:t>Nivel corp doi</a:t>
            </a:r>
          </a:p>
          <a:p>
            <a:pPr lvl="2"/>
            <a:r>
              <a:t>Nivel corp trei</a:t>
            </a:r>
          </a:p>
          <a:p>
            <a:pPr lvl="3"/>
            <a:r>
              <a:t>Nivel corp patru</a:t>
            </a:r>
          </a:p>
          <a:p>
            <a:pPr lvl="4"/>
            <a:r>
              <a:t>Nivel corp cinci</a:t>
            </a:r>
          </a:p>
        </p:txBody>
      </p:sp>
      <p:sp>
        <p:nvSpPr>
          <p:cNvPr id="25" name="Număr diapozitiv"/>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oză - 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2" name="Imagine"/>
          <p:cNvSpPr>
            <a:spLocks noGrp="1"/>
          </p:cNvSpPr>
          <p:nvPr>
            <p:ph type="pic" idx="13"/>
          </p:nvPr>
        </p:nvSpPr>
        <p:spPr>
          <a:xfrm>
            <a:off x="304800" y="228600"/>
            <a:ext cx="12814300" cy="6267736"/>
          </a:xfrm>
          <a:prstGeom prst="rect">
            <a:avLst/>
          </a:prstGeom>
          <a:ln w="9525">
            <a:round/>
          </a:ln>
        </p:spPr>
        <p:txBody>
          <a:bodyPr lIns="91439" tIns="45719" rIns="91439" bIns="45719" anchor="t">
            <a:noAutofit/>
          </a:bodyPr>
          <a:lstStyle/>
          <a:p>
            <a:endParaRPr/>
          </a:p>
        </p:txBody>
      </p:sp>
      <p:sp>
        <p:nvSpPr>
          <p:cNvPr id="33" name="Text titlu"/>
          <p:cNvSpPr txBox="1">
            <a:spLocks noGrp="1"/>
          </p:cNvSpPr>
          <p:nvPr>
            <p:ph type="title"/>
          </p:nvPr>
        </p:nvSpPr>
        <p:spPr>
          <a:xfrm>
            <a:off x="647700" y="6794500"/>
            <a:ext cx="11709400" cy="1422400"/>
          </a:xfrm>
          <a:prstGeom prst="rect">
            <a:avLst/>
          </a:prstGeom>
        </p:spPr>
        <p:txBody>
          <a:bodyPr anchor="b"/>
          <a:lstStyle>
            <a:lvl1pPr algn="ctr">
              <a:defRPr>
                <a:solidFill>
                  <a:srgbClr val="546056"/>
                </a:solidFill>
              </a:defRPr>
            </a:lvl1pPr>
          </a:lstStyle>
          <a:p>
            <a:r>
              <a:t>Text titlu</a:t>
            </a:r>
          </a:p>
        </p:txBody>
      </p:sp>
      <p:sp>
        <p:nvSpPr>
          <p:cNvPr id="34" name="Nivel corp unu…"/>
          <p:cNvSpPr txBox="1">
            <a:spLocks noGrp="1"/>
          </p:cNvSpPr>
          <p:nvPr>
            <p:ph type="body" sz="quarter" idx="1"/>
          </p:nvPr>
        </p:nvSpPr>
        <p:spPr>
          <a:xfrm>
            <a:off x="647700" y="8204200"/>
            <a:ext cx="11709400" cy="1282700"/>
          </a:xfrm>
          <a:prstGeom prst="rect">
            <a:avLst/>
          </a:prstGeom>
        </p:spPr>
        <p:txBody>
          <a:bodyPr anchor="t"/>
          <a:lstStyle>
            <a:lvl1pPr marL="0" indent="0" algn="ctr">
              <a:lnSpc>
                <a:spcPct val="110000"/>
              </a:lnSpc>
              <a:spcBef>
                <a:spcPts val="0"/>
              </a:spcBef>
              <a:buSzTx/>
              <a:buNone/>
              <a:defRPr sz="3200" i="1">
                <a:solidFill>
                  <a:srgbClr val="717D75"/>
                </a:solidFill>
                <a:latin typeface="Hoefler Text"/>
                <a:ea typeface="Hoefler Text"/>
                <a:cs typeface="Hoefler Text"/>
                <a:sym typeface="Hoefler Text"/>
              </a:defRPr>
            </a:lvl1pPr>
            <a:lvl2pPr marL="0" indent="0" algn="ctr">
              <a:lnSpc>
                <a:spcPct val="110000"/>
              </a:lnSpc>
              <a:spcBef>
                <a:spcPts val="0"/>
              </a:spcBef>
              <a:buSzTx/>
              <a:buNone/>
              <a:defRPr sz="3200" i="1">
                <a:solidFill>
                  <a:srgbClr val="717D75"/>
                </a:solidFill>
                <a:latin typeface="Hoefler Text"/>
                <a:ea typeface="Hoefler Text"/>
                <a:cs typeface="Hoefler Text"/>
                <a:sym typeface="Hoefler Text"/>
              </a:defRPr>
            </a:lvl2pPr>
            <a:lvl3pPr marL="0" indent="0" algn="ctr">
              <a:lnSpc>
                <a:spcPct val="110000"/>
              </a:lnSpc>
              <a:spcBef>
                <a:spcPts val="0"/>
              </a:spcBef>
              <a:buSzTx/>
              <a:buNone/>
              <a:defRPr sz="3200" i="1">
                <a:solidFill>
                  <a:srgbClr val="717D75"/>
                </a:solidFill>
                <a:latin typeface="Hoefler Text"/>
                <a:ea typeface="Hoefler Text"/>
                <a:cs typeface="Hoefler Text"/>
                <a:sym typeface="Hoefler Text"/>
              </a:defRPr>
            </a:lvl3pPr>
            <a:lvl4pPr marL="0" indent="0" algn="ctr">
              <a:lnSpc>
                <a:spcPct val="110000"/>
              </a:lnSpc>
              <a:spcBef>
                <a:spcPts val="0"/>
              </a:spcBef>
              <a:buSzTx/>
              <a:buNone/>
              <a:defRPr sz="3200" i="1">
                <a:solidFill>
                  <a:srgbClr val="717D75"/>
                </a:solidFill>
                <a:latin typeface="Hoefler Text"/>
                <a:ea typeface="Hoefler Text"/>
                <a:cs typeface="Hoefler Text"/>
                <a:sym typeface="Hoefler Text"/>
              </a:defRPr>
            </a:lvl4pPr>
            <a:lvl5pPr marL="0" indent="0" algn="ctr">
              <a:lnSpc>
                <a:spcPct val="110000"/>
              </a:lnSpc>
              <a:spcBef>
                <a:spcPts val="0"/>
              </a:spcBef>
              <a:buSzTx/>
              <a:buNone/>
              <a:defRPr sz="3200" i="1">
                <a:solidFill>
                  <a:srgbClr val="717D75"/>
                </a:solidFill>
                <a:latin typeface="Hoefler Text"/>
                <a:ea typeface="Hoefler Text"/>
                <a:cs typeface="Hoefler Text"/>
                <a:sym typeface="Hoefler Text"/>
              </a:defRPr>
            </a:lvl5pPr>
          </a:lstStyle>
          <a:p>
            <a:r>
              <a:t>Nivel corp unu</a:t>
            </a:r>
          </a:p>
          <a:p>
            <a:pPr lvl="1"/>
            <a:r>
              <a:t>Nivel corp doi</a:t>
            </a:r>
          </a:p>
          <a:p>
            <a:pPr lvl="2"/>
            <a:r>
              <a:t>Nivel corp trei</a:t>
            </a:r>
          </a:p>
          <a:p>
            <a:pPr lvl="3"/>
            <a:r>
              <a:t>Nivel corp patru</a:t>
            </a:r>
          </a:p>
          <a:p>
            <a:pPr lvl="4"/>
            <a:r>
              <a:t>Nivel corp cinci</a:t>
            </a:r>
          </a:p>
        </p:txBody>
      </p:sp>
      <p:sp>
        <p:nvSpPr>
          <p:cNvPr id="35" name="Număr diapozitiv"/>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u - Centru">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2" name="Text titlu"/>
          <p:cNvSpPr txBox="1">
            <a:spLocks noGrp="1"/>
          </p:cNvSpPr>
          <p:nvPr>
            <p:ph type="title"/>
          </p:nvPr>
        </p:nvSpPr>
        <p:spPr>
          <a:xfrm>
            <a:off x="647700" y="3390900"/>
            <a:ext cx="11709400" cy="2959100"/>
          </a:xfrm>
          <a:prstGeom prst="rect">
            <a:avLst/>
          </a:prstGeom>
        </p:spPr>
        <p:txBody>
          <a:bodyPr/>
          <a:lstStyle>
            <a:lvl1pPr algn="ctr">
              <a:defRPr>
                <a:solidFill>
                  <a:srgbClr val="546056"/>
                </a:solidFill>
              </a:defRPr>
            </a:lvl1pPr>
          </a:lstStyle>
          <a:p>
            <a:r>
              <a:t>Text titlu</a:t>
            </a:r>
          </a:p>
        </p:txBody>
      </p:sp>
      <p:sp>
        <p:nvSpPr>
          <p:cNvPr id="43" name="Număr diapozitiv"/>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oză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0" name="Imagine"/>
          <p:cNvSpPr>
            <a:spLocks noGrp="1"/>
          </p:cNvSpPr>
          <p:nvPr>
            <p:ph type="pic" idx="13"/>
          </p:nvPr>
        </p:nvSpPr>
        <p:spPr>
          <a:xfrm>
            <a:off x="6489700" y="469900"/>
            <a:ext cx="5892801" cy="8839201"/>
          </a:xfrm>
          <a:prstGeom prst="rect">
            <a:avLst/>
          </a:prstGeom>
          <a:ln w="9525">
            <a:round/>
          </a:ln>
        </p:spPr>
        <p:txBody>
          <a:bodyPr lIns="91439" tIns="45719" rIns="91439" bIns="45719" anchor="t">
            <a:noAutofit/>
          </a:bodyPr>
          <a:lstStyle/>
          <a:p>
            <a:endParaRPr/>
          </a:p>
        </p:txBody>
      </p:sp>
      <p:sp>
        <p:nvSpPr>
          <p:cNvPr id="51" name="Text titlu"/>
          <p:cNvSpPr txBox="1">
            <a:spLocks noGrp="1"/>
          </p:cNvSpPr>
          <p:nvPr>
            <p:ph type="title"/>
          </p:nvPr>
        </p:nvSpPr>
        <p:spPr>
          <a:xfrm>
            <a:off x="647700" y="1689100"/>
            <a:ext cx="5600700" cy="3492500"/>
          </a:xfrm>
          <a:prstGeom prst="rect">
            <a:avLst/>
          </a:prstGeom>
        </p:spPr>
        <p:txBody>
          <a:bodyPr anchor="b"/>
          <a:lstStyle>
            <a:lvl1pPr algn="ctr">
              <a:defRPr>
                <a:solidFill>
                  <a:srgbClr val="546056"/>
                </a:solidFill>
              </a:defRPr>
            </a:lvl1pPr>
          </a:lstStyle>
          <a:p>
            <a:r>
              <a:t>Text titlu</a:t>
            </a:r>
          </a:p>
        </p:txBody>
      </p:sp>
      <p:sp>
        <p:nvSpPr>
          <p:cNvPr id="52" name="Nivel corp unu…"/>
          <p:cNvSpPr txBox="1">
            <a:spLocks noGrp="1"/>
          </p:cNvSpPr>
          <p:nvPr>
            <p:ph type="body" sz="quarter" idx="1"/>
          </p:nvPr>
        </p:nvSpPr>
        <p:spPr>
          <a:xfrm>
            <a:off x="647700" y="5435600"/>
            <a:ext cx="5600700" cy="3594100"/>
          </a:xfrm>
          <a:prstGeom prst="rect">
            <a:avLst/>
          </a:prstGeom>
        </p:spPr>
        <p:txBody>
          <a:bodyPr anchor="t"/>
          <a:lstStyle>
            <a:lvl1pPr marL="0" indent="0" algn="ctr">
              <a:lnSpc>
                <a:spcPct val="110000"/>
              </a:lnSpc>
              <a:spcBef>
                <a:spcPts val="0"/>
              </a:spcBef>
              <a:buSzTx/>
              <a:buNone/>
              <a:defRPr sz="3200" i="1">
                <a:solidFill>
                  <a:srgbClr val="717D75"/>
                </a:solidFill>
                <a:latin typeface="Hoefler Text"/>
                <a:ea typeface="Hoefler Text"/>
                <a:cs typeface="Hoefler Text"/>
                <a:sym typeface="Hoefler Text"/>
              </a:defRPr>
            </a:lvl1pPr>
            <a:lvl2pPr marL="0" indent="0" algn="ctr">
              <a:lnSpc>
                <a:spcPct val="110000"/>
              </a:lnSpc>
              <a:spcBef>
                <a:spcPts val="0"/>
              </a:spcBef>
              <a:buSzTx/>
              <a:buNone/>
              <a:defRPr sz="3200" i="1">
                <a:solidFill>
                  <a:srgbClr val="717D75"/>
                </a:solidFill>
                <a:latin typeface="Hoefler Text"/>
                <a:ea typeface="Hoefler Text"/>
                <a:cs typeface="Hoefler Text"/>
                <a:sym typeface="Hoefler Text"/>
              </a:defRPr>
            </a:lvl2pPr>
            <a:lvl3pPr marL="0" indent="0" algn="ctr">
              <a:lnSpc>
                <a:spcPct val="110000"/>
              </a:lnSpc>
              <a:spcBef>
                <a:spcPts val="0"/>
              </a:spcBef>
              <a:buSzTx/>
              <a:buNone/>
              <a:defRPr sz="3200" i="1">
                <a:solidFill>
                  <a:srgbClr val="717D75"/>
                </a:solidFill>
                <a:latin typeface="Hoefler Text"/>
                <a:ea typeface="Hoefler Text"/>
                <a:cs typeface="Hoefler Text"/>
                <a:sym typeface="Hoefler Text"/>
              </a:defRPr>
            </a:lvl3pPr>
            <a:lvl4pPr marL="0" indent="0" algn="ctr">
              <a:lnSpc>
                <a:spcPct val="110000"/>
              </a:lnSpc>
              <a:spcBef>
                <a:spcPts val="0"/>
              </a:spcBef>
              <a:buSzTx/>
              <a:buNone/>
              <a:defRPr sz="3200" i="1">
                <a:solidFill>
                  <a:srgbClr val="717D75"/>
                </a:solidFill>
                <a:latin typeface="Hoefler Text"/>
                <a:ea typeface="Hoefler Text"/>
                <a:cs typeface="Hoefler Text"/>
                <a:sym typeface="Hoefler Text"/>
              </a:defRPr>
            </a:lvl4pPr>
            <a:lvl5pPr marL="0" indent="0" algn="ctr">
              <a:lnSpc>
                <a:spcPct val="110000"/>
              </a:lnSpc>
              <a:spcBef>
                <a:spcPts val="0"/>
              </a:spcBef>
              <a:buSzTx/>
              <a:buNone/>
              <a:defRPr sz="3200" i="1">
                <a:solidFill>
                  <a:srgbClr val="717D75"/>
                </a:solidFill>
                <a:latin typeface="Hoefler Text"/>
                <a:ea typeface="Hoefler Text"/>
                <a:cs typeface="Hoefler Text"/>
                <a:sym typeface="Hoefler Text"/>
              </a:defRPr>
            </a:lvl5pPr>
          </a:lstStyle>
          <a:p>
            <a:r>
              <a:t>Nivel corp unu</a:t>
            </a:r>
          </a:p>
          <a:p>
            <a:pPr lvl="1"/>
            <a:r>
              <a:t>Nivel corp doi</a:t>
            </a:r>
          </a:p>
          <a:p>
            <a:pPr lvl="2"/>
            <a:r>
              <a:t>Nivel corp trei</a:t>
            </a:r>
          </a:p>
          <a:p>
            <a:pPr lvl="3"/>
            <a:r>
              <a:t>Nivel corp patru</a:t>
            </a:r>
          </a:p>
          <a:p>
            <a:pPr lvl="4"/>
            <a:r>
              <a:t>Nivel corp cinci</a:t>
            </a:r>
          </a:p>
        </p:txBody>
      </p:sp>
      <p:sp>
        <p:nvSpPr>
          <p:cNvPr id="53" name="Număr diapozitiv"/>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u - Sus">
    <p:spTree>
      <p:nvGrpSpPr>
        <p:cNvPr id="1" name=""/>
        <p:cNvGrpSpPr/>
        <p:nvPr/>
      </p:nvGrpSpPr>
      <p:grpSpPr>
        <a:xfrm>
          <a:off x="0" y="0"/>
          <a:ext cx="0" cy="0"/>
          <a:chOff x="0" y="0"/>
          <a:chExt cx="0" cy="0"/>
        </a:xfrm>
      </p:grpSpPr>
      <p:sp>
        <p:nvSpPr>
          <p:cNvPr id="60" name="Text titlu"/>
          <p:cNvSpPr txBox="1">
            <a:spLocks noGrp="1"/>
          </p:cNvSpPr>
          <p:nvPr>
            <p:ph type="title"/>
          </p:nvPr>
        </p:nvSpPr>
        <p:spPr>
          <a:prstGeom prst="rect">
            <a:avLst/>
          </a:prstGeom>
        </p:spPr>
        <p:txBody>
          <a:bodyPr/>
          <a:lstStyle/>
          <a:p>
            <a:r>
              <a:t>Text titlu</a:t>
            </a:r>
          </a:p>
        </p:txBody>
      </p:sp>
      <p:sp>
        <p:nvSpPr>
          <p:cNvPr id="61" name="Număr diapozitiv"/>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u și marcatori">
    <p:spTree>
      <p:nvGrpSpPr>
        <p:cNvPr id="1" name=""/>
        <p:cNvGrpSpPr/>
        <p:nvPr/>
      </p:nvGrpSpPr>
      <p:grpSpPr>
        <a:xfrm>
          <a:off x="0" y="0"/>
          <a:ext cx="0" cy="0"/>
          <a:chOff x="0" y="0"/>
          <a:chExt cx="0" cy="0"/>
        </a:xfrm>
      </p:grpSpPr>
      <p:sp>
        <p:nvSpPr>
          <p:cNvPr id="68" name="Text titlu"/>
          <p:cNvSpPr txBox="1">
            <a:spLocks noGrp="1"/>
          </p:cNvSpPr>
          <p:nvPr>
            <p:ph type="title"/>
          </p:nvPr>
        </p:nvSpPr>
        <p:spPr>
          <a:prstGeom prst="rect">
            <a:avLst/>
          </a:prstGeom>
        </p:spPr>
        <p:txBody>
          <a:bodyPr/>
          <a:lstStyle/>
          <a:p>
            <a:r>
              <a:t>Text titlu</a:t>
            </a:r>
          </a:p>
        </p:txBody>
      </p:sp>
      <p:sp>
        <p:nvSpPr>
          <p:cNvPr id="69" name="Nivel corp unu…"/>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Nivel corp unu</a:t>
            </a:r>
          </a:p>
          <a:p>
            <a:pPr lvl="1"/>
            <a:r>
              <a:t>Nivel corp doi</a:t>
            </a:r>
          </a:p>
          <a:p>
            <a:pPr lvl="2"/>
            <a:r>
              <a:t>Nivel corp trei</a:t>
            </a:r>
          </a:p>
          <a:p>
            <a:pPr lvl="3"/>
            <a:r>
              <a:t>Nivel corp patru</a:t>
            </a:r>
          </a:p>
          <a:p>
            <a:pPr lvl="4"/>
            <a:r>
              <a:t>Nivel corp cinci</a:t>
            </a:r>
          </a:p>
        </p:txBody>
      </p:sp>
      <p:sp>
        <p:nvSpPr>
          <p:cNvPr id="70" name="Număr diapozitiv"/>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u, marcatori și poză">
    <p:spTree>
      <p:nvGrpSpPr>
        <p:cNvPr id="1" name=""/>
        <p:cNvGrpSpPr/>
        <p:nvPr/>
      </p:nvGrpSpPr>
      <p:grpSpPr>
        <a:xfrm>
          <a:off x="0" y="0"/>
          <a:ext cx="0" cy="0"/>
          <a:chOff x="0" y="0"/>
          <a:chExt cx="0" cy="0"/>
        </a:xfrm>
      </p:grpSpPr>
      <p:sp>
        <p:nvSpPr>
          <p:cNvPr id="77" name="Imagine"/>
          <p:cNvSpPr>
            <a:spLocks noGrp="1"/>
          </p:cNvSpPr>
          <p:nvPr>
            <p:ph type="pic" sz="half" idx="13"/>
          </p:nvPr>
        </p:nvSpPr>
        <p:spPr>
          <a:xfrm>
            <a:off x="6718300" y="1612900"/>
            <a:ext cx="5676900" cy="8515350"/>
          </a:xfrm>
          <a:prstGeom prst="rect">
            <a:avLst/>
          </a:prstGeom>
          <a:ln w="9525">
            <a:round/>
          </a:ln>
        </p:spPr>
        <p:txBody>
          <a:bodyPr lIns="91439" tIns="45719" rIns="91439" bIns="45719" anchor="t">
            <a:noAutofit/>
          </a:bodyPr>
          <a:lstStyle/>
          <a:p>
            <a:endParaRPr/>
          </a:p>
        </p:txBody>
      </p:sp>
      <p:sp>
        <p:nvSpPr>
          <p:cNvPr id="78" name="Text titlu"/>
          <p:cNvSpPr txBox="1">
            <a:spLocks noGrp="1"/>
          </p:cNvSpPr>
          <p:nvPr>
            <p:ph type="title"/>
          </p:nvPr>
        </p:nvSpPr>
        <p:spPr>
          <a:prstGeom prst="rect">
            <a:avLst/>
          </a:prstGeom>
        </p:spPr>
        <p:txBody>
          <a:bodyPr/>
          <a:lstStyle/>
          <a:p>
            <a:r>
              <a:t>Text titlu</a:t>
            </a:r>
          </a:p>
        </p:txBody>
      </p:sp>
      <p:sp>
        <p:nvSpPr>
          <p:cNvPr id="79" name="Nivel corp unu…"/>
          <p:cNvSpPr txBox="1">
            <a:spLocks noGrp="1"/>
          </p:cNvSpPr>
          <p:nvPr>
            <p:ph type="body" sz="half" idx="1"/>
          </p:nvPr>
        </p:nvSpPr>
        <p:spPr>
          <a:xfrm>
            <a:off x="647700" y="2628900"/>
            <a:ext cx="5600700" cy="6477000"/>
          </a:xfrm>
          <a:prstGeom prst="rect">
            <a:avLst/>
          </a:prstGeom>
        </p:spPr>
        <p:txBody>
          <a:bodyPr/>
          <a:lstStyle>
            <a:lvl1pPr marL="393700" indent="-393700">
              <a:lnSpc>
                <a:spcPct val="120000"/>
              </a:lnSpc>
              <a:spcBef>
                <a:spcPts val="2400"/>
              </a:spcBef>
              <a:buBlip>
                <a:blip r:embed="rId2"/>
              </a:buBlip>
              <a:defRPr sz="3200"/>
            </a:lvl1pPr>
            <a:lvl2pPr marL="787400" indent="-393700">
              <a:lnSpc>
                <a:spcPct val="120000"/>
              </a:lnSpc>
              <a:spcBef>
                <a:spcPts val="2400"/>
              </a:spcBef>
              <a:buBlip>
                <a:blip r:embed="rId2"/>
              </a:buBlip>
              <a:defRPr sz="3200"/>
            </a:lvl2pPr>
            <a:lvl3pPr marL="1181100" indent="-393700">
              <a:lnSpc>
                <a:spcPct val="120000"/>
              </a:lnSpc>
              <a:spcBef>
                <a:spcPts val="2400"/>
              </a:spcBef>
              <a:buBlip>
                <a:blip r:embed="rId2"/>
              </a:buBlip>
              <a:defRPr sz="3200"/>
            </a:lvl3pPr>
            <a:lvl4pPr marL="1574800" indent="-393700">
              <a:lnSpc>
                <a:spcPct val="120000"/>
              </a:lnSpc>
              <a:spcBef>
                <a:spcPts val="2400"/>
              </a:spcBef>
              <a:buBlip>
                <a:blip r:embed="rId2"/>
              </a:buBlip>
              <a:defRPr sz="3200"/>
            </a:lvl4pPr>
            <a:lvl5pPr marL="1968500" indent="-393700">
              <a:lnSpc>
                <a:spcPct val="120000"/>
              </a:lnSpc>
              <a:spcBef>
                <a:spcPts val="2400"/>
              </a:spcBef>
              <a:buBlip>
                <a:blip r:embed="rId2"/>
              </a:buBlip>
              <a:defRPr sz="3200"/>
            </a:lvl5pPr>
          </a:lstStyle>
          <a:p>
            <a:r>
              <a:t>Nivel corp unu</a:t>
            </a:r>
          </a:p>
          <a:p>
            <a:pPr lvl="1"/>
            <a:r>
              <a:t>Nivel corp doi</a:t>
            </a:r>
          </a:p>
          <a:p>
            <a:pPr lvl="2"/>
            <a:r>
              <a:t>Nivel corp trei</a:t>
            </a:r>
          </a:p>
          <a:p>
            <a:pPr lvl="3"/>
            <a:r>
              <a:t>Nivel corp patru</a:t>
            </a:r>
          </a:p>
          <a:p>
            <a:pPr lvl="4"/>
            <a:r>
              <a:t>Nivel corp cinci</a:t>
            </a:r>
          </a:p>
        </p:txBody>
      </p:sp>
      <p:sp>
        <p:nvSpPr>
          <p:cNvPr id="80" name="Număr diapozitiv"/>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Marcatori">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7" name="Nivel corp unu…"/>
          <p:cNvSpPr txBox="1">
            <a:spLocks noGrp="1"/>
          </p:cNvSpPr>
          <p:nvPr>
            <p:ph type="body" idx="1"/>
          </p:nvPr>
        </p:nvSpPr>
        <p:spPr>
          <a:xfrm>
            <a:off x="647700" y="647700"/>
            <a:ext cx="11709400" cy="84582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r>
              <a:t>Nivel corp unu</a:t>
            </a:r>
          </a:p>
          <a:p>
            <a:pPr lvl="1"/>
            <a:r>
              <a:t>Nivel corp doi</a:t>
            </a:r>
          </a:p>
          <a:p>
            <a:pPr lvl="2"/>
            <a:r>
              <a:t>Nivel corp trei</a:t>
            </a:r>
          </a:p>
          <a:p>
            <a:pPr lvl="3"/>
            <a:r>
              <a:t>Nivel corp patru</a:t>
            </a:r>
          </a:p>
          <a:p>
            <a:pPr lvl="4"/>
            <a:r>
              <a:t>Nivel corp cinci</a:t>
            </a:r>
          </a:p>
        </p:txBody>
      </p:sp>
      <p:sp>
        <p:nvSpPr>
          <p:cNvPr id="88" name="Număr diapozitiv"/>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srcRect/>
          <a:stretch>
            <a:fillRect/>
          </a:stretch>
        </a:blipFill>
        <a:effectLst/>
      </p:bgPr>
    </p:bg>
    <p:spTree>
      <p:nvGrpSpPr>
        <p:cNvPr id="1" name=""/>
        <p:cNvGrpSpPr/>
        <p:nvPr/>
      </p:nvGrpSpPr>
      <p:grpSpPr>
        <a:xfrm>
          <a:off x="0" y="0"/>
          <a:ext cx="0" cy="0"/>
          <a:chOff x="0" y="0"/>
          <a:chExt cx="0" cy="0"/>
        </a:xfrm>
      </p:grpSpPr>
      <p:sp>
        <p:nvSpPr>
          <p:cNvPr id="2" name="Text titlu"/>
          <p:cNvSpPr txBox="1">
            <a:spLocks noGrp="1"/>
          </p:cNvSpPr>
          <p:nvPr>
            <p:ph type="title"/>
          </p:nvPr>
        </p:nvSpPr>
        <p:spPr>
          <a:xfrm>
            <a:off x="647700" y="152400"/>
            <a:ext cx="11709400" cy="2032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Text titlu</a:t>
            </a:r>
          </a:p>
        </p:txBody>
      </p:sp>
      <p:sp>
        <p:nvSpPr>
          <p:cNvPr id="3" name="Nivel corp unu…"/>
          <p:cNvSpPr txBox="1">
            <a:spLocks noGrp="1"/>
          </p:cNvSpPr>
          <p:nvPr>
            <p:ph type="body" idx="1"/>
          </p:nvPr>
        </p:nvSpPr>
        <p:spPr>
          <a:xfrm>
            <a:off x="647700" y="2628900"/>
            <a:ext cx="11709400" cy="6477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buBlip>
                <a:blip r:embed="rId16"/>
              </a:buBlip>
            </a:lvl1pPr>
            <a:lvl2pPr>
              <a:buBlip>
                <a:blip r:embed="rId16"/>
              </a:buBlip>
            </a:lvl2pPr>
            <a:lvl3pPr>
              <a:buBlip>
                <a:blip r:embed="rId16"/>
              </a:buBlip>
            </a:lvl3pPr>
            <a:lvl4pPr>
              <a:buBlip>
                <a:blip r:embed="rId16"/>
              </a:buBlip>
            </a:lvl4pPr>
            <a:lvl5pPr>
              <a:buBlip>
                <a:blip r:embed="rId16"/>
              </a:buBlip>
            </a:lvl5pPr>
          </a:lstStyle>
          <a:p>
            <a:r>
              <a:t>Nivel corp unu</a:t>
            </a:r>
          </a:p>
          <a:p>
            <a:pPr lvl="1"/>
            <a:r>
              <a:t>Nivel corp doi</a:t>
            </a:r>
          </a:p>
          <a:p>
            <a:pPr lvl="2"/>
            <a:r>
              <a:t>Nivel corp trei</a:t>
            </a:r>
          </a:p>
          <a:p>
            <a:pPr lvl="3"/>
            <a:r>
              <a:t>Nivel corp patru</a:t>
            </a:r>
          </a:p>
          <a:p>
            <a:pPr lvl="4"/>
            <a:r>
              <a:t>Nivel corp cinci</a:t>
            </a:r>
          </a:p>
        </p:txBody>
      </p:sp>
      <p:sp>
        <p:nvSpPr>
          <p:cNvPr id="4" name="Număr diapozitiv"/>
          <p:cNvSpPr txBox="1">
            <a:spLocks noGrp="1"/>
          </p:cNvSpPr>
          <p:nvPr>
            <p:ph type="sldNum" sz="quarter" idx="2"/>
          </p:nvPr>
        </p:nvSpPr>
        <p:spPr>
          <a:xfrm>
            <a:off x="6324599" y="9359900"/>
            <a:ext cx="342901" cy="406401"/>
          </a:xfrm>
          <a:prstGeom prst="rect">
            <a:avLst/>
          </a:prstGeom>
          <a:ln w="12700">
            <a:miter lim="400000"/>
          </a:ln>
        </p:spPr>
        <p:txBody>
          <a:bodyPr wrap="none" lIns="50800" tIns="50800" rIns="50800" bIns="50800" anchor="b">
            <a:spAutoFit/>
          </a:bodyPr>
          <a:lstStyle>
            <a:lvl1pPr>
              <a:defRPr sz="1800">
                <a:solidFill>
                  <a:srgbClr val="FFFFFF">
                    <a:alpha val="95000"/>
                  </a:srgb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l" defTabSz="584200" rtl="0" latinLnBrk="0">
        <a:lnSpc>
          <a:spcPct val="100000"/>
        </a:lnSpc>
        <a:spcBef>
          <a:spcPts val="0"/>
        </a:spcBef>
        <a:spcAft>
          <a:spcPts val="0"/>
        </a:spcAft>
        <a:buClrTx/>
        <a:buSzTx/>
        <a:buFontTx/>
        <a:buNone/>
        <a:tabLst/>
        <a:defRPr sz="7000" b="0" i="0" u="none" strike="noStrike" cap="none" spc="0" baseline="0">
          <a:solidFill>
            <a:srgbClr val="FFFFFF">
              <a:alpha val="95000"/>
            </a:srgbClr>
          </a:solidFill>
          <a:uFillTx/>
          <a:latin typeface="+mn-lt"/>
          <a:ea typeface="+mn-ea"/>
          <a:cs typeface="+mn-cs"/>
          <a:sym typeface="Palatino"/>
        </a:defRPr>
      </a:lvl1pPr>
      <a:lvl2pPr marL="0" marR="0" indent="0" algn="l" defTabSz="584200" rtl="0" latinLnBrk="0">
        <a:lnSpc>
          <a:spcPct val="100000"/>
        </a:lnSpc>
        <a:spcBef>
          <a:spcPts val="0"/>
        </a:spcBef>
        <a:spcAft>
          <a:spcPts val="0"/>
        </a:spcAft>
        <a:buClrTx/>
        <a:buSzTx/>
        <a:buFontTx/>
        <a:buNone/>
        <a:tabLst/>
        <a:defRPr sz="7000" b="0" i="0" u="none" strike="noStrike" cap="none" spc="0" baseline="0">
          <a:solidFill>
            <a:srgbClr val="FFFFFF">
              <a:alpha val="95000"/>
            </a:srgbClr>
          </a:solidFill>
          <a:uFillTx/>
          <a:latin typeface="+mn-lt"/>
          <a:ea typeface="+mn-ea"/>
          <a:cs typeface="+mn-cs"/>
          <a:sym typeface="Palatino"/>
        </a:defRPr>
      </a:lvl2pPr>
      <a:lvl3pPr marL="0" marR="0" indent="0" algn="l" defTabSz="584200" rtl="0" latinLnBrk="0">
        <a:lnSpc>
          <a:spcPct val="100000"/>
        </a:lnSpc>
        <a:spcBef>
          <a:spcPts val="0"/>
        </a:spcBef>
        <a:spcAft>
          <a:spcPts val="0"/>
        </a:spcAft>
        <a:buClrTx/>
        <a:buSzTx/>
        <a:buFontTx/>
        <a:buNone/>
        <a:tabLst/>
        <a:defRPr sz="7000" b="0" i="0" u="none" strike="noStrike" cap="none" spc="0" baseline="0">
          <a:solidFill>
            <a:srgbClr val="FFFFFF">
              <a:alpha val="95000"/>
            </a:srgbClr>
          </a:solidFill>
          <a:uFillTx/>
          <a:latin typeface="+mn-lt"/>
          <a:ea typeface="+mn-ea"/>
          <a:cs typeface="+mn-cs"/>
          <a:sym typeface="Palatino"/>
        </a:defRPr>
      </a:lvl3pPr>
      <a:lvl4pPr marL="0" marR="0" indent="0" algn="l" defTabSz="584200" rtl="0" latinLnBrk="0">
        <a:lnSpc>
          <a:spcPct val="100000"/>
        </a:lnSpc>
        <a:spcBef>
          <a:spcPts val="0"/>
        </a:spcBef>
        <a:spcAft>
          <a:spcPts val="0"/>
        </a:spcAft>
        <a:buClrTx/>
        <a:buSzTx/>
        <a:buFontTx/>
        <a:buNone/>
        <a:tabLst/>
        <a:defRPr sz="7000" b="0" i="0" u="none" strike="noStrike" cap="none" spc="0" baseline="0">
          <a:solidFill>
            <a:srgbClr val="FFFFFF">
              <a:alpha val="95000"/>
            </a:srgbClr>
          </a:solidFill>
          <a:uFillTx/>
          <a:latin typeface="+mn-lt"/>
          <a:ea typeface="+mn-ea"/>
          <a:cs typeface="+mn-cs"/>
          <a:sym typeface="Palatino"/>
        </a:defRPr>
      </a:lvl4pPr>
      <a:lvl5pPr marL="0" marR="0" indent="0" algn="l" defTabSz="584200" rtl="0" latinLnBrk="0">
        <a:lnSpc>
          <a:spcPct val="100000"/>
        </a:lnSpc>
        <a:spcBef>
          <a:spcPts val="0"/>
        </a:spcBef>
        <a:spcAft>
          <a:spcPts val="0"/>
        </a:spcAft>
        <a:buClrTx/>
        <a:buSzTx/>
        <a:buFontTx/>
        <a:buNone/>
        <a:tabLst/>
        <a:defRPr sz="7000" b="0" i="0" u="none" strike="noStrike" cap="none" spc="0" baseline="0">
          <a:solidFill>
            <a:srgbClr val="FFFFFF">
              <a:alpha val="95000"/>
            </a:srgbClr>
          </a:solidFill>
          <a:uFillTx/>
          <a:latin typeface="+mn-lt"/>
          <a:ea typeface="+mn-ea"/>
          <a:cs typeface="+mn-cs"/>
          <a:sym typeface="Palatino"/>
        </a:defRPr>
      </a:lvl5pPr>
      <a:lvl6pPr marL="0" marR="0" indent="0" algn="l" defTabSz="584200" rtl="0" latinLnBrk="0">
        <a:lnSpc>
          <a:spcPct val="100000"/>
        </a:lnSpc>
        <a:spcBef>
          <a:spcPts val="0"/>
        </a:spcBef>
        <a:spcAft>
          <a:spcPts val="0"/>
        </a:spcAft>
        <a:buClrTx/>
        <a:buSzTx/>
        <a:buFontTx/>
        <a:buNone/>
        <a:tabLst/>
        <a:defRPr sz="7000" b="0" i="0" u="none" strike="noStrike" cap="none" spc="0" baseline="0">
          <a:solidFill>
            <a:srgbClr val="FFFFFF">
              <a:alpha val="95000"/>
            </a:srgbClr>
          </a:solidFill>
          <a:uFillTx/>
          <a:latin typeface="+mn-lt"/>
          <a:ea typeface="+mn-ea"/>
          <a:cs typeface="+mn-cs"/>
          <a:sym typeface="Palatino"/>
        </a:defRPr>
      </a:lvl6pPr>
      <a:lvl7pPr marL="0" marR="0" indent="0" algn="l" defTabSz="584200" rtl="0" latinLnBrk="0">
        <a:lnSpc>
          <a:spcPct val="100000"/>
        </a:lnSpc>
        <a:spcBef>
          <a:spcPts val="0"/>
        </a:spcBef>
        <a:spcAft>
          <a:spcPts val="0"/>
        </a:spcAft>
        <a:buClrTx/>
        <a:buSzTx/>
        <a:buFontTx/>
        <a:buNone/>
        <a:tabLst/>
        <a:defRPr sz="7000" b="0" i="0" u="none" strike="noStrike" cap="none" spc="0" baseline="0">
          <a:solidFill>
            <a:srgbClr val="FFFFFF">
              <a:alpha val="95000"/>
            </a:srgbClr>
          </a:solidFill>
          <a:uFillTx/>
          <a:latin typeface="+mn-lt"/>
          <a:ea typeface="+mn-ea"/>
          <a:cs typeface="+mn-cs"/>
          <a:sym typeface="Palatino"/>
        </a:defRPr>
      </a:lvl7pPr>
      <a:lvl8pPr marL="0" marR="0" indent="0" algn="l" defTabSz="584200" rtl="0" latinLnBrk="0">
        <a:lnSpc>
          <a:spcPct val="100000"/>
        </a:lnSpc>
        <a:spcBef>
          <a:spcPts val="0"/>
        </a:spcBef>
        <a:spcAft>
          <a:spcPts val="0"/>
        </a:spcAft>
        <a:buClrTx/>
        <a:buSzTx/>
        <a:buFontTx/>
        <a:buNone/>
        <a:tabLst/>
        <a:defRPr sz="7000" b="0" i="0" u="none" strike="noStrike" cap="none" spc="0" baseline="0">
          <a:solidFill>
            <a:srgbClr val="FFFFFF">
              <a:alpha val="95000"/>
            </a:srgbClr>
          </a:solidFill>
          <a:uFillTx/>
          <a:latin typeface="+mn-lt"/>
          <a:ea typeface="+mn-ea"/>
          <a:cs typeface="+mn-cs"/>
          <a:sym typeface="Palatino"/>
        </a:defRPr>
      </a:lvl8pPr>
      <a:lvl9pPr marL="0" marR="0" indent="0" algn="l" defTabSz="584200" rtl="0" latinLnBrk="0">
        <a:lnSpc>
          <a:spcPct val="100000"/>
        </a:lnSpc>
        <a:spcBef>
          <a:spcPts val="0"/>
        </a:spcBef>
        <a:spcAft>
          <a:spcPts val="0"/>
        </a:spcAft>
        <a:buClrTx/>
        <a:buSzTx/>
        <a:buFontTx/>
        <a:buNone/>
        <a:tabLst/>
        <a:defRPr sz="7000" b="0" i="0" u="none" strike="noStrike" cap="none" spc="0" baseline="0">
          <a:solidFill>
            <a:srgbClr val="FFFFFF">
              <a:alpha val="95000"/>
            </a:srgbClr>
          </a:solidFill>
          <a:uFillTx/>
          <a:latin typeface="+mn-lt"/>
          <a:ea typeface="+mn-ea"/>
          <a:cs typeface="+mn-cs"/>
          <a:sym typeface="Palatino"/>
        </a:defRPr>
      </a:lvl9pPr>
    </p:titleStyle>
    <p:bodyStyle>
      <a:lvl1pPr marL="5334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solidFill>
            <a:srgbClr val="546056"/>
          </a:solidFill>
          <a:uFillTx/>
          <a:latin typeface="+mn-lt"/>
          <a:ea typeface="+mn-ea"/>
          <a:cs typeface="+mn-cs"/>
          <a:sym typeface="Palatino"/>
        </a:defRPr>
      </a:lvl1pPr>
      <a:lvl2pPr marL="10668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solidFill>
            <a:srgbClr val="546056"/>
          </a:solidFill>
          <a:uFillTx/>
          <a:latin typeface="+mn-lt"/>
          <a:ea typeface="+mn-ea"/>
          <a:cs typeface="+mn-cs"/>
          <a:sym typeface="Palatino"/>
        </a:defRPr>
      </a:lvl2pPr>
      <a:lvl3pPr marL="16002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solidFill>
            <a:srgbClr val="546056"/>
          </a:solidFill>
          <a:uFillTx/>
          <a:latin typeface="+mn-lt"/>
          <a:ea typeface="+mn-ea"/>
          <a:cs typeface="+mn-cs"/>
          <a:sym typeface="Palatino"/>
        </a:defRPr>
      </a:lvl3pPr>
      <a:lvl4pPr marL="21336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solidFill>
            <a:srgbClr val="546056"/>
          </a:solidFill>
          <a:uFillTx/>
          <a:latin typeface="+mn-lt"/>
          <a:ea typeface="+mn-ea"/>
          <a:cs typeface="+mn-cs"/>
          <a:sym typeface="Palatino"/>
        </a:defRPr>
      </a:lvl4pPr>
      <a:lvl5pPr marL="26670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solidFill>
            <a:srgbClr val="546056"/>
          </a:solidFill>
          <a:uFillTx/>
          <a:latin typeface="+mn-lt"/>
          <a:ea typeface="+mn-ea"/>
          <a:cs typeface="+mn-cs"/>
          <a:sym typeface="Palatino"/>
        </a:defRPr>
      </a:lvl5pPr>
      <a:lvl6pPr marL="32004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solidFill>
            <a:srgbClr val="546056"/>
          </a:solidFill>
          <a:uFillTx/>
          <a:latin typeface="+mn-lt"/>
          <a:ea typeface="+mn-ea"/>
          <a:cs typeface="+mn-cs"/>
          <a:sym typeface="Palatino"/>
        </a:defRPr>
      </a:lvl6pPr>
      <a:lvl7pPr marL="37338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solidFill>
            <a:srgbClr val="546056"/>
          </a:solidFill>
          <a:uFillTx/>
          <a:latin typeface="+mn-lt"/>
          <a:ea typeface="+mn-ea"/>
          <a:cs typeface="+mn-cs"/>
          <a:sym typeface="Palatino"/>
        </a:defRPr>
      </a:lvl7pPr>
      <a:lvl8pPr marL="42672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solidFill>
            <a:srgbClr val="546056"/>
          </a:solidFill>
          <a:uFillTx/>
          <a:latin typeface="+mn-lt"/>
          <a:ea typeface="+mn-ea"/>
          <a:cs typeface="+mn-cs"/>
          <a:sym typeface="Palatino"/>
        </a:defRPr>
      </a:lvl8pPr>
      <a:lvl9pPr marL="48006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solidFill>
            <a:srgbClr val="546056"/>
          </a:solidFill>
          <a:uFillTx/>
          <a:latin typeface="+mn-lt"/>
          <a:ea typeface="+mn-ea"/>
          <a:cs typeface="+mn-cs"/>
          <a:sym typeface="Palatino"/>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Particularities of hotel service in  the local tourist sphere”"/>
          <p:cNvSpPr txBox="1">
            <a:spLocks noGrp="1"/>
          </p:cNvSpPr>
          <p:nvPr>
            <p:ph type="ctrTitle"/>
          </p:nvPr>
        </p:nvSpPr>
        <p:spPr>
          <a:xfrm>
            <a:off x="647700" y="2095500"/>
            <a:ext cx="11699280" cy="3464471"/>
          </a:xfrm>
          <a:prstGeom prst="rect">
            <a:avLst/>
          </a:prstGeom>
        </p:spPr>
        <p:txBody>
          <a:bodyPr/>
          <a:lstStyle>
            <a:lvl1pPr>
              <a:lnSpc>
                <a:spcPct val="110000"/>
              </a:lnSpc>
              <a:defRPr sz="5700" i="1">
                <a:solidFill>
                  <a:srgbClr val="717D75"/>
                </a:solidFill>
                <a:latin typeface="Hoefler Text"/>
                <a:ea typeface="Hoefler Text"/>
                <a:cs typeface="Hoefler Text"/>
                <a:sym typeface="Hoefler Text"/>
              </a:defRPr>
            </a:lvl1pPr>
          </a:lstStyle>
          <a:p>
            <a:r>
              <a:rPr dirty="0"/>
              <a:t>,,P</a:t>
            </a:r>
            <a:r>
              <a:rPr lang="ro-RO" dirty="0"/>
              <a:t>a</a:t>
            </a:r>
            <a:r>
              <a:rPr dirty="0" err="1"/>
              <a:t>rticularities</a:t>
            </a:r>
            <a:r>
              <a:rPr dirty="0"/>
              <a:t> of </a:t>
            </a:r>
            <a:r>
              <a:rPr lang="ro-RO" dirty="0"/>
              <a:t>tourism </a:t>
            </a:r>
            <a:r>
              <a:rPr dirty="0"/>
              <a:t>hotel service</a:t>
            </a:r>
            <a:r>
              <a:rPr lang="ro-RO" dirty="0"/>
              <a:t>s</a:t>
            </a:r>
            <a:r>
              <a:rPr dirty="0"/>
              <a:t> in the </a:t>
            </a:r>
            <a:r>
              <a:rPr lang="ro-RO"/>
              <a:t>Republic of Moldova</a:t>
            </a:r>
            <a:r>
              <a:t>”</a:t>
            </a:r>
            <a:endParaRPr dirty="0"/>
          </a:p>
        </p:txBody>
      </p:sp>
      <p:sp>
        <p:nvSpPr>
          <p:cNvPr id="132" name="Antoci Natalia, doctor of economics and university lector"/>
          <p:cNvSpPr txBox="1">
            <a:spLocks noGrp="1"/>
          </p:cNvSpPr>
          <p:nvPr>
            <p:ph type="subTitle" sz="quarter" idx="1"/>
          </p:nvPr>
        </p:nvSpPr>
        <p:spPr>
          <a:prstGeom prst="rect">
            <a:avLst/>
          </a:prstGeom>
        </p:spPr>
        <p:txBody>
          <a:bodyPr/>
          <a:lstStyle/>
          <a:p>
            <a:pPr algn="r">
              <a:defRPr sz="2300"/>
            </a:pPr>
            <a:endParaRPr dirty="0"/>
          </a:p>
          <a:p>
            <a:pPr algn="r">
              <a:defRPr sz="2300"/>
            </a:pPr>
            <a:endParaRPr dirty="0"/>
          </a:p>
          <a:p>
            <a:pPr algn="r">
              <a:defRPr sz="2300"/>
            </a:pPr>
            <a:r>
              <a:rPr dirty="0" err="1"/>
              <a:t>Antoci</a:t>
            </a:r>
            <a:r>
              <a:rPr dirty="0"/>
              <a:t> Natalia,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he hotel industry, the quality of accommodation service, influences not only the level of tourism development in general, but also the efficiency of this sector. The attraction excised by the accommodation services ensure a good capitalization of the capacity of the technical- material base, of the availabilities related to the labor force, all these determining the achievement of high capitalization coefficients."/>
          <p:cNvSpPr txBox="1">
            <a:spLocks noGrp="1"/>
          </p:cNvSpPr>
          <p:nvPr>
            <p:ph type="body" sz="half" idx="1"/>
          </p:nvPr>
        </p:nvSpPr>
        <p:spPr>
          <a:xfrm>
            <a:off x="809625" y="5130800"/>
            <a:ext cx="11243767" cy="3594100"/>
          </a:xfrm>
          <a:prstGeom prst="rect">
            <a:avLst/>
          </a:prstGeom>
        </p:spPr>
        <p:txBody>
          <a:bodyPr>
            <a:normAutofit fontScale="92500" lnSpcReduction="10000"/>
          </a:bodyPr>
          <a:lstStyle/>
          <a:p>
            <a:r>
              <a:t>The hotel industry, the quality of accommodation service, influences not only the level of tourism development in general, but also the efficiency of this sector. The attraction excised by the accommodation services ensure a good capitalization of the capacity of the technical- material base, of the availabilities related to the labor force, all these determining the achievement of high capitalization coefficients.</a:t>
            </a:r>
          </a:p>
        </p:txBody>
      </p:sp>
      <p:pic>
        <p:nvPicPr>
          <p:cNvPr id="164" name="images.png" descr="images.png"/>
          <p:cNvPicPr>
            <a:picLocks noChangeAspect="1"/>
          </p:cNvPicPr>
          <p:nvPr/>
        </p:nvPicPr>
        <p:blipFill>
          <a:blip r:embed="rId2"/>
          <a:stretch>
            <a:fillRect/>
          </a:stretch>
        </p:blipFill>
        <p:spPr>
          <a:xfrm>
            <a:off x="474490" y="359386"/>
            <a:ext cx="4249388" cy="4268359"/>
          </a:xfrm>
          <a:prstGeom prst="rect">
            <a:avLst/>
          </a:prstGeom>
          <a:ln w="12700">
            <a:miter lim="400000"/>
          </a:ln>
        </p:spPr>
      </p:pic>
      <p:pic>
        <p:nvPicPr>
          <p:cNvPr id="165" name="unnamed.png" descr="unnamed.png"/>
          <p:cNvPicPr>
            <a:picLocks noChangeAspect="1"/>
          </p:cNvPicPr>
          <p:nvPr/>
        </p:nvPicPr>
        <p:blipFill>
          <a:blip r:embed="rId3"/>
          <a:stretch>
            <a:fillRect/>
          </a:stretch>
        </p:blipFill>
        <p:spPr>
          <a:xfrm>
            <a:off x="5376115" y="439874"/>
            <a:ext cx="7119101" cy="3754214"/>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Gf"/>
          <p:cNvSpPr txBox="1">
            <a:spLocks noGrp="1"/>
          </p:cNvSpPr>
          <p:nvPr>
            <p:ph type="body" idx="1"/>
          </p:nvPr>
        </p:nvSpPr>
        <p:spPr>
          <a:prstGeom prst="rect">
            <a:avLst/>
          </a:prstGeom>
        </p:spPr>
        <p:txBody>
          <a:bodyPr/>
          <a:lstStyle>
            <a:lvl1pPr>
              <a:buBlip>
                <a:blip r:embed="rId2"/>
              </a:buBlip>
            </a:lvl1pPr>
          </a:lstStyle>
          <a:p>
            <a:r>
              <a:t>Gf</a:t>
            </a:r>
          </a:p>
        </p:txBody>
      </p:sp>
      <p:sp>
        <p:nvSpPr>
          <p:cNvPr id="135" name="The Republic of Moldova, as   a tourist destination, has a rich potential for its visitators.…"/>
          <p:cNvSpPr txBox="1"/>
          <p:nvPr/>
        </p:nvSpPr>
        <p:spPr>
          <a:xfrm>
            <a:off x="7249914" y="2616882"/>
            <a:ext cx="5375871" cy="55194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r>
              <a:rPr dirty="0"/>
              <a:t>Th</a:t>
            </a:r>
            <a:r>
              <a:rPr lang="ro-RO"/>
              <a:t>e</a:t>
            </a:r>
            <a:r>
              <a:t> </a:t>
            </a:r>
            <a:r>
              <a:rPr dirty="0"/>
              <a:t>Republic of Moldova, as   a tourist destination, has a rich potential for its visitators. </a:t>
            </a:r>
          </a:p>
          <a:p>
            <a:pPr algn="l"/>
            <a:r>
              <a:rPr dirty="0"/>
              <a:t>The favorable physical and </a:t>
            </a:r>
          </a:p>
          <a:p>
            <a:pPr algn="l"/>
            <a:r>
              <a:rPr dirty="0"/>
              <a:t>Geographical location, the </a:t>
            </a:r>
          </a:p>
          <a:p>
            <a:pPr algn="l"/>
            <a:r>
              <a:rPr dirty="0"/>
              <a:t>excellent wines and the relatively low prices, make our country a potential tourist destination for foreign tourists.</a:t>
            </a:r>
          </a:p>
        </p:txBody>
      </p:sp>
      <p:pic>
        <p:nvPicPr>
          <p:cNvPr id="136" name="744548928(1).jpg" descr="744548928(1).jpg"/>
          <p:cNvPicPr>
            <a:picLocks noChangeAspect="1"/>
          </p:cNvPicPr>
          <p:nvPr/>
        </p:nvPicPr>
        <p:blipFill>
          <a:blip r:embed="rId3"/>
          <a:stretch>
            <a:fillRect/>
          </a:stretch>
        </p:blipFill>
        <p:spPr>
          <a:xfrm>
            <a:off x="400546" y="2377529"/>
            <a:ext cx="6781104" cy="4423366"/>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hueOff val="-595903"/>
            <a:satOff val="-7599"/>
            <a:lumOff val="14275"/>
          </a:schemeClr>
        </a:solidFill>
        <a:effectLst/>
      </p:bgPr>
    </p:bg>
    <p:spTree>
      <p:nvGrpSpPr>
        <p:cNvPr id="1" name=""/>
        <p:cNvGrpSpPr/>
        <p:nvPr/>
      </p:nvGrpSpPr>
      <p:grpSpPr>
        <a:xfrm>
          <a:off x="0" y="0"/>
          <a:ext cx="0" cy="0"/>
          <a:chOff x="0" y="0"/>
          <a:chExt cx="0" cy="0"/>
        </a:xfrm>
      </p:grpSpPr>
      <p:pic>
        <p:nvPicPr>
          <p:cNvPr id="138" name="unnamed.jpg" descr="unnamed.jpg"/>
          <p:cNvPicPr>
            <a:picLocks noChangeAspect="1"/>
          </p:cNvPicPr>
          <p:nvPr/>
        </p:nvPicPr>
        <p:blipFill>
          <a:blip r:embed="rId2"/>
          <a:stretch>
            <a:fillRect/>
          </a:stretch>
        </p:blipFill>
        <p:spPr>
          <a:xfrm>
            <a:off x="368821" y="365382"/>
            <a:ext cx="7483662" cy="4984236"/>
          </a:xfrm>
          <a:prstGeom prst="rect">
            <a:avLst/>
          </a:prstGeom>
          <a:ln w="12700">
            <a:miter lim="400000"/>
          </a:ln>
        </p:spPr>
      </p:pic>
      <p:pic>
        <p:nvPicPr>
          <p:cNvPr id="139" name="6-mancare-romaneasca.jpg" descr="6-mancare-romaneasca.jpg"/>
          <p:cNvPicPr>
            <a:picLocks noChangeAspect="1"/>
          </p:cNvPicPr>
          <p:nvPr/>
        </p:nvPicPr>
        <p:blipFill>
          <a:blip r:embed="rId3"/>
          <a:stretch>
            <a:fillRect/>
          </a:stretch>
        </p:blipFill>
        <p:spPr>
          <a:xfrm>
            <a:off x="3945510" y="4788211"/>
            <a:ext cx="8622093" cy="4444378"/>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For Moldova, tourism is the economic sector that has a valuable potential for development, which is not yet sufficiently exploited and which can become a source of attraction for both investors and foreign tourists."/>
          <p:cNvSpPr txBox="1">
            <a:spLocks noGrp="1"/>
          </p:cNvSpPr>
          <p:nvPr>
            <p:ph type="body" sz="half" idx="1"/>
          </p:nvPr>
        </p:nvSpPr>
        <p:spPr>
          <a:prstGeom prst="rect">
            <a:avLst/>
          </a:prstGeom>
        </p:spPr>
        <p:txBody>
          <a:bodyPr/>
          <a:lstStyle>
            <a:lvl1pPr>
              <a:buBlip>
                <a:blip r:embed="rId2"/>
              </a:buBlip>
            </a:lvl1pPr>
          </a:lstStyle>
          <a:p>
            <a:r>
              <a:t>For Moldova, tourism is the economic sector that has a valuable potential for development, which is not yet sufficiently exploited and which can become a source of attraction for both investors and foreign tourists.</a:t>
            </a:r>
          </a:p>
        </p:txBody>
      </p:sp>
      <p:pic>
        <p:nvPicPr>
          <p:cNvPr id="142" name="oferta-turistica-a-republicii-moldova-promovata-intr-un-mod-inedit-la-expozitia-de-turism-itb-2018-de-la-berlin-1520495078.png" descr="oferta-turistica-a-republicii-moldova-promovata-intr-un-mod-inedit-la-expozitia-de-turism-itb-2018-de-la-berlin-1520495078.png"/>
          <p:cNvPicPr>
            <a:picLocks noChangeAspect="1"/>
          </p:cNvPicPr>
          <p:nvPr/>
        </p:nvPicPr>
        <p:blipFill>
          <a:blip r:embed="rId3"/>
          <a:stretch>
            <a:fillRect/>
          </a:stretch>
        </p:blipFill>
        <p:spPr>
          <a:xfrm>
            <a:off x="6247978" y="2676314"/>
            <a:ext cx="6382172" cy="6382172"/>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kissclipart-travel-icon-clipart-travel-computer-icons-clip-art-7b51e9b8791f2472.jpg" descr="kissclipart-travel-icon-clipart-travel-computer-icons-clip-art-7b51e9b8791f2472.jpg"/>
          <p:cNvPicPr>
            <a:picLocks noChangeAspect="1"/>
          </p:cNvPicPr>
          <p:nvPr/>
        </p:nvPicPr>
        <p:blipFill>
          <a:blip r:embed="rId2">
            <a:alphaModFix amt="15477"/>
          </a:blip>
          <a:stretch>
            <a:fillRect/>
          </a:stretch>
        </p:blipFill>
        <p:spPr>
          <a:xfrm>
            <a:off x="345876" y="-2148569"/>
            <a:ext cx="12313043" cy="12586666"/>
          </a:xfrm>
          <a:prstGeom prst="rect">
            <a:avLst/>
          </a:prstGeom>
          <a:ln w="12700">
            <a:miter lim="400000"/>
          </a:ln>
        </p:spPr>
      </p:pic>
      <p:sp>
        <p:nvSpPr>
          <p:cNvPr id="145" name="Foreign tourists who visit the Republic of Moldova annually can benefit from the services of 264 tourist reception structures with accommodation and dining functions, with an accommodation fund of 28067 places. This fund is enough to serve the existing flow of tourists, because, although the number of tourists who visit our country every year is increasing, this number is still very modest."/>
          <p:cNvSpPr txBox="1"/>
          <p:nvPr/>
        </p:nvSpPr>
        <p:spPr>
          <a:xfrm>
            <a:off x="712539" y="558800"/>
            <a:ext cx="8090744" cy="543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b="1"/>
            </a:lvl1pPr>
          </a:lstStyle>
          <a:p>
            <a:r>
              <a:t>Foreign tourists who visit the Republic of Moldova annually can benefit from the services of 264 tourist reception structures with accommodation and dining functions, with an accommodation fund of 28067 places. This fund is enough to serve the existing flow of tourists, because, although the number of tourists who visit our country every year is increasing, this number is still very modest.</a:t>
            </a:r>
          </a:p>
        </p:txBody>
      </p:sp>
      <p:sp>
        <p:nvSpPr>
          <p:cNvPr id="146" name="Number of collective tourist reception structures with accommodation and dining functions"/>
          <p:cNvSpPr txBox="1"/>
          <p:nvPr/>
        </p:nvSpPr>
        <p:spPr>
          <a:xfrm>
            <a:off x="6342856" y="5720645"/>
            <a:ext cx="5808465" cy="584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500" b="1" i="1"/>
            </a:lvl1pPr>
          </a:lstStyle>
          <a:p>
            <a:r>
              <a:t>Number of collective tourist reception structures with accommodation and dining functions</a:t>
            </a:r>
          </a:p>
        </p:txBody>
      </p:sp>
      <p:graphicFrame>
        <p:nvGraphicFramePr>
          <p:cNvPr id="147" name="Tabel"/>
          <p:cNvGraphicFramePr/>
          <p:nvPr/>
        </p:nvGraphicFramePr>
        <p:xfrm>
          <a:off x="6342856" y="6417978"/>
          <a:ext cx="5808458" cy="2983546"/>
        </p:xfrm>
        <a:graphic>
          <a:graphicData uri="http://schemas.openxmlformats.org/drawingml/2006/table">
            <a:tbl>
              <a:tblPr>
                <a:tableStyleId>{4C3C2611-4C71-4FC5-86AE-919BDF0F9419}</a:tableStyleId>
              </a:tblPr>
              <a:tblGrid>
                <a:gridCol w="3209096">
                  <a:extLst>
                    <a:ext uri="{9D8B030D-6E8A-4147-A177-3AD203B41FA5}">
                      <a16:colId xmlns:a16="http://schemas.microsoft.com/office/drawing/2014/main" val="20000"/>
                    </a:ext>
                  </a:extLst>
                </a:gridCol>
                <a:gridCol w="433227">
                  <a:extLst>
                    <a:ext uri="{9D8B030D-6E8A-4147-A177-3AD203B41FA5}">
                      <a16:colId xmlns:a16="http://schemas.microsoft.com/office/drawing/2014/main" val="20001"/>
                    </a:ext>
                  </a:extLst>
                </a:gridCol>
                <a:gridCol w="433227">
                  <a:extLst>
                    <a:ext uri="{9D8B030D-6E8A-4147-A177-3AD203B41FA5}">
                      <a16:colId xmlns:a16="http://schemas.microsoft.com/office/drawing/2014/main" val="20002"/>
                    </a:ext>
                  </a:extLst>
                </a:gridCol>
                <a:gridCol w="433227">
                  <a:extLst>
                    <a:ext uri="{9D8B030D-6E8A-4147-A177-3AD203B41FA5}">
                      <a16:colId xmlns:a16="http://schemas.microsoft.com/office/drawing/2014/main" val="20003"/>
                    </a:ext>
                  </a:extLst>
                </a:gridCol>
                <a:gridCol w="433227">
                  <a:extLst>
                    <a:ext uri="{9D8B030D-6E8A-4147-A177-3AD203B41FA5}">
                      <a16:colId xmlns:a16="http://schemas.microsoft.com/office/drawing/2014/main" val="20004"/>
                    </a:ext>
                  </a:extLst>
                </a:gridCol>
                <a:gridCol w="433227">
                  <a:extLst>
                    <a:ext uri="{9D8B030D-6E8A-4147-A177-3AD203B41FA5}">
                      <a16:colId xmlns:a16="http://schemas.microsoft.com/office/drawing/2014/main" val="20005"/>
                    </a:ext>
                  </a:extLst>
                </a:gridCol>
                <a:gridCol w="433227">
                  <a:extLst>
                    <a:ext uri="{9D8B030D-6E8A-4147-A177-3AD203B41FA5}">
                      <a16:colId xmlns:a16="http://schemas.microsoft.com/office/drawing/2014/main" val="20006"/>
                    </a:ext>
                  </a:extLst>
                </a:gridCol>
              </a:tblGrid>
              <a:tr h="357278">
                <a:tc>
                  <a:txBody>
                    <a:bodyPr/>
                    <a:lstStyle/>
                    <a:p>
                      <a:pPr defTabSz="914400">
                        <a:tabLst>
                          <a:tab pos="914400" algn="l"/>
                        </a:tabLst>
                        <a:defRPr sz="3000">
                          <a:solidFill>
                            <a:srgbClr val="000000"/>
                          </a:solidFill>
                        </a:defRPr>
                      </a:pPr>
                      <a:endParaRP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tabLst>
                          <a:tab pos="914400" algn="l"/>
                        </a:tabLst>
                        <a:defRPr b="0">
                          <a:solidFill>
                            <a:srgbClr val="000000"/>
                          </a:solidFill>
                        </a:defRPr>
                      </a:pPr>
                      <a:r>
                        <a:rPr sz="1200">
                          <a:latin typeface="Times New Roman"/>
                          <a:ea typeface="Times New Roman"/>
                          <a:cs typeface="Times New Roman"/>
                          <a:sym typeface="Times New Roman"/>
                        </a:rPr>
                        <a:t>2014</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tabLst>
                          <a:tab pos="914400" algn="l"/>
                        </a:tabLst>
                        <a:defRPr b="0">
                          <a:solidFill>
                            <a:srgbClr val="000000"/>
                          </a:solidFill>
                        </a:defRPr>
                      </a:pPr>
                      <a:r>
                        <a:rPr sz="1200">
                          <a:latin typeface="Times New Roman"/>
                          <a:ea typeface="Times New Roman"/>
                          <a:cs typeface="Times New Roman"/>
                          <a:sym typeface="Times New Roman"/>
                        </a:rPr>
                        <a:t>2015</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tabLst>
                          <a:tab pos="914400" algn="l"/>
                        </a:tabLst>
                        <a:defRPr b="0">
                          <a:solidFill>
                            <a:srgbClr val="000000"/>
                          </a:solidFill>
                        </a:defRPr>
                      </a:pPr>
                      <a:r>
                        <a:rPr sz="1200">
                          <a:latin typeface="Times New Roman"/>
                          <a:ea typeface="Times New Roman"/>
                          <a:cs typeface="Times New Roman"/>
                          <a:sym typeface="Times New Roman"/>
                        </a:rPr>
                        <a:t>2016</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tabLst>
                          <a:tab pos="914400" algn="l"/>
                        </a:tabLst>
                        <a:defRPr b="0">
                          <a:solidFill>
                            <a:srgbClr val="000000"/>
                          </a:solidFill>
                        </a:defRPr>
                      </a:pPr>
                      <a:r>
                        <a:rPr sz="1200">
                          <a:latin typeface="Times New Roman"/>
                          <a:ea typeface="Times New Roman"/>
                          <a:cs typeface="Times New Roman"/>
                          <a:sym typeface="Times New Roman"/>
                        </a:rPr>
                        <a:t>2017</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tabLst>
                          <a:tab pos="914400" algn="l"/>
                        </a:tabLst>
                        <a:defRPr b="0">
                          <a:solidFill>
                            <a:srgbClr val="000000"/>
                          </a:solidFill>
                        </a:defRPr>
                      </a:pPr>
                      <a:r>
                        <a:rPr sz="1200">
                          <a:latin typeface="Times New Roman"/>
                          <a:ea typeface="Times New Roman"/>
                          <a:cs typeface="Times New Roman"/>
                          <a:sym typeface="Times New Roman"/>
                        </a:rPr>
                        <a:t>2018</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tabLst>
                          <a:tab pos="914400" algn="l"/>
                        </a:tabLst>
                        <a:defRPr b="0">
                          <a:solidFill>
                            <a:srgbClr val="000000"/>
                          </a:solidFill>
                        </a:defRPr>
                      </a:pPr>
                      <a:r>
                        <a:rPr sz="1200">
                          <a:latin typeface="Times New Roman"/>
                          <a:ea typeface="Times New Roman"/>
                          <a:cs typeface="Times New Roman"/>
                          <a:sym typeface="Times New Roman"/>
                        </a:rPr>
                        <a:t>2019</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0"/>
                  </a:ext>
                </a:extLst>
              </a:tr>
              <a:tr h="357278">
                <a:tc>
                  <a:txBody>
                    <a:bodyPr/>
                    <a:lstStyle/>
                    <a:p>
                      <a:pPr algn="l" defTabSz="457200">
                        <a:tabLst>
                          <a:tab pos="914400" algn="l"/>
                        </a:tabLst>
                        <a:defRPr b="0">
                          <a:solidFill>
                            <a:srgbClr val="000000"/>
                          </a:solidFill>
                        </a:defRPr>
                      </a:pPr>
                      <a:r>
                        <a:rPr sz="1200" b="1">
                          <a:latin typeface="Times New Roman"/>
                          <a:ea typeface="Times New Roman"/>
                          <a:cs typeface="Times New Roman"/>
                          <a:sym typeface="Times New Roman"/>
                        </a:rPr>
                        <a:t>Total</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tabLst>
                          <a:tab pos="914400" algn="l"/>
                        </a:tabLst>
                        <a:defRPr b="0">
                          <a:solidFill>
                            <a:srgbClr val="000000"/>
                          </a:solidFill>
                        </a:defRPr>
                      </a:pPr>
                      <a:r>
                        <a:rPr sz="1200" b="1">
                          <a:latin typeface="Times New Roman"/>
                          <a:ea typeface="Times New Roman"/>
                          <a:cs typeface="Times New Roman"/>
                          <a:sym typeface="Times New Roman"/>
                        </a:rPr>
                        <a:t>229</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tabLst>
                          <a:tab pos="914400" algn="l"/>
                        </a:tabLst>
                        <a:defRPr b="0">
                          <a:solidFill>
                            <a:srgbClr val="000000"/>
                          </a:solidFill>
                        </a:defRPr>
                      </a:pPr>
                      <a:r>
                        <a:rPr sz="1200" b="1">
                          <a:latin typeface="Times New Roman"/>
                          <a:ea typeface="Times New Roman"/>
                          <a:cs typeface="Times New Roman"/>
                          <a:sym typeface="Times New Roman"/>
                        </a:rPr>
                        <a:t>249</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tabLst>
                          <a:tab pos="914400" algn="l"/>
                        </a:tabLst>
                        <a:defRPr b="0">
                          <a:solidFill>
                            <a:srgbClr val="000000"/>
                          </a:solidFill>
                        </a:defRPr>
                      </a:pPr>
                      <a:r>
                        <a:rPr sz="1200" b="1">
                          <a:latin typeface="Times New Roman"/>
                          <a:ea typeface="Times New Roman"/>
                          <a:cs typeface="Times New Roman"/>
                          <a:sym typeface="Times New Roman"/>
                        </a:rPr>
                        <a:t>250</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tabLst>
                          <a:tab pos="914400" algn="l"/>
                        </a:tabLst>
                        <a:defRPr b="0">
                          <a:solidFill>
                            <a:srgbClr val="000000"/>
                          </a:solidFill>
                        </a:defRPr>
                      </a:pPr>
                      <a:r>
                        <a:rPr sz="1200" b="1">
                          <a:latin typeface="Times New Roman"/>
                          <a:ea typeface="Times New Roman"/>
                          <a:cs typeface="Times New Roman"/>
                          <a:sym typeface="Times New Roman"/>
                        </a:rPr>
                        <a:t>247</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tabLst>
                          <a:tab pos="914400" algn="l"/>
                        </a:tabLst>
                        <a:defRPr b="0">
                          <a:solidFill>
                            <a:srgbClr val="000000"/>
                          </a:solidFill>
                        </a:defRPr>
                      </a:pPr>
                      <a:r>
                        <a:rPr sz="1200" b="1">
                          <a:latin typeface="Times New Roman"/>
                          <a:ea typeface="Times New Roman"/>
                          <a:cs typeface="Times New Roman"/>
                          <a:sym typeface="Times New Roman"/>
                        </a:rPr>
                        <a:t>257</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tabLst>
                          <a:tab pos="914400" algn="l"/>
                        </a:tabLst>
                        <a:defRPr b="0">
                          <a:solidFill>
                            <a:srgbClr val="000000"/>
                          </a:solidFill>
                        </a:defRPr>
                      </a:pPr>
                      <a:r>
                        <a:rPr sz="1200" b="1">
                          <a:latin typeface="Times New Roman"/>
                          <a:ea typeface="Times New Roman"/>
                          <a:cs typeface="Times New Roman"/>
                          <a:sym typeface="Times New Roman"/>
                        </a:rPr>
                        <a:t>264</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1"/>
                  </a:ext>
                </a:extLst>
              </a:tr>
              <a:tr h="357278">
                <a:tc>
                  <a:txBody>
                    <a:bodyPr/>
                    <a:lstStyle/>
                    <a:p>
                      <a:pPr algn="l" defTabSz="457200">
                        <a:tabLst>
                          <a:tab pos="914400" algn="l"/>
                        </a:tabLst>
                        <a:defRPr b="0">
                          <a:solidFill>
                            <a:srgbClr val="000000"/>
                          </a:solidFill>
                        </a:defRPr>
                      </a:pPr>
                      <a:r>
                        <a:rPr sz="1200">
                          <a:latin typeface="Times New Roman"/>
                          <a:ea typeface="Times New Roman"/>
                          <a:cs typeface="Times New Roman"/>
                          <a:sym typeface="Times New Roman"/>
                        </a:rPr>
                        <a:t>Hotels and motels</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tabLst>
                          <a:tab pos="914400" algn="l"/>
                        </a:tabLst>
                        <a:defRPr b="0">
                          <a:solidFill>
                            <a:srgbClr val="000000"/>
                          </a:solidFill>
                        </a:defRPr>
                      </a:pPr>
                      <a:r>
                        <a:rPr sz="1200">
                          <a:latin typeface="Times New Roman"/>
                          <a:ea typeface="Times New Roman"/>
                          <a:cs typeface="Times New Roman"/>
                          <a:sym typeface="Times New Roman"/>
                        </a:rPr>
                        <a:t>62</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tabLst>
                          <a:tab pos="914400" algn="l"/>
                        </a:tabLst>
                        <a:defRPr b="0">
                          <a:solidFill>
                            <a:srgbClr val="000000"/>
                          </a:solidFill>
                        </a:defRPr>
                      </a:pPr>
                      <a:r>
                        <a:rPr sz="1200">
                          <a:latin typeface="Times New Roman"/>
                          <a:ea typeface="Times New Roman"/>
                          <a:cs typeface="Times New Roman"/>
                          <a:sym typeface="Times New Roman"/>
                        </a:rPr>
                        <a:t>72</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tabLst>
                          <a:tab pos="914400" algn="l"/>
                        </a:tabLst>
                        <a:defRPr b="0">
                          <a:solidFill>
                            <a:srgbClr val="000000"/>
                          </a:solidFill>
                        </a:defRPr>
                      </a:pPr>
                      <a:r>
                        <a:rPr sz="1200">
                          <a:latin typeface="Times New Roman"/>
                          <a:ea typeface="Times New Roman"/>
                          <a:cs typeface="Times New Roman"/>
                          <a:sym typeface="Times New Roman"/>
                        </a:rPr>
                        <a:t>75</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tabLst>
                          <a:tab pos="914400" algn="l"/>
                        </a:tabLst>
                        <a:defRPr b="0">
                          <a:solidFill>
                            <a:srgbClr val="000000"/>
                          </a:solidFill>
                        </a:defRPr>
                      </a:pPr>
                      <a:r>
                        <a:rPr sz="1200">
                          <a:latin typeface="Times New Roman"/>
                          <a:ea typeface="Times New Roman"/>
                          <a:cs typeface="Times New Roman"/>
                          <a:sym typeface="Times New Roman"/>
                        </a:rPr>
                        <a:t>85</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tabLst>
                          <a:tab pos="914400" algn="l"/>
                        </a:tabLst>
                        <a:defRPr b="0">
                          <a:solidFill>
                            <a:srgbClr val="000000"/>
                          </a:solidFill>
                        </a:defRPr>
                      </a:pPr>
                      <a:r>
                        <a:rPr sz="1200">
                          <a:latin typeface="Times New Roman"/>
                          <a:ea typeface="Times New Roman"/>
                          <a:cs typeface="Times New Roman"/>
                          <a:sym typeface="Times New Roman"/>
                        </a:rPr>
                        <a:t>87</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tabLst>
                          <a:tab pos="914400" algn="l"/>
                        </a:tabLst>
                        <a:defRPr b="0">
                          <a:solidFill>
                            <a:srgbClr val="000000"/>
                          </a:solidFill>
                        </a:defRPr>
                      </a:pPr>
                      <a:r>
                        <a:rPr sz="1200">
                          <a:latin typeface="Times New Roman"/>
                          <a:ea typeface="Times New Roman"/>
                          <a:cs typeface="Times New Roman"/>
                          <a:sym typeface="Times New Roman"/>
                        </a:rPr>
                        <a:t>94</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2"/>
                  </a:ext>
                </a:extLst>
              </a:tr>
              <a:tr h="357278">
                <a:tc>
                  <a:txBody>
                    <a:bodyPr/>
                    <a:lstStyle/>
                    <a:p>
                      <a:pPr algn="l" defTabSz="457200">
                        <a:tabLst>
                          <a:tab pos="914400" algn="l"/>
                        </a:tabLst>
                        <a:defRPr b="0">
                          <a:solidFill>
                            <a:srgbClr val="000000"/>
                          </a:solidFill>
                        </a:defRPr>
                      </a:pPr>
                      <a:r>
                        <a:rPr sz="1200">
                          <a:latin typeface="Times New Roman"/>
                          <a:ea typeface="Times New Roman"/>
                          <a:cs typeface="Times New Roman"/>
                          <a:sym typeface="Times New Roman"/>
                        </a:rPr>
                        <a:t>Tourist pensions and agro-pensions</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tabLst>
                          <a:tab pos="914400" algn="l"/>
                        </a:tabLst>
                        <a:defRPr b="0">
                          <a:solidFill>
                            <a:srgbClr val="000000"/>
                          </a:solidFill>
                        </a:defRPr>
                      </a:pPr>
                      <a:r>
                        <a:rPr sz="1200">
                          <a:latin typeface="Times New Roman"/>
                          <a:ea typeface="Times New Roman"/>
                          <a:cs typeface="Times New Roman"/>
                          <a:sym typeface="Times New Roman"/>
                        </a:rPr>
                        <a:t>11</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tabLst>
                          <a:tab pos="914400" algn="l"/>
                        </a:tabLst>
                        <a:defRPr b="0">
                          <a:solidFill>
                            <a:srgbClr val="000000"/>
                          </a:solidFill>
                        </a:defRPr>
                      </a:pPr>
                      <a:r>
                        <a:rPr sz="1200">
                          <a:latin typeface="Times New Roman"/>
                          <a:ea typeface="Times New Roman"/>
                          <a:cs typeface="Times New Roman"/>
                          <a:sym typeface="Times New Roman"/>
                        </a:rPr>
                        <a:t>15</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tabLst>
                          <a:tab pos="914400" algn="l"/>
                        </a:tabLst>
                        <a:defRPr b="0">
                          <a:solidFill>
                            <a:srgbClr val="000000"/>
                          </a:solidFill>
                        </a:defRPr>
                      </a:pPr>
                      <a:r>
                        <a:rPr sz="1200">
                          <a:latin typeface="Times New Roman"/>
                          <a:ea typeface="Times New Roman"/>
                          <a:cs typeface="Times New Roman"/>
                          <a:sym typeface="Times New Roman"/>
                        </a:rPr>
                        <a:t>13</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tabLst>
                          <a:tab pos="914400" algn="l"/>
                        </a:tabLst>
                        <a:defRPr b="0">
                          <a:solidFill>
                            <a:srgbClr val="000000"/>
                          </a:solidFill>
                        </a:defRPr>
                      </a:pPr>
                      <a:r>
                        <a:rPr sz="1200">
                          <a:latin typeface="Times New Roman"/>
                          <a:ea typeface="Times New Roman"/>
                          <a:cs typeface="Times New Roman"/>
                          <a:sym typeface="Times New Roman"/>
                        </a:rPr>
                        <a:t>15</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tabLst>
                          <a:tab pos="914400" algn="l"/>
                        </a:tabLst>
                        <a:defRPr b="0">
                          <a:solidFill>
                            <a:srgbClr val="000000"/>
                          </a:solidFill>
                        </a:defRPr>
                      </a:pPr>
                      <a:r>
                        <a:rPr sz="1200">
                          <a:latin typeface="Times New Roman"/>
                          <a:ea typeface="Times New Roman"/>
                          <a:cs typeface="Times New Roman"/>
                          <a:sym typeface="Times New Roman"/>
                        </a:rPr>
                        <a:t>19</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tabLst>
                          <a:tab pos="914400" algn="l"/>
                        </a:tabLst>
                        <a:defRPr b="0">
                          <a:solidFill>
                            <a:srgbClr val="000000"/>
                          </a:solidFill>
                        </a:defRPr>
                      </a:pPr>
                      <a:r>
                        <a:rPr sz="1200">
                          <a:latin typeface="Times New Roman"/>
                          <a:ea typeface="Times New Roman"/>
                          <a:cs typeface="Times New Roman"/>
                          <a:sym typeface="Times New Roman"/>
                        </a:rPr>
                        <a:t>19</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3"/>
                  </a:ext>
                </a:extLst>
              </a:tr>
              <a:tr h="357278">
                <a:tc>
                  <a:txBody>
                    <a:bodyPr/>
                    <a:lstStyle/>
                    <a:p>
                      <a:pPr algn="l" defTabSz="457200">
                        <a:tabLst>
                          <a:tab pos="914400" algn="l"/>
                        </a:tabLst>
                        <a:defRPr b="0">
                          <a:solidFill>
                            <a:srgbClr val="000000"/>
                          </a:solidFill>
                        </a:defRPr>
                      </a:pPr>
                      <a:r>
                        <a:rPr sz="1200">
                          <a:latin typeface="Times New Roman"/>
                          <a:ea typeface="Times New Roman"/>
                          <a:cs typeface="Times New Roman"/>
                          <a:sym typeface="Times New Roman"/>
                        </a:rPr>
                        <a:t>Houses for visitors</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tabLst>
                          <a:tab pos="914400" algn="l"/>
                        </a:tabLst>
                        <a:defRPr b="0">
                          <a:solidFill>
                            <a:srgbClr val="000000"/>
                          </a:solidFill>
                        </a:defRPr>
                      </a:pPr>
                      <a:r>
                        <a:rPr sz="1200">
                          <a:latin typeface="Times New Roman"/>
                          <a:ea typeface="Times New Roman"/>
                          <a:cs typeface="Times New Roman"/>
                          <a:sym typeface="Times New Roman"/>
                        </a:rPr>
                        <a:t>6</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tabLst>
                          <a:tab pos="914400" algn="l"/>
                        </a:tabLst>
                        <a:defRPr b="0">
                          <a:solidFill>
                            <a:srgbClr val="000000"/>
                          </a:solidFill>
                        </a:defRPr>
                      </a:pPr>
                      <a:r>
                        <a:rPr sz="1200">
                          <a:latin typeface="Times New Roman"/>
                          <a:ea typeface="Times New Roman"/>
                          <a:cs typeface="Times New Roman"/>
                          <a:sym typeface="Times New Roman"/>
                        </a:rPr>
                        <a:t>6</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tabLst>
                          <a:tab pos="914400" algn="l"/>
                        </a:tabLst>
                        <a:defRPr b="0">
                          <a:solidFill>
                            <a:srgbClr val="000000"/>
                          </a:solidFill>
                        </a:defRPr>
                      </a:pPr>
                      <a:r>
                        <a:rPr sz="1200">
                          <a:latin typeface="Times New Roman"/>
                          <a:ea typeface="Times New Roman"/>
                          <a:cs typeface="Times New Roman"/>
                          <a:sym typeface="Times New Roman"/>
                        </a:rPr>
                        <a:t>7</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tabLst>
                          <a:tab pos="914400" algn="l"/>
                        </a:tabLst>
                        <a:defRPr b="0">
                          <a:solidFill>
                            <a:srgbClr val="000000"/>
                          </a:solidFill>
                        </a:defRPr>
                      </a:pPr>
                      <a:r>
                        <a:rPr sz="1200">
                          <a:latin typeface="Times New Roman"/>
                          <a:ea typeface="Times New Roman"/>
                          <a:cs typeface="Times New Roman"/>
                          <a:sym typeface="Times New Roman"/>
                        </a:rPr>
                        <a:t>6</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tabLst>
                          <a:tab pos="914400" algn="l"/>
                        </a:tabLst>
                        <a:defRPr b="0">
                          <a:solidFill>
                            <a:srgbClr val="000000"/>
                          </a:solidFill>
                        </a:defRPr>
                      </a:pPr>
                      <a:r>
                        <a:rPr sz="1200">
                          <a:latin typeface="Times New Roman"/>
                          <a:ea typeface="Times New Roman"/>
                          <a:cs typeface="Times New Roman"/>
                          <a:sym typeface="Times New Roman"/>
                        </a:rPr>
                        <a:t>6</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tabLst>
                          <a:tab pos="914400" algn="l"/>
                        </a:tabLst>
                        <a:defRPr b="0">
                          <a:solidFill>
                            <a:srgbClr val="000000"/>
                          </a:solidFill>
                        </a:defRPr>
                      </a:pPr>
                      <a:r>
                        <a:rPr sz="1200">
                          <a:latin typeface="Times New Roman"/>
                          <a:ea typeface="Times New Roman"/>
                          <a:cs typeface="Times New Roman"/>
                          <a:sym typeface="Times New Roman"/>
                        </a:rPr>
                        <a:t>6</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4"/>
                  </a:ext>
                </a:extLst>
              </a:tr>
              <a:tr h="357278">
                <a:tc>
                  <a:txBody>
                    <a:bodyPr/>
                    <a:lstStyle/>
                    <a:p>
                      <a:pPr algn="l" defTabSz="457200">
                        <a:tabLst>
                          <a:tab pos="914400" algn="l"/>
                        </a:tabLst>
                        <a:defRPr b="0">
                          <a:solidFill>
                            <a:srgbClr val="000000"/>
                          </a:solidFill>
                        </a:defRPr>
                      </a:pPr>
                      <a:r>
                        <a:rPr sz="1200">
                          <a:latin typeface="Times New Roman"/>
                          <a:ea typeface="Times New Roman"/>
                          <a:cs typeface="Times New Roman"/>
                          <a:sym typeface="Times New Roman"/>
                        </a:rPr>
                        <a:t>Spas and treatment resorts</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tabLst>
                          <a:tab pos="914400" algn="l"/>
                        </a:tabLst>
                        <a:defRPr b="0">
                          <a:solidFill>
                            <a:srgbClr val="000000"/>
                          </a:solidFill>
                        </a:defRPr>
                      </a:pPr>
                      <a:r>
                        <a:rPr sz="1200">
                          <a:latin typeface="Times New Roman"/>
                          <a:ea typeface="Times New Roman"/>
                          <a:cs typeface="Times New Roman"/>
                          <a:sym typeface="Times New Roman"/>
                        </a:rPr>
                        <a:t>6</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tabLst>
                          <a:tab pos="914400" algn="l"/>
                        </a:tabLst>
                        <a:defRPr b="0">
                          <a:solidFill>
                            <a:srgbClr val="000000"/>
                          </a:solidFill>
                        </a:defRPr>
                      </a:pPr>
                      <a:r>
                        <a:rPr sz="1200">
                          <a:latin typeface="Times New Roman"/>
                          <a:ea typeface="Times New Roman"/>
                          <a:cs typeface="Times New Roman"/>
                          <a:sym typeface="Times New Roman"/>
                        </a:rPr>
                        <a:t>6</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tabLst>
                          <a:tab pos="914400" algn="l"/>
                        </a:tabLst>
                        <a:defRPr b="0">
                          <a:solidFill>
                            <a:srgbClr val="000000"/>
                          </a:solidFill>
                        </a:defRPr>
                      </a:pPr>
                      <a:r>
                        <a:rPr sz="1200">
                          <a:latin typeface="Times New Roman"/>
                          <a:ea typeface="Times New Roman"/>
                          <a:cs typeface="Times New Roman"/>
                          <a:sym typeface="Times New Roman"/>
                        </a:rPr>
                        <a:t>6</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tabLst>
                          <a:tab pos="914400" algn="l"/>
                        </a:tabLst>
                        <a:defRPr b="0">
                          <a:solidFill>
                            <a:srgbClr val="000000"/>
                          </a:solidFill>
                        </a:defRPr>
                      </a:pPr>
                      <a:r>
                        <a:rPr sz="1200">
                          <a:latin typeface="Times New Roman"/>
                          <a:ea typeface="Times New Roman"/>
                          <a:cs typeface="Times New Roman"/>
                          <a:sym typeface="Times New Roman"/>
                        </a:rPr>
                        <a:t>7</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tabLst>
                          <a:tab pos="914400" algn="l"/>
                        </a:tabLst>
                        <a:defRPr b="0">
                          <a:solidFill>
                            <a:srgbClr val="000000"/>
                          </a:solidFill>
                        </a:defRPr>
                      </a:pPr>
                      <a:r>
                        <a:rPr sz="1200">
                          <a:latin typeface="Times New Roman"/>
                          <a:ea typeface="Times New Roman"/>
                          <a:cs typeface="Times New Roman"/>
                          <a:sym typeface="Times New Roman"/>
                        </a:rPr>
                        <a:t>7</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tabLst>
                          <a:tab pos="914400" algn="l"/>
                        </a:tabLst>
                        <a:defRPr b="0">
                          <a:solidFill>
                            <a:srgbClr val="000000"/>
                          </a:solidFill>
                        </a:defRPr>
                      </a:pPr>
                      <a:r>
                        <a:rPr sz="1200">
                          <a:latin typeface="Times New Roman"/>
                          <a:ea typeface="Times New Roman"/>
                          <a:cs typeface="Times New Roman"/>
                          <a:sym typeface="Times New Roman"/>
                        </a:rPr>
                        <a:t>7</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5"/>
                  </a:ext>
                </a:extLst>
              </a:tr>
              <a:tr h="357278">
                <a:tc>
                  <a:txBody>
                    <a:bodyPr/>
                    <a:lstStyle/>
                    <a:p>
                      <a:pPr algn="l" defTabSz="457200">
                        <a:tabLst>
                          <a:tab pos="914400" algn="l"/>
                        </a:tabLst>
                        <a:defRPr b="0">
                          <a:solidFill>
                            <a:srgbClr val="000000"/>
                          </a:solidFill>
                        </a:defRPr>
                      </a:pPr>
                      <a:r>
                        <a:rPr sz="1200">
                          <a:latin typeface="Times New Roman"/>
                          <a:ea typeface="Times New Roman"/>
                          <a:cs typeface="Times New Roman"/>
                          <a:sym typeface="Times New Roman"/>
                        </a:rPr>
                        <a:t>Holiday villages and other leisure facilities</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tabLst>
                          <a:tab pos="914400" algn="l"/>
                        </a:tabLst>
                        <a:defRPr b="0">
                          <a:solidFill>
                            <a:srgbClr val="000000"/>
                          </a:solidFill>
                        </a:defRPr>
                      </a:pPr>
                      <a:r>
                        <a:rPr sz="1200">
                          <a:latin typeface="Times New Roman"/>
                          <a:ea typeface="Times New Roman"/>
                          <a:cs typeface="Times New Roman"/>
                          <a:sym typeface="Times New Roman"/>
                        </a:rPr>
                        <a:t>62</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tabLst>
                          <a:tab pos="914400" algn="l"/>
                        </a:tabLst>
                        <a:defRPr b="0">
                          <a:solidFill>
                            <a:srgbClr val="000000"/>
                          </a:solidFill>
                        </a:defRPr>
                      </a:pPr>
                      <a:r>
                        <a:rPr sz="1200">
                          <a:latin typeface="Times New Roman"/>
                          <a:ea typeface="Times New Roman"/>
                          <a:cs typeface="Times New Roman"/>
                          <a:sym typeface="Times New Roman"/>
                        </a:rPr>
                        <a:t>71</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tabLst>
                          <a:tab pos="914400" algn="l"/>
                        </a:tabLst>
                        <a:defRPr b="0">
                          <a:solidFill>
                            <a:srgbClr val="000000"/>
                          </a:solidFill>
                        </a:defRPr>
                      </a:pPr>
                      <a:r>
                        <a:rPr sz="1200">
                          <a:latin typeface="Times New Roman"/>
                          <a:ea typeface="Times New Roman"/>
                          <a:cs typeface="Times New Roman"/>
                          <a:sym typeface="Times New Roman"/>
                        </a:rPr>
                        <a:t>71</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tabLst>
                          <a:tab pos="914400" algn="l"/>
                        </a:tabLst>
                        <a:defRPr b="0">
                          <a:solidFill>
                            <a:srgbClr val="000000"/>
                          </a:solidFill>
                        </a:defRPr>
                      </a:pPr>
                      <a:r>
                        <a:rPr sz="1200">
                          <a:latin typeface="Times New Roman"/>
                          <a:ea typeface="Times New Roman"/>
                          <a:cs typeface="Times New Roman"/>
                          <a:sym typeface="Times New Roman"/>
                        </a:rPr>
                        <a:t>63</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tabLst>
                          <a:tab pos="914400" algn="l"/>
                        </a:tabLst>
                        <a:defRPr b="0">
                          <a:solidFill>
                            <a:srgbClr val="000000"/>
                          </a:solidFill>
                        </a:defRPr>
                      </a:pPr>
                      <a:r>
                        <a:rPr sz="1200">
                          <a:latin typeface="Times New Roman"/>
                          <a:ea typeface="Times New Roman"/>
                          <a:cs typeface="Times New Roman"/>
                          <a:sym typeface="Times New Roman"/>
                        </a:rPr>
                        <a:t>62</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tabLst>
                          <a:tab pos="914400" algn="l"/>
                        </a:tabLst>
                        <a:defRPr b="0">
                          <a:solidFill>
                            <a:srgbClr val="000000"/>
                          </a:solidFill>
                        </a:defRPr>
                      </a:pPr>
                      <a:r>
                        <a:rPr sz="1200">
                          <a:latin typeface="Times New Roman"/>
                          <a:ea typeface="Times New Roman"/>
                          <a:cs typeface="Times New Roman"/>
                          <a:sym typeface="Times New Roman"/>
                        </a:rPr>
                        <a:t>63</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6"/>
                  </a:ext>
                </a:extLst>
              </a:tr>
              <a:tr h="357278">
                <a:tc>
                  <a:txBody>
                    <a:bodyPr/>
                    <a:lstStyle/>
                    <a:p>
                      <a:pPr algn="l" defTabSz="457200">
                        <a:tabLst>
                          <a:tab pos="914400" algn="l"/>
                        </a:tabLst>
                        <a:defRPr b="0">
                          <a:solidFill>
                            <a:srgbClr val="000000"/>
                          </a:solidFill>
                        </a:defRPr>
                      </a:pPr>
                      <a:r>
                        <a:rPr sz="1200">
                          <a:latin typeface="Times New Roman"/>
                          <a:ea typeface="Times New Roman"/>
                          <a:cs typeface="Times New Roman"/>
                          <a:sym typeface="Times New Roman"/>
                        </a:rPr>
                        <a:t>Holidays camps for children</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tabLst>
                          <a:tab pos="914400" algn="l"/>
                        </a:tabLst>
                        <a:defRPr b="0">
                          <a:solidFill>
                            <a:srgbClr val="000000"/>
                          </a:solidFill>
                        </a:defRPr>
                      </a:pPr>
                      <a:r>
                        <a:rPr sz="1200">
                          <a:latin typeface="Times New Roman"/>
                          <a:ea typeface="Times New Roman"/>
                          <a:cs typeface="Times New Roman"/>
                          <a:sym typeface="Times New Roman"/>
                        </a:rPr>
                        <a:t>82</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tabLst>
                          <a:tab pos="914400" algn="l"/>
                        </a:tabLst>
                        <a:defRPr b="0">
                          <a:solidFill>
                            <a:srgbClr val="000000"/>
                          </a:solidFill>
                        </a:defRPr>
                      </a:pPr>
                      <a:r>
                        <a:rPr sz="1200">
                          <a:latin typeface="Times New Roman"/>
                          <a:ea typeface="Times New Roman"/>
                          <a:cs typeface="Times New Roman"/>
                          <a:sym typeface="Times New Roman"/>
                        </a:rPr>
                        <a:t>79</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tabLst>
                          <a:tab pos="914400" algn="l"/>
                        </a:tabLst>
                        <a:defRPr b="0">
                          <a:solidFill>
                            <a:srgbClr val="000000"/>
                          </a:solidFill>
                        </a:defRPr>
                      </a:pPr>
                      <a:r>
                        <a:rPr sz="1200">
                          <a:latin typeface="Times New Roman"/>
                          <a:ea typeface="Times New Roman"/>
                          <a:cs typeface="Times New Roman"/>
                          <a:sym typeface="Times New Roman"/>
                        </a:rPr>
                        <a:t>77</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tabLst>
                          <a:tab pos="914400" algn="l"/>
                        </a:tabLst>
                        <a:defRPr b="0">
                          <a:solidFill>
                            <a:srgbClr val="000000"/>
                          </a:solidFill>
                        </a:defRPr>
                      </a:pPr>
                      <a:r>
                        <a:rPr sz="1200">
                          <a:latin typeface="Times New Roman"/>
                          <a:ea typeface="Times New Roman"/>
                          <a:cs typeface="Times New Roman"/>
                          <a:sym typeface="Times New Roman"/>
                        </a:rPr>
                        <a:t>71</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tabLst>
                          <a:tab pos="914400" algn="l"/>
                        </a:tabLst>
                        <a:defRPr b="0">
                          <a:solidFill>
                            <a:srgbClr val="000000"/>
                          </a:solidFill>
                        </a:defRPr>
                      </a:pPr>
                      <a:r>
                        <a:rPr sz="1200">
                          <a:latin typeface="Times New Roman"/>
                          <a:ea typeface="Times New Roman"/>
                          <a:cs typeface="Times New Roman"/>
                          <a:sym typeface="Times New Roman"/>
                        </a:rPr>
                        <a:t>76</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defTabSz="457200">
                        <a:tabLst>
                          <a:tab pos="914400" algn="l"/>
                        </a:tabLst>
                        <a:defRPr b="0">
                          <a:solidFill>
                            <a:srgbClr val="000000"/>
                          </a:solidFill>
                        </a:defRPr>
                      </a:pPr>
                      <a:r>
                        <a:rPr sz="1200">
                          <a:latin typeface="Times New Roman"/>
                          <a:ea typeface="Times New Roman"/>
                          <a:cs typeface="Times New Roman"/>
                          <a:sym typeface="Times New Roman"/>
                        </a:rPr>
                        <a:t>75</a:t>
                      </a:r>
                    </a:p>
                  </a:txBody>
                  <a:tcPr marL="12700" marR="12700" marT="12700" marB="127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7"/>
                  </a:ext>
                </a:extLst>
              </a:tr>
            </a:tbl>
          </a:graphicData>
        </a:graphic>
      </p:graphicFrame>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In the last decade, there has been an increase in the number of accommodation units, both in and outside of Chișinău, their number increasing by about 40% and the number go hotels and motels practically doubling, from 53 units in 2010 to 94 in 2019."/>
          <p:cNvSpPr txBox="1">
            <a:spLocks noGrp="1"/>
          </p:cNvSpPr>
          <p:nvPr>
            <p:ph type="body" sz="half" idx="1"/>
          </p:nvPr>
        </p:nvSpPr>
        <p:spPr>
          <a:xfrm>
            <a:off x="444500" y="2628900"/>
            <a:ext cx="5600700" cy="6477000"/>
          </a:xfrm>
          <a:prstGeom prst="rect">
            <a:avLst/>
          </a:prstGeom>
        </p:spPr>
        <p:txBody>
          <a:bodyPr/>
          <a:lstStyle>
            <a:lvl1pPr>
              <a:buBlip>
                <a:blip r:embed="rId2"/>
              </a:buBlip>
            </a:lvl1pPr>
          </a:lstStyle>
          <a:p>
            <a:r>
              <a:t>In the last decade, there has been an increase in the number of accommodation units, both in and outside of Chișinău, their number increasing by about 40% and the number go hotels and motels practically doubling, from 53 units in 2010 to 94 in 2019.</a:t>
            </a:r>
          </a:p>
        </p:txBody>
      </p:sp>
      <p:pic>
        <p:nvPicPr>
          <p:cNvPr id="150" name="12253e1c_z.jpg" descr="12253e1c_z.jpg"/>
          <p:cNvPicPr>
            <a:picLocks noChangeAspect="1"/>
          </p:cNvPicPr>
          <p:nvPr/>
        </p:nvPicPr>
        <p:blipFill>
          <a:blip r:embed="rId3"/>
          <a:stretch>
            <a:fillRect/>
          </a:stretch>
        </p:blipFill>
        <p:spPr>
          <a:xfrm>
            <a:off x="6151521" y="5154434"/>
            <a:ext cx="6366701" cy="4240223"/>
          </a:xfrm>
          <a:prstGeom prst="rect">
            <a:avLst/>
          </a:prstGeom>
          <a:ln w="12700">
            <a:miter lim="400000"/>
          </a:ln>
        </p:spPr>
      </p:pic>
      <p:pic>
        <p:nvPicPr>
          <p:cNvPr id="151" name="3949126.jpeg.jp2" descr="3949126.jpeg.jp2"/>
          <p:cNvPicPr>
            <a:picLocks noChangeAspect="1"/>
          </p:cNvPicPr>
          <p:nvPr/>
        </p:nvPicPr>
        <p:blipFill>
          <a:blip r:embed="rId4"/>
          <a:stretch>
            <a:fillRect/>
          </a:stretch>
        </p:blipFill>
        <p:spPr>
          <a:xfrm>
            <a:off x="6146725" y="2560869"/>
            <a:ext cx="6376294" cy="4250862"/>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In the Republic of Moldova, hotels with individual exploitation predominate, activating independently, elaborating and applying their own management policies and marketing strategies. In recent years, a number of small hotels have emerged, built in the style of urban villas, which largely meet the classification requirements and which promote competitive offers on the hotel market."/>
          <p:cNvSpPr txBox="1">
            <a:spLocks noGrp="1"/>
          </p:cNvSpPr>
          <p:nvPr>
            <p:ph type="body" sz="half" idx="1"/>
          </p:nvPr>
        </p:nvSpPr>
        <p:spPr>
          <a:xfrm>
            <a:off x="647700" y="5435600"/>
            <a:ext cx="11593959" cy="3594100"/>
          </a:xfrm>
          <a:prstGeom prst="rect">
            <a:avLst/>
          </a:prstGeom>
        </p:spPr>
        <p:txBody>
          <a:bodyPr>
            <a:normAutofit lnSpcReduction="10000"/>
          </a:bodyPr>
          <a:lstStyle/>
          <a:p>
            <a:r>
              <a:t>In the Republic of Moldova, hotels with individual exploitation predominate, activating independently, elaborating and applying their own management policies and marketing strategies. In recent years, a number of small hotels have emerged, built in the style of urban villas, which largely meet the classification requirements and which promote competitive offers on the hotel market.</a:t>
            </a:r>
          </a:p>
        </p:txBody>
      </p:sp>
      <p:pic>
        <p:nvPicPr>
          <p:cNvPr id="154" name="10-digital-marketing-strategies-for-hotels-that-connect-with-the-customer-and-you-dont-want-to-miss-in-2020.png" descr="10-digital-marketing-strategies-for-hotels-that-connect-with-the-customer-and-you-dont-want-to-miss-in-2020.png"/>
          <p:cNvPicPr>
            <a:picLocks noChangeAspect="1"/>
          </p:cNvPicPr>
          <p:nvPr/>
        </p:nvPicPr>
        <p:blipFill>
          <a:blip r:embed="rId2"/>
          <a:stretch>
            <a:fillRect/>
          </a:stretch>
        </p:blipFill>
        <p:spPr>
          <a:xfrm>
            <a:off x="2449413" y="430728"/>
            <a:ext cx="8491092" cy="4443672"/>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he hotel industry often faces discrepancies in the quality of services due to inadequate classification systems, given the lack of international standards in the area. One of the most widespread classification system in the word is the European system- star rating system, which is also used in the Republic of Moldova"/>
          <p:cNvSpPr txBox="1">
            <a:spLocks noGrp="1"/>
          </p:cNvSpPr>
          <p:nvPr>
            <p:ph type="body" sz="half" idx="1"/>
          </p:nvPr>
        </p:nvSpPr>
        <p:spPr>
          <a:xfrm>
            <a:off x="793799" y="5102770"/>
            <a:ext cx="11188205" cy="3698330"/>
          </a:xfrm>
          <a:prstGeom prst="rect">
            <a:avLst/>
          </a:prstGeom>
        </p:spPr>
        <p:txBody>
          <a:bodyPr/>
          <a:lstStyle/>
          <a:p>
            <a:r>
              <a:t>The hotel industry often faces discrepancies in the quality of services due to inadequate classification systems, given the lack of international standards in the area. One of the most widespread classification system in the word is the European system- star rating system, which is also used in the Republic of Moldova </a:t>
            </a:r>
          </a:p>
        </p:txBody>
      </p:sp>
      <p:pic>
        <p:nvPicPr>
          <p:cNvPr id="157" name="howtohotel*750xx2124-1194-0-32.jpg" descr="howtohotel*750xx2124-1194-0-32.jpg"/>
          <p:cNvPicPr>
            <a:picLocks noChangeAspect="1"/>
          </p:cNvPicPr>
          <p:nvPr/>
        </p:nvPicPr>
        <p:blipFill>
          <a:blip r:embed="rId2"/>
          <a:stretch>
            <a:fillRect/>
          </a:stretch>
        </p:blipFill>
        <p:spPr>
          <a:xfrm>
            <a:off x="6234704" y="487261"/>
            <a:ext cx="6402792" cy="3594101"/>
          </a:xfrm>
          <a:prstGeom prst="rect">
            <a:avLst/>
          </a:prstGeom>
          <a:ln w="12700">
            <a:miter lim="400000"/>
          </a:ln>
        </p:spPr>
      </p:pic>
      <p:pic>
        <p:nvPicPr>
          <p:cNvPr id="158" name="By-partnering-with-a-strong-program-manager-hotel-operators-can-reduce-their-exposure-to-the-risks-plaguing-the-industry_2240_40102333_0_14121482_500.jpg" descr="By-partnering-with-a-strong-program-manager-hotel-operators-can-reduce-their-exposure-to-the-risks-plaguing-the-industry_2240_40102333_0_14121482_500.jpg"/>
          <p:cNvPicPr>
            <a:picLocks noChangeAspect="1"/>
          </p:cNvPicPr>
          <p:nvPr/>
        </p:nvPicPr>
        <p:blipFill>
          <a:blip r:embed="rId3"/>
          <a:stretch>
            <a:fillRect/>
          </a:stretch>
        </p:blipFill>
        <p:spPr>
          <a:xfrm>
            <a:off x="479013" y="435146"/>
            <a:ext cx="5569774" cy="3698331"/>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Conclusion:"/>
          <p:cNvSpPr txBox="1">
            <a:spLocks noGrp="1"/>
          </p:cNvSpPr>
          <p:nvPr>
            <p:ph type="title"/>
          </p:nvPr>
        </p:nvSpPr>
        <p:spPr>
          <a:prstGeom prst="rect">
            <a:avLst/>
          </a:prstGeom>
        </p:spPr>
        <p:txBody>
          <a:bodyPr/>
          <a:lstStyle>
            <a:lvl1pPr algn="ctr"/>
          </a:lstStyle>
          <a:p>
            <a:r>
              <a:t>Conclusion:</a:t>
            </a:r>
          </a:p>
        </p:txBody>
      </p:sp>
      <p:sp>
        <p:nvSpPr>
          <p:cNvPr id="161" name="In the Republic of Moldova, a business in the hotel sector, especially in rural areas, can be successful based on the following consideration: rural tourist areas are increasingly requested by citizens and foreign tourists; trips within a radius of 30-50 km from cities become competitive compared to long-distance travel abroad; the cost of services provided in agro-pensions are lower than in other accommodation units; the business can be started relatively simply and cheaply; the offer of agro-pensions is usually complex and located “under the same roof” which makes it very attractive for beneficiaries."/>
          <p:cNvSpPr txBox="1"/>
          <p:nvPr/>
        </p:nvSpPr>
        <p:spPr>
          <a:xfrm>
            <a:off x="484336" y="2971799"/>
            <a:ext cx="12036128" cy="543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r>
              <a:t>In the Republic of Moldova, a business in the hotel sector, especially in rural areas, can be successful based on the following consideration: rural tourist areas are increasingly requested by citizens and foreign tourists; trips within a radius of 30-50 km from cities become competitive compared to long-distance travel abroad; the cost of services provided in agro-pensions are lower than in other accommodation units; the business can be started relatively simply and cheaply; the offer of agro-pensions is usually complex and located “under the same roof” which makes it very attractive for beneficiaries.</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rushedCanvas">
  <a:themeElements>
    <a:clrScheme name="BrushedCanvas">
      <a:dk1>
        <a:srgbClr val="546056"/>
      </a:dk1>
      <a:lt1>
        <a:srgbClr val="600C52"/>
      </a:lt1>
      <a:dk2>
        <a:srgbClr val="61615E"/>
      </a:dk2>
      <a:lt2>
        <a:srgbClr val="CECECA"/>
      </a:lt2>
      <a:accent1>
        <a:srgbClr val="648FC7"/>
      </a:accent1>
      <a:accent2>
        <a:srgbClr val="77B06D"/>
      </a:accent2>
      <a:accent3>
        <a:srgbClr val="E0BC59"/>
      </a:accent3>
      <a:accent4>
        <a:srgbClr val="EB925B"/>
      </a:accent4>
      <a:accent5>
        <a:srgbClr val="C56667"/>
      </a:accent5>
      <a:accent6>
        <a:srgbClr val="927AB0"/>
      </a:accent6>
      <a:hlink>
        <a:srgbClr val="0000FF"/>
      </a:hlink>
      <a:folHlink>
        <a:srgbClr val="FF00FF"/>
      </a:folHlink>
    </a:clrScheme>
    <a:fontScheme name="BrushedCanvas">
      <a:majorFont>
        <a:latin typeface="Palatino"/>
        <a:ea typeface="Palatino"/>
        <a:cs typeface="Palatino"/>
      </a:majorFont>
      <a:minorFont>
        <a:latin typeface="Palatino"/>
        <a:ea typeface="Palatino"/>
        <a:cs typeface="Palatino"/>
      </a:minorFont>
    </a:fontScheme>
    <a:fmtScheme name="BrushedCanva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F5F8EB"/>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17D75"/>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rushedCanvas">
  <a:themeElements>
    <a:clrScheme name="BrushedCanvas">
      <a:dk1>
        <a:srgbClr val="000000"/>
      </a:dk1>
      <a:lt1>
        <a:srgbClr val="FFFFFF"/>
      </a:lt1>
      <a:dk2>
        <a:srgbClr val="61615E"/>
      </a:dk2>
      <a:lt2>
        <a:srgbClr val="CECECA"/>
      </a:lt2>
      <a:accent1>
        <a:srgbClr val="648FC7"/>
      </a:accent1>
      <a:accent2>
        <a:srgbClr val="77B06D"/>
      </a:accent2>
      <a:accent3>
        <a:srgbClr val="E0BC59"/>
      </a:accent3>
      <a:accent4>
        <a:srgbClr val="EB925B"/>
      </a:accent4>
      <a:accent5>
        <a:srgbClr val="C56667"/>
      </a:accent5>
      <a:accent6>
        <a:srgbClr val="927AB0"/>
      </a:accent6>
      <a:hlink>
        <a:srgbClr val="0000FF"/>
      </a:hlink>
      <a:folHlink>
        <a:srgbClr val="FF00FF"/>
      </a:folHlink>
    </a:clrScheme>
    <a:fontScheme name="BrushedCanvas">
      <a:majorFont>
        <a:latin typeface="Palatino"/>
        <a:ea typeface="Palatino"/>
        <a:cs typeface="Palatino"/>
      </a:majorFont>
      <a:minorFont>
        <a:latin typeface="Palatino"/>
        <a:ea typeface="Palatino"/>
        <a:cs typeface="Palatino"/>
      </a:minorFont>
    </a:fontScheme>
    <a:fmtScheme name="BrushedCanva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F5F8EB"/>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17D75"/>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595</Words>
  <Application>Microsoft Office PowerPoint</Application>
  <PresentationFormat>Custom</PresentationFormat>
  <Paragraphs>73</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Helvetica Neue</vt:lpstr>
      <vt:lpstr>Hoefler Text</vt:lpstr>
      <vt:lpstr>Palatino</vt:lpstr>
      <vt:lpstr>Times New Roman</vt:lpstr>
      <vt:lpstr>BrushedCanvas</vt:lpstr>
      <vt:lpstr>,,Particularities of tourism hotel services in the Republic of Moldova”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,,Particularities of hotel service in  the local tourist sphere”</dc:title>
  <cp:lastModifiedBy>Tacu</cp:lastModifiedBy>
  <cp:revision>4</cp:revision>
  <dcterms:modified xsi:type="dcterms:W3CDTF">2020-09-29T14:22:34Z</dcterms:modified>
</cp:coreProperties>
</file>