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Farms </a:t>
            </a:r>
            <a:r>
              <a:rPr lang="en-US" dirty="0"/>
              <a:t>distribution by location</a:t>
            </a:r>
          </a:p>
        </c:rich>
      </c:tx>
      <c:layout>
        <c:manualLayout>
          <c:xMode val="edge"/>
          <c:yMode val="edge"/>
          <c:x val="0.17762565274458864"/>
          <c:y val="1.70143177216332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A1A9-4585-B063-807CC6585299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1A9-4585-B063-807CC6585299}"/>
              </c:ext>
            </c:extLst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97143</c:v>
                </c:pt>
                <c:pt idx="1">
                  <c:v>46074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A9-4585-B063-807CC65852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Farmers </a:t>
            </a:r>
            <a:r>
              <a:rPr lang="en-US" dirty="0"/>
              <a:t>distribution by location</a:t>
            </a:r>
          </a:p>
        </c:rich>
      </c:tx>
      <c:layout>
        <c:manualLayout>
          <c:xMode val="edge"/>
          <c:yMode val="edge"/>
          <c:x val="0.17762565274458864"/>
          <c:y val="1.70143177216332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A1A9-4585-B063-807CC6585299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1A9-4585-B063-807CC6585299}"/>
              </c:ext>
            </c:extLst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178132</c:v>
                </c:pt>
                <c:pt idx="1">
                  <c:v>91274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A9-4585-B063-807CC65852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 smtClean="0"/>
              <a:t>Farmers’</a:t>
            </a:r>
            <a:r>
              <a:rPr lang="en-GB" baseline="0" dirty="0" smtClean="0"/>
              <a:t> age structure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15-24 y.o.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2500000000000003E-3"/>
                  <c:y val="-8.593650196768675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566-40EA-8163-2D3C7ED066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4.53E-2</c:v>
                </c:pt>
                <c:pt idx="1">
                  <c:v>6.3700000000000007E-2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CD-4CC7-BA7E-C0DA57EF78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25-34 y.o.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Sheet1!$C$2:$C$3</c:f>
              <c:numCache>
                <c:formatCode>0.00%</c:formatCode>
                <c:ptCount val="2"/>
                <c:pt idx="0">
                  <c:v>9.9599999999999994E-2</c:v>
                </c:pt>
                <c:pt idx="1">
                  <c:v>0.1071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CD-4CC7-BA7E-C0DA57EF783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35-44 y.o.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Sheet1!$D$2:$D$3</c:f>
              <c:numCache>
                <c:formatCode>0.00%</c:formatCode>
                <c:ptCount val="2"/>
                <c:pt idx="0">
                  <c:v>0.1817</c:v>
                </c:pt>
                <c:pt idx="1">
                  <c:v>0.18940000000000001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CD-4CC7-BA7E-C0DA57EF783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45-54 y.o.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Sheet1!$E$2:$E$3</c:f>
              <c:numCache>
                <c:formatCode>0.00%</c:formatCode>
                <c:ptCount val="2"/>
                <c:pt idx="0">
                  <c:v>0.16239999999999999</c:v>
                </c:pt>
                <c:pt idx="1">
                  <c:v>0.18129999999999999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FCD-4CC7-BA7E-C0DA57EF783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55-64 y.o.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Sheet1!$F$2:$F$3</c:f>
              <c:numCache>
                <c:formatCode>0.00%</c:formatCode>
                <c:ptCount val="2"/>
                <c:pt idx="0">
                  <c:v>0.19739999999999999</c:v>
                </c:pt>
                <c:pt idx="1">
                  <c:v>0.19359999999999999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CD-4CC7-BA7E-C0DA57EF783A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65 years and over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Sheet1!$G$2:$G$3</c:f>
              <c:numCache>
                <c:formatCode>0.00%</c:formatCode>
                <c:ptCount val="2"/>
                <c:pt idx="0">
                  <c:v>0.3135</c:v>
                </c:pt>
                <c:pt idx="1">
                  <c:v>0.26490000000000002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FCD-4CC7-BA7E-C0DA57EF78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9951631"/>
        <c:axId val="179952463"/>
      </c:barChart>
      <c:catAx>
        <c:axId val="1799516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952463"/>
        <c:crosses val="autoZero"/>
        <c:auto val="1"/>
        <c:lblAlgn val="ctr"/>
        <c:lblOffset val="100"/>
        <c:noMultiLvlLbl val="0"/>
      </c:catAx>
      <c:valAx>
        <c:axId val="17995246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9516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Farmers </a:t>
            </a:r>
            <a:r>
              <a:rPr lang="en-US" dirty="0"/>
              <a:t>distribution by location</a:t>
            </a:r>
          </a:p>
        </c:rich>
      </c:tx>
      <c:layout>
        <c:manualLayout>
          <c:xMode val="edge"/>
          <c:yMode val="edge"/>
          <c:x val="0.17762565274458864"/>
          <c:y val="1.70143177216332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A1A9-4585-B063-807CC6585299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1A9-4585-B063-807CC6585299}"/>
              </c:ext>
            </c:extLst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143198</c:v>
                </c:pt>
                <c:pt idx="1">
                  <c:v>90682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A9-4585-B063-807CC65852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 smtClean="0"/>
              <a:t>Farmers’</a:t>
            </a:r>
            <a:r>
              <a:rPr lang="en-GB" baseline="0" dirty="0" smtClean="0"/>
              <a:t> age structure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15-24 y.o.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2500000000000003E-3"/>
                  <c:y val="-8.593650196768675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566-40EA-8163-2D3C7ED066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4.53E-2</c:v>
                </c:pt>
                <c:pt idx="1">
                  <c:v>6.88E-2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CD-4CC7-BA7E-C0DA57EF78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25-34 y.o.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Sheet1!$C$2:$C$3</c:f>
              <c:numCache>
                <c:formatCode>0.00%</c:formatCode>
                <c:ptCount val="2"/>
                <c:pt idx="0">
                  <c:v>9.8100000000000007E-2</c:v>
                </c:pt>
                <c:pt idx="1">
                  <c:v>0.1158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CD-4CC7-BA7E-C0DA57EF783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35-44 y.o.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Sheet1!$D$2:$D$3</c:f>
              <c:numCache>
                <c:formatCode>0.00%</c:formatCode>
                <c:ptCount val="2"/>
                <c:pt idx="0">
                  <c:v>0.18970000000000001</c:v>
                </c:pt>
                <c:pt idx="1">
                  <c:v>0.1961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CD-4CC7-BA7E-C0DA57EF783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45-54 y.o.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Sheet1!$E$2:$E$3</c:f>
              <c:numCache>
                <c:formatCode>0.00%</c:formatCode>
                <c:ptCount val="2"/>
                <c:pt idx="0">
                  <c:v>0.15590000000000001</c:v>
                </c:pt>
                <c:pt idx="1">
                  <c:v>0.16919999999999999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FCD-4CC7-BA7E-C0DA57EF783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55-64 y.o.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Sheet1!$F$2:$F$3</c:f>
              <c:numCache>
                <c:formatCode>0.00%</c:formatCode>
                <c:ptCount val="2"/>
                <c:pt idx="0">
                  <c:v>0.19259999999999999</c:v>
                </c:pt>
                <c:pt idx="1">
                  <c:v>0.18360000000000001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CD-4CC7-BA7E-C0DA57EF783A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65 years and over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Sheet1!$G$2:$G$3</c:f>
              <c:numCache>
                <c:formatCode>0.00%</c:formatCode>
                <c:ptCount val="2"/>
                <c:pt idx="0">
                  <c:v>0.31840000000000002</c:v>
                </c:pt>
                <c:pt idx="1">
                  <c:v>0.26650000000000001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FCD-4CC7-BA7E-C0DA57EF78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9951631"/>
        <c:axId val="179952463"/>
      </c:barChart>
      <c:catAx>
        <c:axId val="1799516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952463"/>
        <c:crosses val="autoZero"/>
        <c:auto val="1"/>
        <c:lblAlgn val="ctr"/>
        <c:lblOffset val="100"/>
        <c:noMultiLvlLbl val="0"/>
      </c:catAx>
      <c:valAx>
        <c:axId val="17995246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9516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Farmers </a:t>
            </a:r>
            <a:r>
              <a:rPr lang="en-US" dirty="0"/>
              <a:t>distribution by location</a:t>
            </a:r>
          </a:p>
        </c:rich>
      </c:tx>
      <c:layout>
        <c:manualLayout>
          <c:xMode val="edge"/>
          <c:yMode val="edge"/>
          <c:x val="0.17762565274458864"/>
          <c:y val="1.70143177216332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A1A9-4585-B063-807CC6585299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1A9-4585-B063-807CC6585299}"/>
              </c:ext>
            </c:extLst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208792</c:v>
                </c:pt>
                <c:pt idx="1">
                  <c:v>106375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A9-4585-B063-807CC65852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 smtClean="0"/>
              <a:t>Farmers’</a:t>
            </a:r>
            <a:r>
              <a:rPr lang="en-GB" baseline="0" dirty="0" smtClean="0"/>
              <a:t> age structure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15-24 y.o.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2500000000000003E-3"/>
                  <c:y val="-8.593650196768675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566-40EA-8163-2D3C7ED066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6.3799999999999996E-2</c:v>
                </c:pt>
                <c:pt idx="1">
                  <c:v>9.64E-2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CD-4CC7-BA7E-C0DA57EF78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25-34 y.o.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Sheet1!$C$2:$C$3</c:f>
              <c:numCache>
                <c:formatCode>0.00%</c:formatCode>
                <c:ptCount val="2"/>
                <c:pt idx="0">
                  <c:v>0.1099</c:v>
                </c:pt>
                <c:pt idx="1">
                  <c:v>0.12479999999999999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CD-4CC7-BA7E-C0DA57EF783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35-44 y.o.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Sheet1!$D$2:$D$3</c:f>
              <c:numCache>
                <c:formatCode>0.00%</c:formatCode>
                <c:ptCount val="2"/>
                <c:pt idx="0">
                  <c:v>0.19689999999999999</c:v>
                </c:pt>
                <c:pt idx="1">
                  <c:v>0.20349999999999999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CD-4CC7-BA7E-C0DA57EF783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45-54 y.o.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Sheet1!$E$2:$E$3</c:f>
              <c:numCache>
                <c:formatCode>0.00%</c:formatCode>
                <c:ptCount val="2"/>
                <c:pt idx="0">
                  <c:v>0.1608</c:v>
                </c:pt>
                <c:pt idx="1">
                  <c:v>0.17180000000000001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FCD-4CC7-BA7E-C0DA57EF783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55-64 y.o.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Sheet1!$F$2:$F$3</c:f>
              <c:numCache>
                <c:formatCode>0.00%</c:formatCode>
                <c:ptCount val="2"/>
                <c:pt idx="0">
                  <c:v>0.18940000000000001</c:v>
                </c:pt>
                <c:pt idx="1">
                  <c:v>0.1754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CD-4CC7-BA7E-C0DA57EF783A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65 years and over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Sheet1!$G$2:$G$3</c:f>
              <c:numCache>
                <c:formatCode>0.00%</c:formatCode>
                <c:ptCount val="2"/>
                <c:pt idx="0">
                  <c:v>0.2792</c:v>
                </c:pt>
                <c:pt idx="1">
                  <c:v>0.2281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FCD-4CC7-BA7E-C0DA57EF78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9951631"/>
        <c:axId val="179952463"/>
      </c:barChart>
      <c:catAx>
        <c:axId val="1799516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952463"/>
        <c:crosses val="autoZero"/>
        <c:auto val="1"/>
        <c:lblAlgn val="ctr"/>
        <c:lblOffset val="100"/>
        <c:noMultiLvlLbl val="0"/>
      </c:catAx>
      <c:valAx>
        <c:axId val="17995246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9516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 smtClean="0"/>
              <a:t>Farms’</a:t>
            </a:r>
            <a:r>
              <a:rPr lang="en-GB" baseline="0" dirty="0" smtClean="0"/>
              <a:t> structure by size (hectares)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under 0.1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7.7200000000000005E-2</c:v>
                </c:pt>
                <c:pt idx="1">
                  <c:v>0.1111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CD-4CC7-BA7E-C0DA57EF78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0.1 - 0.3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Sheet1!$C$2:$C$3</c:f>
              <c:numCache>
                <c:formatCode>0.00%</c:formatCode>
                <c:ptCount val="2"/>
                <c:pt idx="0">
                  <c:v>0.1704</c:v>
                </c:pt>
                <c:pt idx="1">
                  <c:v>0.2029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CD-4CC7-BA7E-C0DA57EF783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0.3 - 0.5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Sheet1!$D$2:$D$3</c:f>
              <c:numCache>
                <c:formatCode>0.00%</c:formatCode>
                <c:ptCount val="2"/>
                <c:pt idx="0">
                  <c:v>0.1198</c:v>
                </c:pt>
                <c:pt idx="1">
                  <c:v>0.1368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CD-4CC7-BA7E-C0DA57EF783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0.5 - 1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Sheet1!$E$2:$E$3</c:f>
              <c:numCache>
                <c:formatCode>0.00%</c:formatCode>
                <c:ptCount val="2"/>
                <c:pt idx="0">
                  <c:v>0.20780000000000001</c:v>
                </c:pt>
                <c:pt idx="1">
                  <c:v>0.21379999999999999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FCD-4CC7-BA7E-C0DA57EF783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1 - 2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Sheet1!$F$2:$F$3</c:f>
              <c:numCache>
                <c:formatCode>0.00%</c:formatCode>
                <c:ptCount val="2"/>
                <c:pt idx="0">
                  <c:v>0.21179999999999999</c:v>
                </c:pt>
                <c:pt idx="1">
                  <c:v>0.19850000000000001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CD-4CC7-BA7E-C0DA57EF783A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2 - 5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Sheet1!$G$2:$G$3</c:f>
              <c:numCache>
                <c:formatCode>0.00%</c:formatCode>
                <c:ptCount val="2"/>
                <c:pt idx="0">
                  <c:v>0.1696</c:v>
                </c:pt>
                <c:pt idx="1">
                  <c:v>0.1164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FCD-4CC7-BA7E-C0DA57EF783A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5 - 10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Sheet1!$H$2:$H$3</c:f>
              <c:numCache>
                <c:formatCode>0.00%</c:formatCode>
                <c:ptCount val="2"/>
                <c:pt idx="0">
                  <c:v>3.1300000000000001E-2</c:v>
                </c:pt>
                <c:pt idx="1">
                  <c:v>1.54E-2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FCD-4CC7-BA7E-C0DA57EF783A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10 - 20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Sheet1!$I$2:$I$3</c:f>
              <c:numCache>
                <c:formatCode>0.00%</c:formatCode>
                <c:ptCount val="2"/>
                <c:pt idx="0">
                  <c:v>6.1000000000000004E-3</c:v>
                </c:pt>
                <c:pt idx="1">
                  <c:v>3.2000000000000002E-3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FCD-4CC7-BA7E-C0DA57EF783A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20 - 30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Sheet1!$J$2:$J$3</c:f>
              <c:numCache>
                <c:formatCode>0.00%</c:formatCode>
                <c:ptCount val="2"/>
                <c:pt idx="0">
                  <c:v>1.4E-3</c:v>
                </c:pt>
                <c:pt idx="1">
                  <c:v>5.0000000000000001E-4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FCD-4CC7-BA7E-C0DA57EF783A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30 - 50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Sheet1!$K$2:$K$3</c:f>
              <c:numCache>
                <c:formatCode>0.00%</c:formatCode>
                <c:ptCount val="2"/>
                <c:pt idx="0">
                  <c:v>1.6000000000000001E-3</c:v>
                </c:pt>
                <c:pt idx="1">
                  <c:v>2.0000000000000001E-4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FCD-4CC7-BA7E-C0DA57EF783A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50 - 100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Sheet1!$L$2:$L$3</c:f>
              <c:numCache>
                <c:formatCode>0.00%</c:formatCode>
                <c:ptCount val="2"/>
                <c:pt idx="0">
                  <c:v>1.2999999999999999E-3</c:v>
                </c:pt>
                <c:pt idx="1">
                  <c:v>2.9999999999999997E-4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FCD-4CC7-BA7E-C0DA57EF783A}"/>
            </c:ext>
          </c:extLst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over 100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Sheet1!$M$2:$M$3</c:f>
              <c:numCache>
                <c:formatCode>0.00%</c:formatCode>
                <c:ptCount val="2"/>
                <c:pt idx="0">
                  <c:v>1.6000000000000001E-3</c:v>
                </c:pt>
                <c:pt idx="1">
                  <c:v>8.0000000000000004E-4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FCD-4CC7-BA7E-C0DA57EF78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9951631"/>
        <c:axId val="179952463"/>
      </c:barChart>
      <c:catAx>
        <c:axId val="1799516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952463"/>
        <c:crosses val="autoZero"/>
        <c:auto val="1"/>
        <c:lblAlgn val="ctr"/>
        <c:lblOffset val="100"/>
        <c:noMultiLvlLbl val="0"/>
      </c:catAx>
      <c:valAx>
        <c:axId val="17995246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9516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Farms </a:t>
            </a:r>
            <a:r>
              <a:rPr lang="en-US" dirty="0"/>
              <a:t>distribution by location</a:t>
            </a:r>
          </a:p>
        </c:rich>
      </c:tx>
      <c:layout>
        <c:manualLayout>
          <c:xMode val="edge"/>
          <c:yMode val="edge"/>
          <c:x val="0.17762565274458864"/>
          <c:y val="1.70143177216332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A1A9-4585-B063-807CC6585299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1A9-4585-B063-807CC6585299}"/>
              </c:ext>
            </c:extLst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75654</c:v>
                </c:pt>
                <c:pt idx="1">
                  <c:v>45934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A9-4585-B063-807CC65852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 smtClean="0"/>
              <a:t>Farms’</a:t>
            </a:r>
            <a:r>
              <a:rPr lang="en-GB" baseline="0" dirty="0" smtClean="0"/>
              <a:t> structure by size (hectares)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under 0.1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8.3445686943188727E-2</c:v>
                </c:pt>
                <c:pt idx="1">
                  <c:v>0.1024295728654156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CD-4CC7-BA7E-C0DA57EF78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0.1 - 0.3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Sheet1!$C$2:$C$3</c:f>
              <c:numCache>
                <c:formatCode>0.00%</c:formatCode>
                <c:ptCount val="2"/>
                <c:pt idx="0">
                  <c:v>0.22949216168345363</c:v>
                </c:pt>
                <c:pt idx="1">
                  <c:v>0.16967823398789567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CD-4CC7-BA7E-C0DA57EF783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0.3 - 0.5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Sheet1!$D$2:$D$3</c:f>
              <c:numCache>
                <c:formatCode>0.00%</c:formatCode>
                <c:ptCount val="2"/>
                <c:pt idx="0">
                  <c:v>0.15072567213894836</c:v>
                </c:pt>
                <c:pt idx="1">
                  <c:v>0.11070231201288806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CD-4CC7-BA7E-C0DA57EF783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0.5 - 1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Sheet1!$E$2:$E$3</c:f>
              <c:numCache>
                <c:formatCode>0.00%</c:formatCode>
                <c:ptCount val="2"/>
                <c:pt idx="0">
                  <c:v>0.20326750733602983</c:v>
                </c:pt>
                <c:pt idx="1">
                  <c:v>0.19904645796142292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FCD-4CC7-BA7E-C0DA57EF783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1 - 2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Sheet1!$F$2:$F$3</c:f>
              <c:numCache>
                <c:formatCode>0.00%</c:formatCode>
                <c:ptCount val="2"/>
                <c:pt idx="0">
                  <c:v>0.1827001876966188</c:v>
                </c:pt>
                <c:pt idx="1">
                  <c:v>0.22980798537031394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CD-4CC7-BA7E-C0DA57EF783A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2 - 5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Sheet1!$G$2:$G$3</c:f>
              <c:numCache>
                <c:formatCode>0.00%</c:formatCode>
                <c:ptCount val="2"/>
                <c:pt idx="0">
                  <c:v>0.12110397335236736</c:v>
                </c:pt>
                <c:pt idx="1">
                  <c:v>0.1608830060521618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FCD-4CC7-BA7E-C0DA57EF783A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5 - 10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Sheet1!$H$2:$H$3</c:f>
              <c:numCache>
                <c:formatCode>0.00%</c:formatCode>
                <c:ptCount val="2"/>
                <c:pt idx="0">
                  <c:v>1.7196711343749175E-2</c:v>
                </c:pt>
                <c:pt idx="1">
                  <c:v>2.2009840205512256E-2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FCD-4CC7-BA7E-C0DA57EF783A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10 - 20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Sheet1!$I$2:$I$3</c:f>
              <c:numCache>
                <c:formatCode>0.00%</c:formatCode>
                <c:ptCount val="2"/>
                <c:pt idx="0">
                  <c:v>4.7056335421788668E-3</c:v>
                </c:pt>
                <c:pt idx="1">
                  <c:v>2.7212957721948882E-3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FCD-4CC7-BA7E-C0DA57EF783A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20 - 30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Sheet1!$J$2:$J$3</c:f>
              <c:numCache>
                <c:formatCode>0.00%</c:formatCode>
                <c:ptCount val="2"/>
                <c:pt idx="0">
                  <c:v>1.6786951119570678E-3</c:v>
                </c:pt>
                <c:pt idx="1">
                  <c:v>5.4425915443897762E-4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FCD-4CC7-BA7E-C0DA57EF783A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30 - 50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Sheet1!$K$2:$K$3</c:f>
              <c:numCache>
                <c:formatCode>0.00%</c:formatCode>
                <c:ptCount val="2"/>
                <c:pt idx="0">
                  <c:v>1.6126047532186005E-3</c:v>
                </c:pt>
                <c:pt idx="1">
                  <c:v>7.1842208385945055E-4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FCD-4CC7-BA7E-C0DA57EF783A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50 - 100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Sheet1!$L$2:$L$3</c:f>
              <c:numCache>
                <c:formatCode>0.00%</c:formatCode>
                <c:ptCount val="2"/>
                <c:pt idx="0">
                  <c:v>1.4804240357416661E-3</c:v>
                </c:pt>
                <c:pt idx="1">
                  <c:v>5.0071842208385944E-4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FCD-4CC7-BA7E-C0DA57EF783A}"/>
            </c:ext>
          </c:extLst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over 100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Sheet1!$M$2:$M$3</c:f>
              <c:numCache>
                <c:formatCode>0.00%</c:formatCode>
                <c:ptCount val="2"/>
                <c:pt idx="0">
                  <c:v>2.5907420625479157E-3</c:v>
                </c:pt>
                <c:pt idx="1">
                  <c:v>9.578961118126007E-4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FCD-4CC7-BA7E-C0DA57EF78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9951631"/>
        <c:axId val="179952463"/>
      </c:barChart>
      <c:catAx>
        <c:axId val="1799516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952463"/>
        <c:crosses val="autoZero"/>
        <c:auto val="1"/>
        <c:lblAlgn val="ctr"/>
        <c:lblOffset val="100"/>
        <c:noMultiLvlLbl val="0"/>
      </c:catAx>
      <c:valAx>
        <c:axId val="17995246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9516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Farms </a:t>
            </a:r>
            <a:r>
              <a:rPr lang="en-US" dirty="0"/>
              <a:t>distribution by location</a:t>
            </a:r>
          </a:p>
        </c:rich>
      </c:tx>
      <c:layout>
        <c:manualLayout>
          <c:xMode val="edge"/>
          <c:yMode val="edge"/>
          <c:x val="0.17762565274458864"/>
          <c:y val="1.70143177216332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A1A9-4585-B063-807CC6585299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1A9-4585-B063-807CC6585299}"/>
              </c:ext>
            </c:extLst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108051</c:v>
                </c:pt>
                <c:pt idx="1">
                  <c:v>49530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A9-4585-B063-807CC65852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 smtClean="0"/>
              <a:t>Farms’</a:t>
            </a:r>
            <a:r>
              <a:rPr lang="en-GB" baseline="0" dirty="0" smtClean="0"/>
              <a:t> structure by size (hectares)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under 0.1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1.26E-2</c:v>
                </c:pt>
                <c:pt idx="1">
                  <c:v>2.01E-2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CD-4CC7-BA7E-C0DA57EF78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0.1 - 0.3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Sheet1!$C$2:$C$3</c:f>
              <c:numCache>
                <c:formatCode>0.00%</c:formatCode>
                <c:ptCount val="2"/>
                <c:pt idx="0">
                  <c:v>0.13689999999999999</c:v>
                </c:pt>
                <c:pt idx="1">
                  <c:v>0.1236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CD-4CC7-BA7E-C0DA57EF783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0.3 - 0.5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Sheet1!$D$2:$D$3</c:f>
              <c:numCache>
                <c:formatCode>0.00%</c:formatCode>
                <c:ptCount val="2"/>
                <c:pt idx="0">
                  <c:v>0.1236</c:v>
                </c:pt>
                <c:pt idx="1">
                  <c:v>9.7600000000000006E-2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CD-4CC7-BA7E-C0DA57EF783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0.5 - 1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Sheet1!$E$2:$E$3</c:f>
              <c:numCache>
                <c:formatCode>0.00%</c:formatCode>
                <c:ptCount val="2"/>
                <c:pt idx="0">
                  <c:v>0.23380000000000001</c:v>
                </c:pt>
                <c:pt idx="1">
                  <c:v>0.1845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FCD-4CC7-BA7E-C0DA57EF783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1 - 2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Sheet1!$F$2:$F$3</c:f>
              <c:numCache>
                <c:formatCode>0.00%</c:formatCode>
                <c:ptCount val="2"/>
                <c:pt idx="0">
                  <c:v>0.26729999999999998</c:v>
                </c:pt>
                <c:pt idx="1">
                  <c:v>0.23330000000000001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CD-4CC7-BA7E-C0DA57EF783A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2 - 5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Sheet1!$G$2:$G$3</c:f>
              <c:numCache>
                <c:formatCode>0.00%</c:formatCode>
                <c:ptCount val="2"/>
                <c:pt idx="0">
                  <c:v>0.1976</c:v>
                </c:pt>
                <c:pt idx="1">
                  <c:v>0.22989999999999999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FCD-4CC7-BA7E-C0DA57EF783A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5 - 10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Sheet1!$H$2:$H$3</c:f>
              <c:numCache>
                <c:formatCode>0.00%</c:formatCode>
                <c:ptCount val="2"/>
                <c:pt idx="0">
                  <c:v>0.02</c:v>
                </c:pt>
                <c:pt idx="1">
                  <c:v>7.7200000000000005E-2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FCD-4CC7-BA7E-C0DA57EF783A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10 - 20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Sheet1!$I$2:$I$3</c:f>
              <c:numCache>
                <c:formatCode>0.00%</c:formatCode>
                <c:ptCount val="2"/>
                <c:pt idx="0">
                  <c:v>4.1000000000000003E-3</c:v>
                </c:pt>
                <c:pt idx="1">
                  <c:v>2.5899999999999999E-2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FCD-4CC7-BA7E-C0DA57EF783A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20 - 30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Sheet1!$J$2:$J$3</c:f>
              <c:numCache>
                <c:formatCode>0.00%</c:formatCode>
                <c:ptCount val="2"/>
                <c:pt idx="0">
                  <c:v>1.4E-3</c:v>
                </c:pt>
                <c:pt idx="1">
                  <c:v>4.1000000000000003E-3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FCD-4CC7-BA7E-C0DA57EF783A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30 - 50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Sheet1!$K$2:$K$3</c:f>
              <c:numCache>
                <c:formatCode>0.00%</c:formatCode>
                <c:ptCount val="2"/>
                <c:pt idx="0">
                  <c:v>1.1999999999999999E-3</c:v>
                </c:pt>
                <c:pt idx="1">
                  <c:v>1.8E-3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FCD-4CC7-BA7E-C0DA57EF783A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50 - 100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Sheet1!$L$2:$L$3</c:f>
              <c:numCache>
                <c:formatCode>0.00%</c:formatCode>
                <c:ptCount val="2"/>
                <c:pt idx="0">
                  <c:v>6.9999999999999999E-4</c:v>
                </c:pt>
                <c:pt idx="1">
                  <c:v>8.9999999999999998E-4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FCD-4CC7-BA7E-C0DA57EF783A}"/>
            </c:ext>
          </c:extLst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over 100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non-Mountain</c:v>
                </c:pt>
                <c:pt idx="1">
                  <c:v>Mountain</c:v>
                </c:pt>
              </c:strCache>
            </c:strRef>
          </c:cat>
          <c:val>
            <c:numRef>
              <c:f>Sheet1!$M$2:$M$3</c:f>
              <c:numCache>
                <c:formatCode>0.00%</c:formatCode>
                <c:ptCount val="2"/>
                <c:pt idx="0">
                  <c:v>8.0000000000000004E-4</c:v>
                </c:pt>
                <c:pt idx="1">
                  <c:v>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FCD-4CC7-BA7E-C0DA57EF78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9951631"/>
        <c:axId val="179952463"/>
      </c:barChart>
      <c:catAx>
        <c:axId val="1799516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952463"/>
        <c:crosses val="autoZero"/>
        <c:auto val="1"/>
        <c:lblAlgn val="ctr"/>
        <c:lblOffset val="100"/>
        <c:noMultiLvlLbl val="0"/>
      </c:catAx>
      <c:valAx>
        <c:axId val="17995246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9516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non-Mountain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Cattle</c:v>
                </c:pt>
                <c:pt idx="1">
                  <c:v>Sheep</c:v>
                </c:pt>
                <c:pt idx="2">
                  <c:v>Goats</c:v>
                </c:pt>
                <c:pt idx="3">
                  <c:v>Pigs</c:v>
                </c:pt>
                <c:pt idx="4">
                  <c:v>Poultry</c:v>
                </c:pt>
                <c:pt idx="5">
                  <c:v>Horses</c:v>
                </c:pt>
                <c:pt idx="6">
                  <c:v>Donkeys and mules</c:v>
                </c:pt>
                <c:pt idx="7">
                  <c:v>Rabbits</c:v>
                </c:pt>
                <c:pt idx="8">
                  <c:v>Bees</c:v>
                </c:pt>
              </c:strCache>
            </c:strRef>
          </c:cat>
          <c:val>
            <c:numRef>
              <c:f>Sheet1!$B$2:$B$10</c:f>
              <c:numCache>
                <c:formatCode>0.00%</c:formatCode>
                <c:ptCount val="9"/>
                <c:pt idx="0">
                  <c:v>0.64390000000000003</c:v>
                </c:pt>
                <c:pt idx="1">
                  <c:v>0.53759999999999997</c:v>
                </c:pt>
                <c:pt idx="2">
                  <c:v>0.71630000000000005</c:v>
                </c:pt>
                <c:pt idx="3">
                  <c:v>0.69799999999999995</c:v>
                </c:pt>
                <c:pt idx="4">
                  <c:v>0.69189999999999996</c:v>
                </c:pt>
                <c:pt idx="5">
                  <c:v>0.68830000000000002</c:v>
                </c:pt>
                <c:pt idx="6">
                  <c:v>0.76800000000000002</c:v>
                </c:pt>
                <c:pt idx="7">
                  <c:v>0.71740000000000004</c:v>
                </c:pt>
                <c:pt idx="8">
                  <c:v>0.77790000000000004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CD-4CC7-BA7E-C0DA57EF78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Mountain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Cattle</c:v>
                </c:pt>
                <c:pt idx="1">
                  <c:v>Sheep</c:v>
                </c:pt>
                <c:pt idx="2">
                  <c:v>Goats</c:v>
                </c:pt>
                <c:pt idx="3">
                  <c:v>Pigs</c:v>
                </c:pt>
                <c:pt idx="4">
                  <c:v>Poultry</c:v>
                </c:pt>
                <c:pt idx="5">
                  <c:v>Horses</c:v>
                </c:pt>
                <c:pt idx="6">
                  <c:v>Donkeys and mules</c:v>
                </c:pt>
                <c:pt idx="7">
                  <c:v>Rabbits</c:v>
                </c:pt>
                <c:pt idx="8">
                  <c:v>Bees</c:v>
                </c:pt>
              </c:strCache>
            </c:strRef>
          </c:cat>
          <c:val>
            <c:numRef>
              <c:f>Sheet1!$C$2:$C$10</c:f>
              <c:numCache>
                <c:formatCode>0.00%</c:formatCode>
                <c:ptCount val="9"/>
                <c:pt idx="0">
                  <c:v>0.35610000000000003</c:v>
                </c:pt>
                <c:pt idx="1">
                  <c:v>0.46239999999999998</c:v>
                </c:pt>
                <c:pt idx="2">
                  <c:v>0.28370000000000001</c:v>
                </c:pt>
                <c:pt idx="3">
                  <c:v>0.30199999999999999</c:v>
                </c:pt>
                <c:pt idx="4">
                  <c:v>0.30809999999999998</c:v>
                </c:pt>
                <c:pt idx="5">
                  <c:v>0.31169999999999998</c:v>
                </c:pt>
                <c:pt idx="6">
                  <c:v>0.23200000000000001</c:v>
                </c:pt>
                <c:pt idx="7">
                  <c:v>0.28260000000000002</c:v>
                </c:pt>
                <c:pt idx="8">
                  <c:v>0.22209999999999999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CD-4CC7-BA7E-C0DA57EF78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9951631"/>
        <c:axId val="179952463"/>
      </c:barChart>
      <c:catAx>
        <c:axId val="1799516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952463"/>
        <c:crosses val="autoZero"/>
        <c:auto val="1"/>
        <c:lblAlgn val="ctr"/>
        <c:lblOffset val="100"/>
        <c:noMultiLvlLbl val="0"/>
      </c:catAx>
      <c:valAx>
        <c:axId val="17995246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9516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non-Mountain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Cattle</c:v>
                </c:pt>
                <c:pt idx="1">
                  <c:v>Sheep</c:v>
                </c:pt>
                <c:pt idx="2">
                  <c:v>Goats</c:v>
                </c:pt>
                <c:pt idx="3">
                  <c:v>Pigs</c:v>
                </c:pt>
                <c:pt idx="4">
                  <c:v>Poultry</c:v>
                </c:pt>
                <c:pt idx="5">
                  <c:v>Horses</c:v>
                </c:pt>
                <c:pt idx="6">
                  <c:v>Donkeys and mules</c:v>
                </c:pt>
                <c:pt idx="7">
                  <c:v>Rabbits</c:v>
                </c:pt>
                <c:pt idx="8">
                  <c:v>Bees</c:v>
                </c:pt>
              </c:strCache>
            </c:strRef>
          </c:cat>
          <c:val>
            <c:numRef>
              <c:f>Sheet1!$B$2:$B$10</c:f>
              <c:numCache>
                <c:formatCode>0.00%</c:formatCode>
                <c:ptCount val="9"/>
                <c:pt idx="0">
                  <c:v>0.60719999999999996</c:v>
                </c:pt>
                <c:pt idx="1">
                  <c:v>0.37730000000000002</c:v>
                </c:pt>
                <c:pt idx="2">
                  <c:v>0.65200000000000002</c:v>
                </c:pt>
                <c:pt idx="3">
                  <c:v>0.67789999999999995</c:v>
                </c:pt>
                <c:pt idx="4">
                  <c:v>0.66420000000000001</c:v>
                </c:pt>
                <c:pt idx="5">
                  <c:v>0.69699999999999995</c:v>
                </c:pt>
                <c:pt idx="6">
                  <c:v>0.89739999999999998</c:v>
                </c:pt>
                <c:pt idx="7">
                  <c:v>0.75670000000000004</c:v>
                </c:pt>
                <c:pt idx="8">
                  <c:v>0.6764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CD-4CC7-BA7E-C0DA57EF78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Mountain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Cattle</c:v>
                </c:pt>
                <c:pt idx="1">
                  <c:v>Sheep</c:v>
                </c:pt>
                <c:pt idx="2">
                  <c:v>Goats</c:v>
                </c:pt>
                <c:pt idx="3">
                  <c:v>Pigs</c:v>
                </c:pt>
                <c:pt idx="4">
                  <c:v>Poultry</c:v>
                </c:pt>
                <c:pt idx="5">
                  <c:v>Horses</c:v>
                </c:pt>
                <c:pt idx="6">
                  <c:v>Donkeys and mules</c:v>
                </c:pt>
                <c:pt idx="7">
                  <c:v>Rabbits</c:v>
                </c:pt>
                <c:pt idx="8">
                  <c:v>Bees</c:v>
                </c:pt>
              </c:strCache>
            </c:strRef>
          </c:cat>
          <c:val>
            <c:numRef>
              <c:f>Sheet1!$C$2:$C$10</c:f>
              <c:numCache>
                <c:formatCode>0.00%</c:formatCode>
                <c:ptCount val="9"/>
                <c:pt idx="0">
                  <c:v>0.39279999999999998</c:v>
                </c:pt>
                <c:pt idx="1">
                  <c:v>0.62270000000000003</c:v>
                </c:pt>
                <c:pt idx="2">
                  <c:v>0.34799999999999998</c:v>
                </c:pt>
                <c:pt idx="3">
                  <c:v>0.3221</c:v>
                </c:pt>
                <c:pt idx="4">
                  <c:v>0.33579999999999999</c:v>
                </c:pt>
                <c:pt idx="5">
                  <c:v>0.30299999999999999</c:v>
                </c:pt>
                <c:pt idx="6">
                  <c:v>0.1026</c:v>
                </c:pt>
                <c:pt idx="7">
                  <c:v>0.24329999999999999</c:v>
                </c:pt>
                <c:pt idx="8">
                  <c:v>0.3236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CD-4CC7-BA7E-C0DA57EF78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9951631"/>
        <c:axId val="179952463"/>
      </c:barChart>
      <c:catAx>
        <c:axId val="1799516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952463"/>
        <c:crosses val="autoZero"/>
        <c:auto val="1"/>
        <c:lblAlgn val="ctr"/>
        <c:lblOffset val="100"/>
        <c:noMultiLvlLbl val="0"/>
      </c:catAx>
      <c:valAx>
        <c:axId val="17995246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9516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non-Mountain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Cattle</c:v>
                </c:pt>
                <c:pt idx="1">
                  <c:v>Sheep</c:v>
                </c:pt>
                <c:pt idx="2">
                  <c:v>Goats</c:v>
                </c:pt>
                <c:pt idx="3">
                  <c:v>Pigs</c:v>
                </c:pt>
                <c:pt idx="4">
                  <c:v>Poultry</c:v>
                </c:pt>
                <c:pt idx="5">
                  <c:v>Horses</c:v>
                </c:pt>
                <c:pt idx="6">
                  <c:v>Donkeys and mules</c:v>
                </c:pt>
                <c:pt idx="7">
                  <c:v>Rabbits</c:v>
                </c:pt>
                <c:pt idx="8">
                  <c:v>Bees</c:v>
                </c:pt>
              </c:strCache>
            </c:strRef>
          </c:cat>
          <c:val>
            <c:numRef>
              <c:f>Sheet1!$B$2:$B$10</c:f>
              <c:numCache>
                <c:formatCode>0.00%</c:formatCode>
                <c:ptCount val="9"/>
                <c:pt idx="0">
                  <c:v>0.58149979111544348</c:v>
                </c:pt>
                <c:pt idx="1">
                  <c:v>0.63965418962568876</c:v>
                </c:pt>
                <c:pt idx="2">
                  <c:v>0.71758368603308964</c:v>
                </c:pt>
                <c:pt idx="3">
                  <c:v>0.668979364637589</c:v>
                </c:pt>
                <c:pt idx="4">
                  <c:v>0.70386135603526911</c:v>
                </c:pt>
                <c:pt idx="5">
                  <c:v>0.61638369773217705</c:v>
                </c:pt>
                <c:pt idx="6">
                  <c:v>0.7</c:v>
                </c:pt>
                <c:pt idx="7">
                  <c:v>0.70993589743589747</c:v>
                </c:pt>
                <c:pt idx="8">
                  <c:v>0.57496012759170656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CD-4CC7-BA7E-C0DA57EF78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Mountain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Cattle</c:v>
                </c:pt>
                <c:pt idx="1">
                  <c:v>Sheep</c:v>
                </c:pt>
                <c:pt idx="2">
                  <c:v>Goats</c:v>
                </c:pt>
                <c:pt idx="3">
                  <c:v>Pigs</c:v>
                </c:pt>
                <c:pt idx="4">
                  <c:v>Poultry</c:v>
                </c:pt>
                <c:pt idx="5">
                  <c:v>Horses</c:v>
                </c:pt>
                <c:pt idx="6">
                  <c:v>Donkeys and mules</c:v>
                </c:pt>
                <c:pt idx="7">
                  <c:v>Rabbits</c:v>
                </c:pt>
                <c:pt idx="8">
                  <c:v>Bees</c:v>
                </c:pt>
              </c:strCache>
            </c:strRef>
          </c:cat>
          <c:val>
            <c:numRef>
              <c:f>Sheet1!$C$2:$C$10</c:f>
              <c:numCache>
                <c:formatCode>0.00%</c:formatCode>
                <c:ptCount val="9"/>
                <c:pt idx="0">
                  <c:v>0.41850020888455647</c:v>
                </c:pt>
                <c:pt idx="1">
                  <c:v>0.36034581037431124</c:v>
                </c:pt>
                <c:pt idx="2">
                  <c:v>0.28241631396691036</c:v>
                </c:pt>
                <c:pt idx="3">
                  <c:v>0.33102063536241105</c:v>
                </c:pt>
                <c:pt idx="4">
                  <c:v>0.29613864396473094</c:v>
                </c:pt>
                <c:pt idx="5">
                  <c:v>0.38361630226782295</c:v>
                </c:pt>
                <c:pt idx="6">
                  <c:v>0.3</c:v>
                </c:pt>
                <c:pt idx="7">
                  <c:v>0.29006410256410259</c:v>
                </c:pt>
                <c:pt idx="8">
                  <c:v>0.42503987240829344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CD-4CC7-BA7E-C0DA57EF78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9951631"/>
        <c:axId val="179952463"/>
      </c:barChart>
      <c:catAx>
        <c:axId val="1799516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952463"/>
        <c:crosses val="autoZero"/>
        <c:auto val="1"/>
        <c:lblAlgn val="ctr"/>
        <c:lblOffset val="100"/>
        <c:noMultiLvlLbl val="0"/>
      </c:catAx>
      <c:valAx>
        <c:axId val="17995246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9516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89EC-BBC0-4400-A35C-68391E8AFD90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95F63-00EE-446B-BD1C-EAF155855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80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89EC-BBC0-4400-A35C-68391E8AFD90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95F63-00EE-446B-BD1C-EAF155855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63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89EC-BBC0-4400-A35C-68391E8AFD90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95F63-00EE-446B-BD1C-EAF155855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37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89EC-BBC0-4400-A35C-68391E8AFD90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95F63-00EE-446B-BD1C-EAF155855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593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89EC-BBC0-4400-A35C-68391E8AFD90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95F63-00EE-446B-BD1C-EAF155855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638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89EC-BBC0-4400-A35C-68391E8AFD90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95F63-00EE-446B-BD1C-EAF155855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192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89EC-BBC0-4400-A35C-68391E8AFD90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95F63-00EE-446B-BD1C-EAF155855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28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89EC-BBC0-4400-A35C-68391E8AFD90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95F63-00EE-446B-BD1C-EAF155855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510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89EC-BBC0-4400-A35C-68391E8AFD90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95F63-00EE-446B-BD1C-EAF155855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475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89EC-BBC0-4400-A35C-68391E8AFD90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95F63-00EE-446B-BD1C-EAF155855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082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89EC-BBC0-4400-A35C-68391E8AFD90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95F63-00EE-446B-BD1C-EAF155855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376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589EC-BBC0-4400-A35C-68391E8AFD90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95F63-00EE-446B-BD1C-EAF155855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67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Characteristics of Romanian farms within North-East mountain area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5143139"/>
            <a:ext cx="8915399" cy="1126283"/>
          </a:xfrm>
        </p:spPr>
        <p:txBody>
          <a:bodyPr/>
          <a:lstStyle/>
          <a:p>
            <a:r>
              <a:rPr lang="en-GB" b="1" dirty="0"/>
              <a:t>Mariana </a:t>
            </a:r>
            <a:r>
              <a:rPr lang="en-GB" b="1" dirty="0" err="1"/>
              <a:t>Herțeliu</a:t>
            </a:r>
            <a:r>
              <a:rPr lang="en-GB" b="1" dirty="0"/>
              <a:t> (</a:t>
            </a:r>
            <a:r>
              <a:rPr lang="en-GB" b="1" dirty="0" err="1"/>
              <a:t>Călinescu</a:t>
            </a:r>
            <a:r>
              <a:rPr lang="en-GB" b="1" dirty="0"/>
              <a:t>)</a:t>
            </a:r>
          </a:p>
          <a:p>
            <a:r>
              <a:rPr lang="en-GB" b="1" dirty="0"/>
              <a:t>PhD student, ”</a:t>
            </a:r>
            <a:r>
              <a:rPr lang="en-GB" b="1" dirty="0" err="1"/>
              <a:t>Alexandru</a:t>
            </a:r>
            <a:r>
              <a:rPr lang="en-GB" b="1" dirty="0"/>
              <a:t> </a:t>
            </a:r>
            <a:r>
              <a:rPr lang="en-GB" b="1" dirty="0" err="1"/>
              <a:t>Ioan</a:t>
            </a:r>
            <a:r>
              <a:rPr lang="en-GB" b="1" dirty="0"/>
              <a:t> </a:t>
            </a:r>
            <a:r>
              <a:rPr lang="en-GB" b="1" dirty="0" err="1"/>
              <a:t>Cuza</a:t>
            </a:r>
            <a:r>
              <a:rPr lang="en-GB" b="1" dirty="0"/>
              <a:t>” University </a:t>
            </a:r>
            <a:r>
              <a:rPr lang="en-GB" b="1" dirty="0" err="1"/>
              <a:t>Iași</a:t>
            </a:r>
            <a:r>
              <a:rPr lang="en-GB" b="1" dirty="0"/>
              <a:t>, Romania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514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5219" y="250886"/>
            <a:ext cx="10385957" cy="1280890"/>
          </a:xfrm>
        </p:spPr>
        <p:txBody>
          <a:bodyPr>
            <a:normAutofit/>
          </a:bodyPr>
          <a:lstStyle/>
          <a:p>
            <a:r>
              <a:rPr lang="en-GB" b="1" dirty="0" smtClean="0"/>
              <a:t>Bacau – livestock by species and location</a:t>
            </a:r>
            <a:endParaRPr lang="en-GB" b="1" dirty="0"/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1355884346"/>
              </p:ext>
            </p:extLst>
          </p:nvPr>
        </p:nvGraphicFramePr>
        <p:xfrm>
          <a:off x="2197930" y="1316825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3873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5219" y="250886"/>
            <a:ext cx="10385957" cy="1280890"/>
          </a:xfrm>
        </p:spPr>
        <p:txBody>
          <a:bodyPr>
            <a:normAutofit/>
          </a:bodyPr>
          <a:lstStyle/>
          <a:p>
            <a:r>
              <a:rPr lang="en-GB" b="1" dirty="0" err="1" smtClean="0"/>
              <a:t>Neamt</a:t>
            </a:r>
            <a:r>
              <a:rPr lang="en-GB" b="1" dirty="0" smtClean="0"/>
              <a:t> – livestock by species and location</a:t>
            </a:r>
            <a:endParaRPr lang="en-GB" b="1" dirty="0"/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2464526581"/>
              </p:ext>
            </p:extLst>
          </p:nvPr>
        </p:nvGraphicFramePr>
        <p:xfrm>
          <a:off x="2197930" y="1316825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3891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5219" y="250886"/>
            <a:ext cx="10385957" cy="1280890"/>
          </a:xfrm>
        </p:spPr>
        <p:txBody>
          <a:bodyPr>
            <a:normAutofit/>
          </a:bodyPr>
          <a:lstStyle/>
          <a:p>
            <a:r>
              <a:rPr lang="en-GB" b="1" dirty="0" err="1" smtClean="0"/>
              <a:t>Suceava</a:t>
            </a:r>
            <a:r>
              <a:rPr lang="en-GB" b="1" dirty="0" smtClean="0"/>
              <a:t> – livestock by species and location</a:t>
            </a:r>
            <a:endParaRPr lang="en-GB" b="1" dirty="0"/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2753065512"/>
              </p:ext>
            </p:extLst>
          </p:nvPr>
        </p:nvGraphicFramePr>
        <p:xfrm>
          <a:off x="2197930" y="1316825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8939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5219" y="250886"/>
            <a:ext cx="10385957" cy="1280890"/>
          </a:xfrm>
        </p:spPr>
        <p:txBody>
          <a:bodyPr>
            <a:normAutofit/>
          </a:bodyPr>
          <a:lstStyle/>
          <a:p>
            <a:r>
              <a:rPr lang="en-GB" b="1" dirty="0" smtClean="0"/>
              <a:t>Bacau – farmers’ age structure by location</a:t>
            </a:r>
            <a:endParaRPr lang="en-GB" b="1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311647822"/>
              </p:ext>
            </p:extLst>
          </p:nvPr>
        </p:nvGraphicFramePr>
        <p:xfrm>
          <a:off x="8255519" y="3900196"/>
          <a:ext cx="3715657" cy="2957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867369294"/>
              </p:ext>
            </p:extLst>
          </p:nvPr>
        </p:nvGraphicFramePr>
        <p:xfrm>
          <a:off x="135865" y="1260841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9041363" y="1642188"/>
            <a:ext cx="2668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Total number of farmers:</a:t>
            </a:r>
          </a:p>
          <a:p>
            <a:r>
              <a:rPr lang="en-GB" dirty="0" smtClean="0"/>
              <a:t>269 406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75638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5219" y="250886"/>
            <a:ext cx="10385957" cy="1280890"/>
          </a:xfrm>
        </p:spPr>
        <p:txBody>
          <a:bodyPr>
            <a:normAutofit/>
          </a:bodyPr>
          <a:lstStyle/>
          <a:p>
            <a:r>
              <a:rPr lang="en-GB" b="1" dirty="0" err="1" smtClean="0"/>
              <a:t>Neamt</a:t>
            </a:r>
            <a:r>
              <a:rPr lang="en-GB" b="1" dirty="0" smtClean="0"/>
              <a:t> – farmers’ age structure by location</a:t>
            </a:r>
            <a:endParaRPr lang="en-GB" b="1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179700654"/>
              </p:ext>
            </p:extLst>
          </p:nvPr>
        </p:nvGraphicFramePr>
        <p:xfrm>
          <a:off x="8255519" y="3900196"/>
          <a:ext cx="3715657" cy="2957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3882403146"/>
              </p:ext>
            </p:extLst>
          </p:nvPr>
        </p:nvGraphicFramePr>
        <p:xfrm>
          <a:off x="135865" y="1260841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9041363" y="1642188"/>
            <a:ext cx="2668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Total number of farmers:</a:t>
            </a:r>
          </a:p>
          <a:p>
            <a:r>
              <a:rPr lang="en-GB" dirty="0" smtClean="0"/>
              <a:t>233 880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6182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5219" y="250886"/>
            <a:ext cx="10385957" cy="1280890"/>
          </a:xfrm>
        </p:spPr>
        <p:txBody>
          <a:bodyPr>
            <a:normAutofit/>
          </a:bodyPr>
          <a:lstStyle/>
          <a:p>
            <a:r>
              <a:rPr lang="en-GB" b="1" dirty="0" err="1" smtClean="0"/>
              <a:t>Suceava</a:t>
            </a:r>
            <a:r>
              <a:rPr lang="en-GB" b="1" dirty="0" smtClean="0"/>
              <a:t> – farmers’ age structure by location</a:t>
            </a:r>
            <a:endParaRPr lang="en-GB" b="1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175049839"/>
              </p:ext>
            </p:extLst>
          </p:nvPr>
        </p:nvGraphicFramePr>
        <p:xfrm>
          <a:off x="8255519" y="3900196"/>
          <a:ext cx="3715657" cy="2957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3942766338"/>
              </p:ext>
            </p:extLst>
          </p:nvPr>
        </p:nvGraphicFramePr>
        <p:xfrm>
          <a:off x="135865" y="1260841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9041363" y="1642188"/>
            <a:ext cx="2668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Total number of farmers:</a:t>
            </a:r>
          </a:p>
          <a:p>
            <a:r>
              <a:rPr lang="en-GB" dirty="0" smtClean="0"/>
              <a:t>315 167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822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7016" y="2856399"/>
            <a:ext cx="3687147" cy="1325563"/>
          </a:xfrm>
        </p:spPr>
        <p:txBody>
          <a:bodyPr/>
          <a:lstStyle/>
          <a:p>
            <a:r>
              <a:rPr lang="en-GB" b="1" dirty="0" smtClean="0"/>
              <a:t>Thank you!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083181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is a mountain farm?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A farm located in a locality legally considered to be in a mountain zone</a:t>
            </a:r>
          </a:p>
          <a:p>
            <a:r>
              <a:rPr lang="en-GB" sz="2400" dirty="0" smtClean="0"/>
              <a:t>The mountain zones are defined </a:t>
            </a:r>
            <a:r>
              <a:rPr lang="en-GB" sz="2400" dirty="0"/>
              <a:t>by the </a:t>
            </a:r>
            <a:r>
              <a:rPr lang="en-GB" sz="2400" dirty="0" smtClean="0"/>
              <a:t>Law no. </a:t>
            </a:r>
            <a:r>
              <a:rPr lang="en-GB" sz="2400" dirty="0"/>
              <a:t>197/2018 </a:t>
            </a:r>
            <a:r>
              <a:rPr lang="en-GB" sz="2400" dirty="0" smtClean="0"/>
              <a:t>from 20 July 2018</a:t>
            </a:r>
          </a:p>
          <a:p>
            <a:r>
              <a:rPr lang="en-GB" sz="2400" dirty="0" smtClean="0"/>
              <a:t>Criteria used to define the mountain zone:</a:t>
            </a:r>
          </a:p>
          <a:p>
            <a:pPr lvl="1"/>
            <a:r>
              <a:rPr lang="en-GB" sz="2200" dirty="0" smtClean="0"/>
              <a:t>High altitudes</a:t>
            </a:r>
          </a:p>
          <a:p>
            <a:pPr lvl="1"/>
            <a:r>
              <a:rPr lang="en-GB" sz="2200" dirty="0" smtClean="0"/>
              <a:t>Abrupt slopes</a:t>
            </a:r>
          </a:p>
          <a:p>
            <a:pPr marL="457200" lvl="1" indent="0">
              <a:buNone/>
            </a:pPr>
            <a:endParaRPr lang="en-GB" sz="2200" dirty="0" smtClean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43079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510406" cy="128089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North-East Region – mountain localities (1)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Bacau county:</a:t>
            </a:r>
          </a:p>
          <a:p>
            <a:pPr lvl="1"/>
            <a:r>
              <a:rPr lang="en-GB" sz="2200" dirty="0" smtClean="0"/>
              <a:t>23 localities (out of 93)</a:t>
            </a:r>
          </a:p>
          <a:p>
            <a:pPr lvl="1"/>
            <a:r>
              <a:rPr lang="en-GB" sz="2200" dirty="0" smtClean="0"/>
              <a:t>Within those 23 localities there are:</a:t>
            </a:r>
          </a:p>
          <a:p>
            <a:pPr lvl="2"/>
            <a:r>
              <a:rPr lang="en-GB" sz="2000" dirty="0" smtClean="0"/>
              <a:t>1 municipality</a:t>
            </a:r>
          </a:p>
          <a:p>
            <a:pPr lvl="2"/>
            <a:r>
              <a:rPr lang="en-GB" sz="2000" dirty="0" smtClean="0"/>
              <a:t>4 towns</a:t>
            </a:r>
          </a:p>
          <a:p>
            <a:pPr lvl="2"/>
            <a:r>
              <a:rPr lang="en-GB" sz="2000" dirty="0" smtClean="0"/>
              <a:t>18 villages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073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510406" cy="128089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North-East Region – mountain localities (2)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err="1" smtClean="0"/>
              <a:t>Neamt</a:t>
            </a:r>
            <a:r>
              <a:rPr lang="en-GB" sz="2400" dirty="0" smtClean="0"/>
              <a:t> county:</a:t>
            </a:r>
          </a:p>
          <a:p>
            <a:pPr lvl="1"/>
            <a:r>
              <a:rPr lang="en-GB" sz="2200" dirty="0" smtClean="0"/>
              <a:t>28 localities (out of 83)</a:t>
            </a:r>
          </a:p>
          <a:p>
            <a:pPr lvl="1"/>
            <a:r>
              <a:rPr lang="en-GB" sz="2200" dirty="0" smtClean="0"/>
              <a:t>Within those 28 localities there are:</a:t>
            </a:r>
          </a:p>
          <a:p>
            <a:pPr lvl="2"/>
            <a:r>
              <a:rPr lang="en-GB" sz="2000" dirty="0" smtClean="0"/>
              <a:t>1 municipality</a:t>
            </a:r>
          </a:p>
          <a:p>
            <a:pPr lvl="2"/>
            <a:r>
              <a:rPr lang="en-GB" sz="2000" dirty="0"/>
              <a:t>1</a:t>
            </a:r>
            <a:r>
              <a:rPr lang="en-GB" sz="2000" dirty="0" smtClean="0"/>
              <a:t> town</a:t>
            </a:r>
          </a:p>
          <a:p>
            <a:pPr lvl="2"/>
            <a:r>
              <a:rPr lang="en-GB" sz="2000" dirty="0" smtClean="0"/>
              <a:t>26 villages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21505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510406" cy="128089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North-East Region – mountain localities (3)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err="1" smtClean="0"/>
              <a:t>Suceava</a:t>
            </a:r>
            <a:r>
              <a:rPr lang="en-GB" sz="2400" dirty="0" smtClean="0"/>
              <a:t> county:</a:t>
            </a:r>
          </a:p>
          <a:p>
            <a:pPr lvl="1"/>
            <a:r>
              <a:rPr lang="en-GB" sz="2200" dirty="0" smtClean="0"/>
              <a:t>45 localities (out of 114)</a:t>
            </a:r>
          </a:p>
          <a:p>
            <a:pPr lvl="1"/>
            <a:r>
              <a:rPr lang="en-GB" sz="2200" dirty="0" smtClean="0"/>
              <a:t>Within those 45 localities there are:</a:t>
            </a:r>
          </a:p>
          <a:p>
            <a:pPr lvl="2"/>
            <a:r>
              <a:rPr lang="en-GB" sz="2000" dirty="0" smtClean="0"/>
              <a:t>2 municipality</a:t>
            </a:r>
          </a:p>
          <a:p>
            <a:pPr lvl="2"/>
            <a:r>
              <a:rPr lang="en-GB" sz="2000" dirty="0" smtClean="0"/>
              <a:t>4 town</a:t>
            </a:r>
          </a:p>
          <a:p>
            <a:pPr lvl="2"/>
            <a:r>
              <a:rPr lang="en-GB" sz="2000" dirty="0" smtClean="0"/>
              <a:t>39 villages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09678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Data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The farm characteristics are based on the last census for which we have data available: 2010</a:t>
            </a:r>
          </a:p>
          <a:p>
            <a:r>
              <a:rPr lang="en-GB" sz="2400" dirty="0" smtClean="0"/>
              <a:t>Currently there is another census in operation (the data collection process will end in few months: 10 May – 31 July 2021) but data will be released in few years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6964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5219" y="250886"/>
            <a:ext cx="10385957" cy="1280890"/>
          </a:xfrm>
        </p:spPr>
        <p:txBody>
          <a:bodyPr/>
          <a:lstStyle/>
          <a:p>
            <a:r>
              <a:rPr lang="en-GB" b="1" dirty="0" smtClean="0"/>
              <a:t>Bacau – farms’ structure by size and location</a:t>
            </a:r>
            <a:endParaRPr lang="en-GB" b="1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51161824"/>
              </p:ext>
            </p:extLst>
          </p:nvPr>
        </p:nvGraphicFramePr>
        <p:xfrm>
          <a:off x="8255519" y="3900196"/>
          <a:ext cx="3715657" cy="2957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1543760996"/>
              </p:ext>
            </p:extLst>
          </p:nvPr>
        </p:nvGraphicFramePr>
        <p:xfrm>
          <a:off x="135865" y="1260841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9041363" y="1642188"/>
            <a:ext cx="2668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Total number of farms:</a:t>
            </a:r>
          </a:p>
          <a:p>
            <a:r>
              <a:rPr lang="en-GB" dirty="0" smtClean="0"/>
              <a:t>143 217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0986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5219" y="250886"/>
            <a:ext cx="10385957" cy="1280890"/>
          </a:xfrm>
        </p:spPr>
        <p:txBody>
          <a:bodyPr/>
          <a:lstStyle/>
          <a:p>
            <a:r>
              <a:rPr lang="en-GB" b="1" dirty="0" err="1" smtClean="0"/>
              <a:t>Neamt</a:t>
            </a:r>
            <a:r>
              <a:rPr lang="en-GB" b="1" dirty="0" smtClean="0"/>
              <a:t> – farms’ structure by size and location</a:t>
            </a:r>
            <a:endParaRPr lang="en-GB" b="1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80987568"/>
              </p:ext>
            </p:extLst>
          </p:nvPr>
        </p:nvGraphicFramePr>
        <p:xfrm>
          <a:off x="8255519" y="3900196"/>
          <a:ext cx="3715657" cy="2957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3607085507"/>
              </p:ext>
            </p:extLst>
          </p:nvPr>
        </p:nvGraphicFramePr>
        <p:xfrm>
          <a:off x="135865" y="1260841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041363" y="1642188"/>
            <a:ext cx="2668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Total number of farms:</a:t>
            </a:r>
          </a:p>
          <a:p>
            <a:r>
              <a:rPr lang="en-GB" dirty="0" smtClean="0"/>
              <a:t>121 588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6830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739" y="250886"/>
            <a:ext cx="11075437" cy="1280890"/>
          </a:xfrm>
        </p:spPr>
        <p:txBody>
          <a:bodyPr>
            <a:normAutofit/>
          </a:bodyPr>
          <a:lstStyle/>
          <a:p>
            <a:r>
              <a:rPr lang="en-GB" b="1" dirty="0" err="1" smtClean="0"/>
              <a:t>Suceava</a:t>
            </a:r>
            <a:r>
              <a:rPr lang="en-GB" b="1" dirty="0" smtClean="0"/>
              <a:t> – farms’ structure by size and location</a:t>
            </a:r>
            <a:endParaRPr lang="en-GB" b="1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233646067"/>
              </p:ext>
            </p:extLst>
          </p:nvPr>
        </p:nvGraphicFramePr>
        <p:xfrm>
          <a:off x="8255519" y="3900196"/>
          <a:ext cx="3715657" cy="2957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1143821820"/>
              </p:ext>
            </p:extLst>
          </p:nvPr>
        </p:nvGraphicFramePr>
        <p:xfrm>
          <a:off x="135865" y="1260841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041363" y="1642188"/>
            <a:ext cx="2668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Total number of farms:</a:t>
            </a:r>
          </a:p>
          <a:p>
            <a:r>
              <a:rPr lang="en-GB" dirty="0" smtClean="0"/>
              <a:t>157 581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2491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396</Words>
  <Application>Microsoft Office PowerPoint</Application>
  <PresentationFormat>Widescreen</PresentationFormat>
  <Paragraphs>70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Characteristics of Romanian farms within North-East mountain area</vt:lpstr>
      <vt:lpstr>What is a mountain farm?</vt:lpstr>
      <vt:lpstr>North-East Region – mountain localities (1)</vt:lpstr>
      <vt:lpstr>North-East Region – mountain localities (2)</vt:lpstr>
      <vt:lpstr>North-East Region – mountain localities (3)</vt:lpstr>
      <vt:lpstr>Data</vt:lpstr>
      <vt:lpstr>Bacau – farms’ structure by size and location</vt:lpstr>
      <vt:lpstr>Neamt – farms’ structure by size and location</vt:lpstr>
      <vt:lpstr>Suceava – farms’ structure by size and location</vt:lpstr>
      <vt:lpstr>Bacau – livestock by species and location</vt:lpstr>
      <vt:lpstr>Neamt – livestock by species and location</vt:lpstr>
      <vt:lpstr>Suceava – livestock by species and location</vt:lpstr>
      <vt:lpstr>Bacau – farmers’ age structure by location</vt:lpstr>
      <vt:lpstr>Neamt – farmers’ age structure by location</vt:lpstr>
      <vt:lpstr>Suceava – farmers’ age structure by location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Characteristics of Romanian farms within North-East mountain area</dc:title>
  <dc:creator>Claudiu Herteliu</dc:creator>
  <cp:lastModifiedBy>Claudiu Herteliu</cp:lastModifiedBy>
  <cp:revision>14</cp:revision>
  <dcterms:created xsi:type="dcterms:W3CDTF">2021-05-27T00:12:22Z</dcterms:created>
  <dcterms:modified xsi:type="dcterms:W3CDTF">2021-05-27T01:27:08Z</dcterms:modified>
</cp:coreProperties>
</file>